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8" r:id="rId3"/>
    <p:sldId id="259" r:id="rId4"/>
    <p:sldId id="260" r:id="rId5"/>
    <p:sldId id="261" r:id="rId6"/>
    <p:sldId id="262" r:id="rId7"/>
    <p:sldId id="263" r:id="rId8"/>
    <p:sldId id="264" r:id="rId9"/>
    <p:sldId id="265" r:id="rId10"/>
    <p:sldId id="267" r:id="rId11"/>
  </p:sldIdLst>
  <p:sldSz cx="11161713" cy="1069181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4" d="100"/>
          <a:sy n="44" d="100"/>
        </p:scale>
        <p:origin x="-1848" y="-108"/>
      </p:cViewPr>
      <p:guideLst>
        <p:guide orient="horz" pos="3367"/>
        <p:guide pos="351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4" name="Espace réservé du texte 3"/>
          <p:cNvSpPr>
            <a:spLocks noGrp="1"/>
          </p:cNvSpPr>
          <p:nvPr>
            <p:ph type="body" idx="10"/>
          </p:nvPr>
        </p:nvSpPr>
        <p:spPr>
          <a:xfrm>
            <a:off x="0" y="0"/>
            <a:ext cx="11162030" cy="10692130"/>
          </a:xfrm>
          <a:prstGeom prst="rect">
            <a:avLst/>
          </a:prstGeom>
          <a:solidFill>
            <a:srgbClr val="000000"/>
          </a:solidFill>
          <a:ln w="0" cmpd="sng">
            <a:noFill/>
            <a:prstDash val="solid"/>
          </a:ln>
        </p:spPr>
        <p:txBody>
          <a:bodyPr vert="horz" lIns="0" tIns="0" rIns="0" bIns="0" anchor="t"/>
          <a:lstStyle/>
          <a:p>
            <a:pPr algn="l"/>
            <a:r>
              <a:rPr lang="en-US" sz="100"/>
              <a:t> </a:t>
            </a:r>
          </a:p>
        </p:txBody>
      </p:sp>
      <p:sp>
        <p:nvSpPr>
          <p:cNvPr id="7" name="Espace réservé du texte 6"/>
          <p:cNvSpPr>
            <a:spLocks noGrp="1"/>
          </p:cNvSpPr>
          <p:nvPr>
            <p:ph type="body" idx="10"/>
          </p:nvPr>
        </p:nvSpPr>
        <p:spPr>
          <a:xfrm>
            <a:off x="1898650" y="9863455"/>
            <a:ext cx="546100" cy="182880"/>
          </a:xfrm>
          <a:prstGeom prst="rect">
            <a:avLst/>
          </a:prstGeom>
          <a:solidFill>
            <a:srgbClr val="FFFFFF"/>
          </a:solidFill>
          <a:ln w="0" cmpd="sng">
            <a:noFill/>
            <a:prstDash val="solid"/>
          </a:ln>
        </p:spPr>
        <p:txBody>
          <a:bodyPr vert="horz" lIns="0" tIns="0" rIns="0" bIns="0" anchor="t"/>
          <a:lstStyle/>
          <a:p>
            <a:pPr marL="137160" marR="0" indent="-137160" algn="l">
              <a:lnSpc>
                <a:spcPts val="300"/>
              </a:lnSpc>
              <a:spcAft>
                <a:spcPts val="0"/>
              </a:spcAft>
            </a:pPr>
            <a:r>
              <a:rPr lang="fr-FR" sz="550" spc="-20">
                <a:solidFill>
                  <a:srgbClr val="3C3C8B"/>
                </a:solidFill>
                <a:latin typeface="Tahoma" panose="02020603050405020304" pitchFamily="2"/>
              </a:rPr>
              <a:t>ministère délg</a:t>
            </a:r>
            <a:r>
              <a:rPr lang="fr-FR" sz="750" spc="-20">
                <a:solidFill>
                  <a:srgbClr val="3C3C8B"/>
                </a:solidFill>
                <a:latin typeface="Arial Narrow" panose="02020603050405020304" pitchFamily="2"/>
              </a:rPr>
              <a:t>guÉ </a:t>
            </a:r>
            <a:r>
              <a:rPr lang="fr-FR" sz="550" spc="-20">
                <a:solidFill>
                  <a:srgbClr val="3C3C8B"/>
                </a:solidFill>
                <a:latin typeface="Tahoma" panose="02020603050405020304" pitchFamily="2"/>
              </a:rPr>
              <a:t>r</a:t>
            </a:r>
            <a:r>
              <a:rPr lang="fr-FR" sz="750" spc="-20">
                <a:solidFill>
                  <a:srgbClr val="3C3C8B"/>
                </a:solidFill>
                <a:latin typeface="Arial Narrow" panose="02020603050405020304" pitchFamily="2"/>
              </a:rPr>
              <a:t>echerche </a:t>
            </a:r>
          </a:p>
          <a:p>
            <a:pPr marL="0" marR="0" indent="0" algn="l">
              <a:lnSpc>
                <a:spcPts val="700"/>
              </a:lnSpc>
              <a:spcBef>
                <a:spcPts val="0"/>
              </a:spcBef>
              <a:spcAft>
                <a:spcPts val="0"/>
              </a:spcAft>
            </a:pPr>
            <a:r>
              <a:rPr lang="fr-FR" sz="600" spc="509" baseline="-25000">
                <a:solidFill>
                  <a:srgbClr val="3C3C8B"/>
                </a:solidFill>
                <a:latin typeface="Arial Narrow" panose="02020603050405020304" pitchFamily="2"/>
              </a:rPr>
              <a:t>è e</a:t>
            </a:r>
            <a:r>
              <a:rPr lang="fr-FR" sz="550" spc="509">
                <a:solidFill>
                  <a:srgbClr val="3C3C8B"/>
                </a:solidFill>
                <a:latin typeface="Tahoma" panose="02020603050405020304" pitchFamily="2"/>
              </a:rPr>
              <a:t>   </a:t>
            </a:r>
          </a:p>
        </p:txBody>
      </p:sp>
      <p:sp>
        <p:nvSpPr>
          <p:cNvPr id="8" name="Espace réservé du texte 7"/>
          <p:cNvSpPr>
            <a:spLocks noGrp="1"/>
          </p:cNvSpPr>
          <p:nvPr>
            <p:ph type="body" idx="10"/>
          </p:nvPr>
        </p:nvSpPr>
        <p:spPr>
          <a:xfrm>
            <a:off x="1231265" y="9790430"/>
            <a:ext cx="381000" cy="405130"/>
          </a:xfrm>
          <a:prstGeom prst="rect">
            <a:avLst/>
          </a:prstGeom>
          <a:solidFill>
            <a:srgbClr val="FFFFFF"/>
          </a:solidFill>
          <a:ln w="0" cmpd="sng">
            <a:noFill/>
            <a:prstDash val="solid"/>
          </a:ln>
        </p:spPr>
        <p:txBody>
          <a:bodyPr vert="horz" lIns="0" tIns="0" rIns="0" bIns="0" anchor="t"/>
          <a:lstStyle/>
          <a:p>
            <a:pPr marL="45720" marR="0" indent="0" algn="l">
              <a:lnSpc>
                <a:spcPts val="500"/>
              </a:lnSpc>
              <a:spcAft>
                <a:spcPts val="0"/>
              </a:spcAft>
            </a:pPr>
            <a:r>
              <a:rPr lang="fr-FR" sz="550" spc="-10">
                <a:solidFill>
                  <a:srgbClr val="3C3C8B"/>
                </a:solidFill>
                <a:latin typeface="Tahoma" panose="02020603050405020304" pitchFamily="2"/>
              </a:rPr>
              <a:t>minisr</a:t>
            </a:r>
            <a:r>
              <a:rPr lang="fr-FR" sz="600" spc="-10">
                <a:solidFill>
                  <a:srgbClr val="3C3C8B"/>
                </a:solidFill>
                <a:latin typeface="Arial Narrow" panose="02020603050405020304" pitchFamily="2"/>
              </a:rPr>
              <a:t>gre </a:t>
            </a:r>
          </a:p>
          <a:p>
            <a:pPr marL="45720" marR="0" indent="0" algn="l">
              <a:lnSpc>
                <a:spcPts val="400"/>
              </a:lnSpc>
              <a:spcBef>
                <a:spcPts val="0"/>
              </a:spcBef>
              <a:spcAft>
                <a:spcPts val="0"/>
              </a:spcAft>
            </a:pPr>
            <a:r>
              <a:rPr lang="fr-FR" sz="600" spc="114">
                <a:solidFill>
                  <a:srgbClr val="3C3C8B"/>
                </a:solidFill>
                <a:latin typeface="Arial Narrow" panose="02020603050405020304" pitchFamily="2"/>
              </a:rPr>
              <a:t>éduc </a:t>
            </a:r>
          </a:p>
          <a:p>
            <a:pPr marL="182880" marR="0" indent="0" algn="l">
              <a:lnSpc>
                <a:spcPts val="400"/>
              </a:lnSpc>
              <a:spcBef>
                <a:spcPts val="0"/>
              </a:spcBef>
              <a:spcAft>
                <a:spcPts val="0"/>
              </a:spcAft>
            </a:pPr>
            <a:r>
              <a:rPr lang="fr-FR" sz="550" spc="-30">
                <a:solidFill>
                  <a:srgbClr val="3C3C8B"/>
                </a:solidFill>
                <a:latin typeface="Tahoma" panose="02020603050405020304" pitchFamily="2"/>
              </a:rPr>
              <a:t>erion </a:t>
            </a:r>
          </a:p>
          <a:p>
            <a:pPr marL="45720" marR="0" indent="0" algn="l">
              <a:lnSpc>
                <a:spcPts val="500"/>
              </a:lnSpc>
              <a:spcBef>
                <a:spcPts val="275"/>
              </a:spcBef>
              <a:spcAft>
                <a:spcPts val="0"/>
              </a:spcAft>
            </a:pPr>
            <a:r>
              <a:rPr lang="fr-FR" sz="600" spc="0">
                <a:solidFill>
                  <a:srgbClr val="3C3C8B"/>
                </a:solidFill>
                <a:latin typeface="Arial Narrow" panose="02020603050405020304" pitchFamily="2"/>
              </a:rPr>
              <a:t>eneelgr</a:t>
            </a:r>
            <a:r>
              <a:rPr lang="fr-FR" sz="600" spc="0" baseline="30000">
                <a:solidFill>
                  <a:srgbClr val="3C3C8B"/>
                </a:solidFill>
                <a:latin typeface="Tahoma" panose="02020603050405020304" pitchFamily="2"/>
              </a:rPr>
              <a:t>le</a:t>
            </a:r>
            <a:r>
              <a:rPr lang="fr-FR" sz="600" spc="0">
                <a:solidFill>
                  <a:srgbClr val="3C3C8B"/>
                </a:solidFill>
                <a:latin typeface="Arial Narrow" panose="02020603050405020304" pitchFamily="2"/>
              </a:rPr>
              <a:t> emph</a:t>
            </a:r>
            <a:r>
              <a:rPr lang="fr-FR" sz="600" spc="0" baseline="30000">
                <a:solidFill>
                  <a:srgbClr val="3C3C8B"/>
                </a:solidFill>
                <a:latin typeface="Tahoma" panose="02020603050405020304" pitchFamily="2"/>
              </a:rPr>
              <a:t>eme"</a:t>
            </a:r>
            <a:r>
              <a:rPr lang="fr-FR" sz="100" spc="0">
                <a:solidFill>
                  <a:srgbClr val="3C3C8B"/>
                </a:solidFill>
                <a:latin typeface="Arial Narrow" panose="02020603050405020304" pitchFamily="2"/>
              </a:rPr>
              <a:t> </a:t>
            </a:r>
          </a:p>
          <a:p>
            <a:pPr marL="182880" marR="0" indent="0" algn="l">
              <a:lnSpc>
                <a:spcPts val="300"/>
              </a:lnSpc>
              <a:spcBef>
                <a:spcPts val="0"/>
              </a:spcBef>
              <a:spcAft>
                <a:spcPts val="0"/>
              </a:spcAft>
            </a:pPr>
            <a:r>
              <a:rPr lang="fr-FR" sz="550" spc="-15" baseline="30000">
                <a:solidFill>
                  <a:srgbClr val="3C3C8B"/>
                </a:solidFill>
                <a:latin typeface="Tahoma" panose="02020603050405020304" pitchFamily="2"/>
              </a:rPr>
              <a:t>neur</a:t>
            </a:r>
            <a:r>
              <a:rPr lang="fr-FR" sz="100" spc="-15">
                <a:solidFill>
                  <a:srgbClr val="3C3C8B"/>
                </a:solidFill>
                <a:latin typeface="Arial Narrow" panose="02020603050405020304" pitchFamily="2"/>
              </a:rPr>
              <a:t> </a:t>
            </a:r>
          </a:p>
          <a:p>
            <a:pPr marL="45720" marR="0" indent="0" algn="l">
              <a:lnSpc>
                <a:spcPts val="400"/>
              </a:lnSpc>
              <a:spcBef>
                <a:spcPts val="0"/>
              </a:spcBef>
              <a:spcAft>
                <a:spcPts val="0"/>
              </a:spcAft>
            </a:pPr>
            <a:r>
              <a:rPr lang="fr-FR" sz="600" spc="-10">
                <a:solidFill>
                  <a:srgbClr val="3C3C8B"/>
                </a:solidFill>
                <a:latin typeface="Arial Narrow" panose="02020603050405020304" pitchFamily="2"/>
              </a:rPr>
              <a:t>recherche </a:t>
            </a:r>
          </a:p>
        </p:txBody>
      </p:sp>
      <p:sp>
        <p:nvSpPr>
          <p:cNvPr id="9" name="Espace réservé du texte 8"/>
          <p:cNvSpPr>
            <a:spLocks noGrp="1"/>
          </p:cNvSpPr>
          <p:nvPr>
            <p:ph type="body" idx="10"/>
          </p:nvPr>
        </p:nvSpPr>
        <p:spPr>
          <a:xfrm>
            <a:off x="2621280" y="10351135"/>
            <a:ext cx="445135" cy="127635"/>
          </a:xfrm>
          <a:prstGeom prst="rect">
            <a:avLst/>
          </a:prstGeom>
          <a:solidFill>
            <a:srgbClr val="FFFFFF"/>
          </a:solidFill>
          <a:ln w="0" cmpd="sng">
            <a:noFill/>
            <a:prstDash val="solid"/>
          </a:ln>
        </p:spPr>
        <p:txBody>
          <a:bodyPr vert="horz" lIns="0" tIns="0" rIns="0" bIns="0" anchor="t"/>
          <a:lstStyle/>
          <a:p>
            <a:pPr marL="0" marR="0" indent="0" algn="l">
              <a:lnSpc>
                <a:spcPts val="300"/>
              </a:lnSpc>
              <a:spcAft>
                <a:spcPts val="0"/>
              </a:spcAft>
            </a:pPr>
            <a:r>
              <a:rPr lang="fr-FR" sz="450" b="1" spc="85">
                <a:solidFill>
                  <a:srgbClr val="BD002A"/>
                </a:solidFill>
                <a:latin typeface="Tahoma" panose="02020603050405020304" pitchFamily="2"/>
              </a:rPr>
              <a:t>drupe ai ur </a:t>
            </a:r>
            <a:r>
              <a:rPr lang="fr-FR" sz="600" spc="85">
                <a:solidFill>
                  <a:srgbClr val="BD002A"/>
                </a:solidFill>
                <a:latin typeface="Arial Narrow" panose="02020603050405020304" pitchFamily="2"/>
              </a:rPr>
              <a:t>ph</a:t>
            </a:r>
            <a:r>
              <a:rPr lang="fr-FR" sz="450" b="1" spc="85">
                <a:solidFill>
                  <a:srgbClr val="BD002A"/>
                </a:solidFill>
                <a:latin typeface="Tahoma" panose="02020603050405020304" pitchFamily="2"/>
              </a:rPr>
              <a:t>y</a:t>
            </a:r>
            <a:r>
              <a:rPr lang="fr-FR" sz="600" spc="85">
                <a:solidFill>
                  <a:srgbClr val="BD002A"/>
                </a:solidFill>
                <a:latin typeface="Arial Narrow" panose="02020603050405020304" pitchFamily="2"/>
              </a:rPr>
              <a:t>si</a:t>
            </a:r>
            <a:r>
              <a:rPr lang="fr-FR" sz="450" b="1" spc="85">
                <a:solidFill>
                  <a:srgbClr val="BD002A"/>
                </a:solidFill>
                <a:latin typeface="Tahoma" panose="02020603050405020304" pitchFamily="2"/>
              </a:rPr>
              <a:t>que  </a:t>
            </a:r>
            <a:r>
              <a:rPr lang="fr-FR" sz="450" b="1" spc="85" baseline="30000">
                <a:solidFill>
                  <a:srgbClr val="BD002A"/>
                </a:solidFill>
                <a:latin typeface="Tahoma" panose="02020603050405020304" pitchFamily="2"/>
              </a:rPr>
              <a:t>n</a:t>
            </a:r>
            <a:r>
              <a:rPr lang="fr-FR" sz="450" b="1" spc="85">
                <a:solidFill>
                  <a:srgbClr val="BD002A"/>
                </a:solidFill>
                <a:latin typeface="Tahoma" panose="02020603050405020304" pitchFamily="2"/>
              </a:rPr>
              <a:t>p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362" name="Espace réservé du texte 361"/>
          <p:cNvSpPr>
            <a:spLocks noGrp="1"/>
          </p:cNvSpPr>
          <p:nvPr>
            <p:ph type="body" idx="10"/>
          </p:nvPr>
        </p:nvSpPr>
        <p:spPr>
          <a:xfrm>
            <a:off x="6056630" y="492760"/>
            <a:ext cx="2886075" cy="452120"/>
          </a:xfrm>
          <a:prstGeom prst="rect">
            <a:avLst/>
          </a:prstGeom>
          <a:noFill/>
          <a:ln w="0" cmpd="sng">
            <a:noFill/>
            <a:prstDash val="solid"/>
          </a:ln>
        </p:spPr>
        <p:txBody>
          <a:bodyPr vert="horz" lIns="0" tIns="0" rIns="0" bIns="0" anchor="t">
            <a:normAutofit fontScale="90000"/>
          </a:bodyPr>
          <a:lstStyle/>
          <a:p>
            <a:pPr marL="0" marR="0" indent="0" algn="l">
              <a:lnSpc>
                <a:spcPts val="3500"/>
              </a:lnSpc>
              <a:spcAft>
                <a:spcPts val="0"/>
              </a:spcAft>
            </a:pPr>
            <a:r>
              <a:rPr lang="fr-FR" sz="3100" b="1" spc="35">
                <a:solidFill>
                  <a:srgbClr val="95C23C"/>
                </a:solidFill>
                <a:latin typeface="Arial Narrow" panose="02020603050405020304" pitchFamily="2"/>
              </a:rPr>
              <a:t>Pour en savoir plus </a:t>
            </a:r>
          </a:p>
        </p:txBody>
      </p:sp>
      <p:sp>
        <p:nvSpPr>
          <p:cNvPr id="363" name="Espace réservé du texte 362"/>
          <p:cNvSpPr>
            <a:spLocks noGrp="1"/>
          </p:cNvSpPr>
          <p:nvPr>
            <p:ph type="body" idx="10"/>
          </p:nvPr>
        </p:nvSpPr>
        <p:spPr>
          <a:xfrm>
            <a:off x="435610" y="492760"/>
            <a:ext cx="2600325" cy="452120"/>
          </a:xfrm>
          <a:prstGeom prst="rect">
            <a:avLst/>
          </a:prstGeom>
          <a:noFill/>
          <a:ln w="0" cmpd="sng">
            <a:noFill/>
            <a:prstDash val="solid"/>
          </a:ln>
        </p:spPr>
        <p:txBody>
          <a:bodyPr vert="horz" lIns="0" tIns="0" rIns="0" bIns="0" anchor="t">
            <a:normAutofit fontScale="90000"/>
          </a:bodyPr>
          <a:lstStyle/>
          <a:p>
            <a:pPr marL="0" marR="0" indent="0" algn="l">
              <a:lnSpc>
                <a:spcPts val="3500"/>
              </a:lnSpc>
              <a:spcAft>
                <a:spcPts val="0"/>
              </a:spcAft>
            </a:pPr>
            <a:r>
              <a:rPr lang="fr-FR" sz="3100" b="1" spc="50">
                <a:solidFill>
                  <a:srgbClr val="000000"/>
                </a:solidFill>
                <a:latin typeface="Arial Narrow" panose="02020603050405020304" pitchFamily="2"/>
              </a:rPr>
              <a:t>Légendes photos </a:t>
            </a:r>
          </a:p>
        </p:txBody>
      </p:sp>
      <p:sp>
        <p:nvSpPr>
          <p:cNvPr id="364" name="Espace réservé du texte 363"/>
          <p:cNvSpPr>
            <a:spLocks noGrp="1"/>
          </p:cNvSpPr>
          <p:nvPr>
            <p:ph type="body" idx="10"/>
          </p:nvPr>
        </p:nvSpPr>
        <p:spPr>
          <a:xfrm>
            <a:off x="7339330" y="1200785"/>
            <a:ext cx="853440" cy="175260"/>
          </a:xfrm>
          <a:prstGeom prst="rect">
            <a:avLst/>
          </a:prstGeom>
          <a:noFill/>
          <a:ln w="0" cmpd="sng">
            <a:noFill/>
            <a:prstDash val="solid"/>
          </a:ln>
        </p:spPr>
        <p:txBody>
          <a:bodyPr vert="horz" lIns="0" tIns="0" rIns="0" bIns="0" anchor="t"/>
          <a:lstStyle/>
          <a:p>
            <a:pPr marL="0" marR="0" indent="0" algn="l">
              <a:lnSpc>
                <a:spcPts val="1300"/>
              </a:lnSpc>
              <a:spcAft>
                <a:spcPts val="0"/>
              </a:spcAft>
            </a:pPr>
            <a:r>
              <a:rPr lang="fr-FR" sz="1050" b="1" spc="30">
                <a:solidFill>
                  <a:srgbClr val="000000"/>
                </a:solidFill>
                <a:latin typeface="Arial Narrow" panose="02020603050405020304" pitchFamily="2"/>
              </a:rPr>
              <a:t>LES MÉTIERS </a:t>
            </a:r>
          </a:p>
        </p:txBody>
      </p:sp>
      <p:sp>
        <p:nvSpPr>
          <p:cNvPr id="365" name="Espace réservé du texte 364"/>
          <p:cNvSpPr>
            <a:spLocks noGrp="1"/>
          </p:cNvSpPr>
          <p:nvPr>
            <p:ph type="body" idx="10"/>
          </p:nvPr>
        </p:nvSpPr>
        <p:spPr>
          <a:xfrm>
            <a:off x="8576945" y="1212850"/>
            <a:ext cx="1703705" cy="163195"/>
          </a:xfrm>
          <a:prstGeom prst="rect">
            <a:avLst/>
          </a:prstGeom>
          <a:noFill/>
          <a:ln w="0" cmpd="sng">
            <a:noFill/>
            <a:prstDash val="solid"/>
          </a:ln>
        </p:spPr>
        <p:txBody>
          <a:bodyPr vert="horz" lIns="0" tIns="36830" rIns="0" bIns="0" anchor="t"/>
          <a:lstStyle/>
          <a:p>
            <a:pPr marL="0" marR="0" indent="0" algn="l">
              <a:lnSpc>
                <a:spcPts val="1000"/>
              </a:lnSpc>
              <a:spcAft>
                <a:spcPts val="0"/>
              </a:spcAft>
            </a:pPr>
            <a:r>
              <a:rPr lang="fr-FR" sz="1050" b="1" spc="55">
                <a:solidFill>
                  <a:srgbClr val="000000"/>
                </a:solidFill>
                <a:latin typeface="Arial Narrow" panose="02020603050405020304" pitchFamily="2"/>
              </a:rPr>
              <a:t>LA RECHERCHE PUBLIQUE </a:t>
            </a:r>
          </a:p>
        </p:txBody>
      </p:sp>
      <p:sp>
        <p:nvSpPr>
          <p:cNvPr id="366" name="Espace réservé du texte 365"/>
          <p:cNvSpPr>
            <a:spLocks noGrp="1"/>
          </p:cNvSpPr>
          <p:nvPr>
            <p:ph type="body" idx="10"/>
          </p:nvPr>
        </p:nvSpPr>
        <p:spPr>
          <a:xfrm>
            <a:off x="3087370" y="1487170"/>
            <a:ext cx="1630680" cy="163195"/>
          </a:xfrm>
          <a:prstGeom prst="rect">
            <a:avLst/>
          </a:prstGeom>
          <a:noFill/>
          <a:ln w="0" cmpd="sng">
            <a:noFill/>
            <a:prstDash val="solid"/>
          </a:ln>
        </p:spPr>
        <p:txBody>
          <a:bodyPr vert="horz" lIns="0" tIns="36830" rIns="0" bIns="0" anchor="t"/>
          <a:lstStyle/>
          <a:p>
            <a:pPr marL="0" marR="0" indent="0" algn="l">
              <a:lnSpc>
                <a:spcPts val="1000"/>
              </a:lnSpc>
              <a:spcAft>
                <a:spcPts val="0"/>
              </a:spcAft>
            </a:pPr>
            <a:r>
              <a:rPr lang="fr-FR" sz="1050" b="1" spc="-40">
                <a:solidFill>
                  <a:srgbClr val="406FB3"/>
                </a:solidFill>
                <a:latin typeface="Arial Narrow" panose="02020603050405020304" pitchFamily="2"/>
              </a:rPr>
              <a:t>ASTRONOMIE, AÉRONAUTIQUE </a:t>
            </a:r>
          </a:p>
        </p:txBody>
      </p:sp>
      <p:sp>
        <p:nvSpPr>
          <p:cNvPr id="367" name="Espace réservé du texte 366"/>
          <p:cNvSpPr>
            <a:spLocks noGrp="1"/>
          </p:cNvSpPr>
          <p:nvPr>
            <p:ph type="body" idx="10"/>
          </p:nvPr>
        </p:nvSpPr>
        <p:spPr>
          <a:xfrm>
            <a:off x="466090" y="1687830"/>
            <a:ext cx="4718685" cy="438150"/>
          </a:xfrm>
          <a:prstGeom prst="rect">
            <a:avLst/>
          </a:prstGeom>
          <a:noFill/>
          <a:ln w="0" cmpd="sng">
            <a:noFill/>
            <a:prstDash val="solid"/>
          </a:ln>
        </p:spPr>
        <p:txBody>
          <a:bodyPr vert="horz" lIns="0" tIns="3810" rIns="0" bIns="0" anchor="t"/>
          <a:lstStyle/>
          <a:p>
            <a:pPr marL="0" marR="0" indent="0" algn="just">
              <a:lnSpc>
                <a:spcPts val="800"/>
              </a:lnSpc>
              <a:spcAft>
                <a:spcPts val="0"/>
              </a:spcAft>
            </a:pPr>
            <a:r>
              <a:rPr lang="fr-FR" sz="750" b="1" spc="-20">
                <a:solidFill>
                  <a:srgbClr val="000000"/>
                </a:solidFill>
                <a:latin typeface="Arial Narrow" panose="02020603050405020304" pitchFamily="2"/>
              </a:rPr>
              <a:t>1/ Calcul aérodynamique autour d’un avion de transport © ONERA 2/ Essai sous vide thermique pour simuler l’environnement spatial © CNRS Photothèque - E. Perrin 3/ Images de la nébuleuse de la Tarentule prises par le télescope spatial Hubble © ESA/NASA, ESO and Danny </a:t>
            </a:r>
            <a:r>
              <a:rPr lang="fr-FR" sz="750" spc="-20">
                <a:solidFill>
                  <a:srgbClr val="000000"/>
                </a:solidFill>
                <a:latin typeface="Arial Narrow" panose="02020603050405020304" pitchFamily="2"/>
              </a:rPr>
              <a:t>LaCrue </a:t>
            </a:r>
            <a:r>
              <a:rPr lang="fr-FR" sz="750" b="1" spc="-20">
                <a:solidFill>
                  <a:srgbClr val="000000"/>
                </a:solidFill>
                <a:latin typeface="Arial Narrow" panose="02020603050405020304" pitchFamily="2"/>
              </a:rPr>
              <a:t>4/ Claudie Haigneré sanglée dans son siège avant le lancement de la fusée Soyouz en octobre 2001 © ESA/CNES 2001 - S. Corvaja </a:t>
            </a:r>
          </a:p>
        </p:txBody>
      </p:sp>
      <p:sp>
        <p:nvSpPr>
          <p:cNvPr id="368" name="Espace réservé du texte 367"/>
          <p:cNvSpPr>
            <a:spLocks noGrp="1"/>
          </p:cNvSpPr>
          <p:nvPr>
            <p:ph type="body" idx="10"/>
          </p:nvPr>
        </p:nvSpPr>
        <p:spPr>
          <a:xfrm>
            <a:off x="6266815" y="1510665"/>
            <a:ext cx="1932305" cy="802640"/>
          </a:xfrm>
          <a:prstGeom prst="rect">
            <a:avLst/>
          </a:prstGeom>
          <a:noFill/>
          <a:ln w="0" cmpd="sng">
            <a:noFill/>
            <a:prstDash val="solid"/>
          </a:ln>
        </p:spPr>
        <p:txBody>
          <a:bodyPr vert="horz" lIns="0" tIns="0" rIns="0" bIns="0" anchor="t"/>
          <a:lstStyle/>
          <a:p>
            <a:pPr marL="0" marR="0" indent="0" algn="r">
              <a:lnSpc>
                <a:spcPts val="1000"/>
              </a:lnSpc>
              <a:spcAft>
                <a:spcPts val="0"/>
              </a:spcAft>
            </a:pPr>
            <a:r>
              <a:rPr lang="fr-FR" sz="750" b="1" spc="75">
                <a:solidFill>
                  <a:srgbClr val="F1EC1B"/>
                </a:solidFill>
                <a:latin typeface="Tahoma" panose="02020603050405020304" pitchFamily="2"/>
              </a:rPr>
              <a:t>ONISEP </a:t>
            </a:r>
            <a:r>
              <a:rPr lang="fr-FR" sz="750" b="1" spc="75">
                <a:solidFill>
                  <a:srgbClr val="000000"/>
                </a:solidFill>
                <a:latin typeface="Tahoma" panose="02020603050405020304" pitchFamily="2"/>
              </a:rPr>
              <a:t>Office national d’information sur les enseignements et les professions </a:t>
            </a:r>
            <a:r>
              <a:rPr lang="fr-FR" sz="750" b="1" u="sng" spc="75">
                <a:solidFill>
                  <a:srgbClr val="0000FF"/>
                </a:solidFill>
                <a:latin typeface="Tahoma" panose="02020603050405020304" pitchFamily="2"/>
              </a:rPr>
              <a:t>www.onisep.fr</a:t>
            </a:r>
            <a:r>
              <a:rPr lang="fr-FR" sz="750" b="1" spc="75">
                <a:solidFill>
                  <a:srgbClr val="000000"/>
                </a:solidFill>
                <a:latin typeface="Tahoma" panose="02020603050405020304" pitchFamily="2"/>
              </a:rPr>
              <a:t> Parcours : Les métiers de </a:t>
            </a:r>
            <a:r>
              <a:rPr lang="fr-FR" sz="750" b="1" spc="75">
                <a:solidFill>
                  <a:srgbClr val="000000"/>
                </a:solidFill>
                <a:latin typeface="Arial Narrow" panose="02020603050405020304" pitchFamily="2"/>
              </a:rPr>
              <a:t>.... </a:t>
            </a:r>
            <a:r>
              <a:rPr lang="fr-FR" sz="750" b="1" spc="75">
                <a:solidFill>
                  <a:srgbClr val="000000"/>
                </a:solidFill>
                <a:latin typeface="Tahoma" panose="02020603050405020304" pitchFamily="2"/>
              </a:rPr>
              <a:t>Infosup : Étudier la physique à l’université </a:t>
            </a:r>
          </a:p>
        </p:txBody>
      </p:sp>
      <p:sp>
        <p:nvSpPr>
          <p:cNvPr id="369" name="Espace réservé du texte 368"/>
          <p:cNvSpPr>
            <a:spLocks noGrp="1"/>
          </p:cNvSpPr>
          <p:nvPr>
            <p:ph type="body" idx="10"/>
          </p:nvPr>
        </p:nvSpPr>
        <p:spPr>
          <a:xfrm>
            <a:off x="8568055" y="1510665"/>
            <a:ext cx="1605915" cy="665480"/>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fr-FR" sz="750" b="1" spc="-30">
                <a:solidFill>
                  <a:srgbClr val="D68BAA"/>
                </a:solidFill>
                <a:latin typeface="Tahoma" panose="02020603050405020304" pitchFamily="2"/>
              </a:rPr>
              <a:t>Les organismes de recherche et établissements d’enseignement supérieur </a:t>
            </a:r>
            <a:r>
              <a:rPr lang="fr-FR" sz="750" b="1" u="sng" spc="-30">
                <a:solidFill>
                  <a:srgbClr val="0000FF"/>
                </a:solidFill>
                <a:latin typeface="Tahoma" panose="02020603050405020304" pitchFamily="2"/>
              </a:rPr>
              <a:t>www.recherche.gouv.fr/organism/</a:t>
            </a:r>
            <a:r>
              <a:rPr lang="fr-FR" sz="750" b="1" spc="-30">
                <a:solidFill>
                  <a:srgbClr val="000000"/>
                </a:solidFill>
                <a:latin typeface="Tahoma" panose="02020603050405020304" pitchFamily="2"/>
              </a:rPr>
              <a:t> index.htm </a:t>
            </a:r>
          </a:p>
        </p:txBody>
      </p:sp>
      <p:sp>
        <p:nvSpPr>
          <p:cNvPr id="370" name="Espace réservé du texte 369"/>
          <p:cNvSpPr>
            <a:spLocks noGrp="1"/>
          </p:cNvSpPr>
          <p:nvPr>
            <p:ph type="body" idx="10"/>
          </p:nvPr>
        </p:nvSpPr>
        <p:spPr>
          <a:xfrm>
            <a:off x="3093720" y="2523490"/>
            <a:ext cx="1082040" cy="163195"/>
          </a:xfrm>
          <a:prstGeom prst="rect">
            <a:avLst/>
          </a:prstGeom>
          <a:noFill/>
          <a:ln w="0" cmpd="sng">
            <a:noFill/>
            <a:prstDash val="solid"/>
          </a:ln>
        </p:spPr>
        <p:txBody>
          <a:bodyPr vert="horz" lIns="0" tIns="36830" rIns="0" bIns="0" anchor="t"/>
          <a:lstStyle/>
          <a:p>
            <a:pPr marL="0" marR="0" indent="0" algn="l">
              <a:lnSpc>
                <a:spcPts val="900"/>
              </a:lnSpc>
              <a:spcAft>
                <a:spcPts val="0"/>
              </a:spcAft>
            </a:pPr>
            <a:r>
              <a:rPr lang="fr-FR" sz="1050" b="1" spc="-55">
                <a:solidFill>
                  <a:srgbClr val="65B0DA"/>
                </a:solidFill>
                <a:latin typeface="Arial Narrow" panose="02020603050405020304" pitchFamily="2"/>
              </a:rPr>
              <a:t>PHYSIQUE ET SANTÉ </a:t>
            </a:r>
          </a:p>
        </p:txBody>
      </p:sp>
      <p:sp>
        <p:nvSpPr>
          <p:cNvPr id="371" name="Espace réservé du texte 370"/>
          <p:cNvSpPr>
            <a:spLocks noGrp="1"/>
          </p:cNvSpPr>
          <p:nvPr>
            <p:ph type="body" idx="10"/>
          </p:nvPr>
        </p:nvSpPr>
        <p:spPr>
          <a:xfrm>
            <a:off x="8568055" y="2309495"/>
            <a:ext cx="1468755" cy="534035"/>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fr-FR" sz="750" b="1" spc="-10">
                <a:solidFill>
                  <a:srgbClr val="AFCE37"/>
                </a:solidFill>
                <a:latin typeface="Tahoma" panose="02020603050405020304" pitchFamily="2"/>
              </a:rPr>
              <a:t>CNRS </a:t>
            </a:r>
          </a:p>
          <a:p>
            <a:pPr marL="0" marR="0" indent="0" algn="l">
              <a:lnSpc>
                <a:spcPts val="1000"/>
              </a:lnSpc>
              <a:spcBef>
                <a:spcPts val="25"/>
              </a:spcBef>
              <a:spcAft>
                <a:spcPts val="0"/>
              </a:spcAft>
            </a:pPr>
            <a:r>
              <a:rPr lang="fr-FR" sz="750" b="1" spc="-10">
                <a:solidFill>
                  <a:srgbClr val="000000"/>
                </a:solidFill>
                <a:latin typeface="Tahoma" panose="02020603050405020304" pitchFamily="2"/>
              </a:rPr>
              <a:t>Centre national de la recherche scientifique </a:t>
            </a:r>
          </a:p>
          <a:p>
            <a:pPr marL="0" marR="0" indent="0" algn="l">
              <a:lnSpc>
                <a:spcPts val="1000"/>
              </a:lnSpc>
              <a:spcBef>
                <a:spcPts val="0"/>
              </a:spcBef>
              <a:spcAft>
                <a:spcPts val="0"/>
              </a:spcAft>
            </a:pPr>
            <a:r>
              <a:rPr lang="fr-FR" sz="750" b="1" u="sng" spc="0">
                <a:solidFill>
                  <a:srgbClr val="0000FF"/>
                </a:solidFill>
                <a:latin typeface="Tahoma" panose="02020603050405020304" pitchFamily="2"/>
              </a:rPr>
              <a:t>www.cnrs.fr</a:t>
            </a:r>
            <a:r>
              <a:rPr lang="fr-FR" sz="100" b="1" spc="0">
                <a:solidFill>
                  <a:srgbClr val="000000"/>
                </a:solidFill>
                <a:latin typeface="Tahoma" panose="02020603050405020304" pitchFamily="2"/>
              </a:rPr>
              <a:t> </a:t>
            </a:r>
          </a:p>
        </p:txBody>
      </p:sp>
      <p:sp>
        <p:nvSpPr>
          <p:cNvPr id="372" name="Espace réservé du texte 371"/>
          <p:cNvSpPr>
            <a:spLocks noGrp="1"/>
          </p:cNvSpPr>
          <p:nvPr>
            <p:ph type="body" idx="10"/>
          </p:nvPr>
        </p:nvSpPr>
        <p:spPr>
          <a:xfrm>
            <a:off x="7001510" y="2443480"/>
            <a:ext cx="1197610" cy="534670"/>
          </a:xfrm>
          <a:prstGeom prst="rect">
            <a:avLst/>
          </a:prstGeom>
          <a:noFill/>
          <a:ln w="0" cmpd="sng">
            <a:noFill/>
            <a:prstDash val="solid"/>
          </a:ln>
        </p:spPr>
        <p:txBody>
          <a:bodyPr vert="horz" lIns="0" tIns="635" rIns="0" bIns="0" anchor="t"/>
          <a:lstStyle/>
          <a:p>
            <a:pPr marL="0" marR="0" indent="0" algn="r">
              <a:lnSpc>
                <a:spcPts val="1000"/>
              </a:lnSpc>
              <a:spcAft>
                <a:spcPts val="0"/>
              </a:spcAft>
            </a:pPr>
            <a:r>
              <a:rPr lang="fr-FR" sz="750" b="1" spc="0">
                <a:solidFill>
                  <a:srgbClr val="D68BAA"/>
                </a:solidFill>
                <a:latin typeface="Tahoma" panose="02020603050405020304" pitchFamily="2"/>
              </a:rPr>
              <a:t>CIDJ </a:t>
            </a:r>
            <a:r>
              <a:rPr lang="fr-FR" sz="750" b="1" spc="0">
                <a:solidFill>
                  <a:srgbClr val="000000"/>
                </a:solidFill>
                <a:latin typeface="Tahoma" panose="02020603050405020304" pitchFamily="2"/>
              </a:rPr>
              <a:t>Centre d’information et de documentation jeunesse </a:t>
            </a:r>
            <a:r>
              <a:rPr lang="fr-FR" sz="750" b="1" u="sng" spc="0">
                <a:solidFill>
                  <a:srgbClr val="0000FF"/>
                </a:solidFill>
                <a:latin typeface="Tahoma" panose="02020603050405020304" pitchFamily="2"/>
              </a:rPr>
              <a:t>www.cidj.asso.fr</a:t>
            </a:r>
            <a:r>
              <a:rPr lang="fr-FR" sz="100" b="1" spc="0">
                <a:solidFill>
                  <a:srgbClr val="000000"/>
                </a:solidFill>
                <a:latin typeface="Tahoma" panose="02020603050405020304" pitchFamily="2"/>
              </a:rPr>
              <a:t> </a:t>
            </a:r>
          </a:p>
        </p:txBody>
      </p:sp>
      <p:sp>
        <p:nvSpPr>
          <p:cNvPr id="373" name="Espace réservé du texte 372"/>
          <p:cNvSpPr>
            <a:spLocks noGrp="1"/>
          </p:cNvSpPr>
          <p:nvPr>
            <p:ph type="body" idx="10"/>
          </p:nvPr>
        </p:nvSpPr>
        <p:spPr>
          <a:xfrm>
            <a:off x="466090" y="2724150"/>
            <a:ext cx="4721860" cy="439420"/>
          </a:xfrm>
          <a:prstGeom prst="rect">
            <a:avLst/>
          </a:prstGeom>
          <a:noFill/>
          <a:ln w="0" cmpd="sng">
            <a:noFill/>
            <a:prstDash val="solid"/>
          </a:ln>
        </p:spPr>
        <p:txBody>
          <a:bodyPr vert="horz" lIns="0" tIns="7620" rIns="0" bIns="0" anchor="t"/>
          <a:lstStyle/>
          <a:p>
            <a:pPr marL="0" marR="0" indent="0" algn="just">
              <a:lnSpc>
                <a:spcPts val="800"/>
              </a:lnSpc>
              <a:spcAft>
                <a:spcPts val="0"/>
              </a:spcAft>
            </a:pPr>
            <a:r>
              <a:rPr lang="fr-FR" sz="750" b="1" spc="-15">
                <a:solidFill>
                  <a:srgbClr val="000000"/>
                </a:solidFill>
                <a:latin typeface="Arial Narrow" panose="02020603050405020304" pitchFamily="2"/>
              </a:rPr>
              <a:t>1/ Caméra haute résolution de tomographie à émission de positons (TEP) dédiée à la recherche en neurologie et en psychiatrie © CEA - C. Boulze 2/ Analyse d’un échantillon d’ADN sur des puces à ADN © CEA - P. Stroppa 3/ Mesure d’expression de gènes par une technique d’imagerie en comptage de particules © INSERM 4/ Visualisation de l’évolution d’un virus dans des cellules en microscopie confocale grâce à des marqueurs fl uorescents greffés à des anticorps © CNRS Photothèque - H. Raguet </a:t>
            </a:r>
          </a:p>
        </p:txBody>
      </p:sp>
      <p:sp>
        <p:nvSpPr>
          <p:cNvPr id="374" name="Espace réservé du texte 373"/>
          <p:cNvSpPr>
            <a:spLocks noGrp="1"/>
          </p:cNvSpPr>
          <p:nvPr>
            <p:ph type="body" idx="10"/>
          </p:nvPr>
        </p:nvSpPr>
        <p:spPr>
          <a:xfrm>
            <a:off x="8568055" y="2976880"/>
            <a:ext cx="1612265" cy="400050"/>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fr-FR" sz="750" b="1" spc="0">
                <a:solidFill>
                  <a:srgbClr val="90C1E7"/>
                </a:solidFill>
                <a:latin typeface="Tahoma" panose="02020603050405020304" pitchFamily="2"/>
              </a:rPr>
              <a:t>CEA </a:t>
            </a:r>
          </a:p>
          <a:p>
            <a:pPr marL="0" marR="0" indent="0" algn="l">
              <a:lnSpc>
                <a:spcPts val="1000"/>
              </a:lnSpc>
              <a:spcBef>
                <a:spcPts val="0"/>
              </a:spcBef>
              <a:spcAft>
                <a:spcPts val="0"/>
              </a:spcAft>
            </a:pPr>
            <a:r>
              <a:rPr lang="fr-FR" sz="750" b="1" spc="-15">
                <a:solidFill>
                  <a:srgbClr val="000000"/>
                </a:solidFill>
                <a:latin typeface="Tahoma" panose="02020603050405020304" pitchFamily="2"/>
              </a:rPr>
              <a:t>Commissariat à l’énergie atomique </a:t>
            </a:r>
            <a:r>
              <a:rPr lang="fr-FR" sz="750" b="1" u="sng" spc="-15">
                <a:solidFill>
                  <a:srgbClr val="0000FF"/>
                </a:solidFill>
                <a:latin typeface="Tahoma" panose="02020603050405020304" pitchFamily="2"/>
              </a:rPr>
              <a:t>www.cea.fr</a:t>
            </a:r>
            <a:r>
              <a:rPr lang="fr-FR" sz="100" b="1" spc="-15">
                <a:solidFill>
                  <a:srgbClr val="000000"/>
                </a:solidFill>
                <a:latin typeface="Tahoma" panose="02020603050405020304" pitchFamily="2"/>
              </a:rPr>
              <a:t> </a:t>
            </a:r>
          </a:p>
        </p:txBody>
      </p:sp>
      <p:sp>
        <p:nvSpPr>
          <p:cNvPr id="375" name="Espace réservé du texte 374"/>
          <p:cNvSpPr>
            <a:spLocks noGrp="1"/>
          </p:cNvSpPr>
          <p:nvPr>
            <p:ph type="body" idx="10"/>
          </p:nvPr>
        </p:nvSpPr>
        <p:spPr>
          <a:xfrm>
            <a:off x="6343015" y="3110865"/>
            <a:ext cx="1852930" cy="266065"/>
          </a:xfrm>
          <a:prstGeom prst="rect">
            <a:avLst/>
          </a:prstGeom>
          <a:noFill/>
          <a:ln w="0" cmpd="sng">
            <a:noFill/>
            <a:prstDash val="solid"/>
          </a:ln>
        </p:spPr>
        <p:txBody>
          <a:bodyPr vert="horz" lIns="0" tIns="0" rIns="0" bIns="0" anchor="t"/>
          <a:lstStyle/>
          <a:p>
            <a:pPr marL="0" marR="0" indent="0" algn="just">
              <a:lnSpc>
                <a:spcPts val="1000"/>
              </a:lnSpc>
              <a:spcAft>
                <a:spcPts val="0"/>
              </a:spcAft>
            </a:pPr>
            <a:r>
              <a:rPr lang="fr-FR" sz="750" b="1" spc="-15">
                <a:solidFill>
                  <a:srgbClr val="AFCE37"/>
                </a:solidFill>
                <a:latin typeface="Tahoma" panose="02020603050405020304" pitchFamily="2"/>
              </a:rPr>
              <a:t>Espace Mendès France Poitou-Charente </a:t>
            </a:r>
            <a:r>
              <a:rPr lang="fr-FR" sz="750" b="1" u="sng" spc="-15">
                <a:solidFill>
                  <a:srgbClr val="0000FF"/>
                </a:solidFill>
                <a:latin typeface="Tahoma" panose="02020603050405020304" pitchFamily="2"/>
              </a:rPr>
              <a:t>www.maison-des-sciences.org/metiers</a:t>
            </a:r>
            <a:r>
              <a:rPr lang="fr-FR" sz="100" b="1" spc="-15">
                <a:solidFill>
                  <a:srgbClr val="000000"/>
                </a:solidFill>
                <a:latin typeface="Tahoma" panose="02020603050405020304" pitchFamily="2"/>
              </a:rPr>
              <a:t> </a:t>
            </a:r>
          </a:p>
        </p:txBody>
      </p:sp>
      <p:sp>
        <p:nvSpPr>
          <p:cNvPr id="376" name="Espace réservé du texte 375"/>
          <p:cNvSpPr>
            <a:spLocks noGrp="1"/>
          </p:cNvSpPr>
          <p:nvPr>
            <p:ph type="body" idx="10"/>
          </p:nvPr>
        </p:nvSpPr>
        <p:spPr>
          <a:xfrm>
            <a:off x="3093720" y="3431540"/>
            <a:ext cx="1471930" cy="288290"/>
          </a:xfrm>
          <a:prstGeom prst="rect">
            <a:avLst/>
          </a:prstGeom>
          <a:noFill/>
          <a:ln w="0" cmpd="sng">
            <a:noFill/>
            <a:prstDash val="solid"/>
          </a:ln>
        </p:spPr>
        <p:txBody>
          <a:bodyPr vert="horz" lIns="0" tIns="35560" rIns="0" bIns="0" anchor="t"/>
          <a:lstStyle/>
          <a:p>
            <a:pPr marL="0" marR="0" indent="0" algn="l">
              <a:lnSpc>
                <a:spcPts val="1000"/>
              </a:lnSpc>
              <a:spcAft>
                <a:spcPts val="0"/>
              </a:spcAft>
            </a:pPr>
            <a:r>
              <a:rPr lang="fr-FR" sz="1050" b="1" spc="-25">
                <a:solidFill>
                  <a:srgbClr val="3AA2A9"/>
                </a:solidFill>
                <a:latin typeface="Arial Narrow" panose="02020603050405020304" pitchFamily="2"/>
              </a:rPr>
              <a:t>ENSEIGNEMENT, DIFFUSION DES CONNAISSANCES </a:t>
            </a:r>
          </a:p>
        </p:txBody>
      </p:sp>
      <p:sp>
        <p:nvSpPr>
          <p:cNvPr id="377" name="Espace réservé du texte 376"/>
          <p:cNvSpPr>
            <a:spLocks noGrp="1"/>
          </p:cNvSpPr>
          <p:nvPr>
            <p:ph type="body" idx="10"/>
          </p:nvPr>
        </p:nvSpPr>
        <p:spPr>
          <a:xfrm>
            <a:off x="8568055" y="3510280"/>
            <a:ext cx="1715770" cy="400050"/>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fr-FR" sz="750" b="1" spc="0">
                <a:solidFill>
                  <a:srgbClr val="F1EC1B"/>
                </a:solidFill>
                <a:latin typeface="Tahoma" panose="02020603050405020304" pitchFamily="2"/>
              </a:rPr>
              <a:t>CNES </a:t>
            </a:r>
          </a:p>
          <a:p>
            <a:pPr marL="0" marR="0" indent="0" algn="l">
              <a:lnSpc>
                <a:spcPts val="1000"/>
              </a:lnSpc>
              <a:spcBef>
                <a:spcPts val="0"/>
              </a:spcBef>
              <a:spcAft>
                <a:spcPts val="0"/>
              </a:spcAft>
            </a:pPr>
            <a:r>
              <a:rPr lang="fr-FR" sz="750" b="1" spc="0">
                <a:solidFill>
                  <a:srgbClr val="000000"/>
                </a:solidFill>
                <a:latin typeface="Tahoma" panose="02020603050405020304" pitchFamily="2"/>
              </a:rPr>
              <a:t>Centre national d’études spatiales </a:t>
            </a:r>
            <a:r>
              <a:rPr lang="fr-FR" sz="750" b="1" u="sng" spc="0">
                <a:solidFill>
                  <a:srgbClr val="0000FF"/>
                </a:solidFill>
                <a:latin typeface="Tahoma" panose="02020603050405020304" pitchFamily="2"/>
              </a:rPr>
              <a:t>www.cnes.fr</a:t>
            </a:r>
            <a:r>
              <a:rPr lang="fr-FR" sz="100" b="1" spc="0">
                <a:solidFill>
                  <a:srgbClr val="000000"/>
                </a:solidFill>
                <a:latin typeface="Tahoma" panose="02020603050405020304" pitchFamily="2"/>
              </a:rPr>
              <a:t> </a:t>
            </a:r>
          </a:p>
        </p:txBody>
      </p:sp>
      <p:sp>
        <p:nvSpPr>
          <p:cNvPr id="378" name="Espace réservé du texte 377"/>
          <p:cNvSpPr>
            <a:spLocks noGrp="1"/>
          </p:cNvSpPr>
          <p:nvPr>
            <p:ph type="body" idx="10"/>
          </p:nvPr>
        </p:nvSpPr>
        <p:spPr>
          <a:xfrm>
            <a:off x="6263640" y="3510280"/>
            <a:ext cx="1935480" cy="403225"/>
          </a:xfrm>
          <a:prstGeom prst="rect">
            <a:avLst/>
          </a:prstGeom>
          <a:noFill/>
          <a:ln w="0" cmpd="sng">
            <a:noFill/>
            <a:prstDash val="solid"/>
          </a:ln>
        </p:spPr>
        <p:txBody>
          <a:bodyPr vert="horz" lIns="0" tIns="0" rIns="0" bIns="0" anchor="t"/>
          <a:lstStyle/>
          <a:p>
            <a:pPr marL="0" marR="0" indent="0" algn="r">
              <a:lnSpc>
                <a:spcPts val="1000"/>
              </a:lnSpc>
              <a:spcAft>
                <a:spcPts val="0"/>
              </a:spcAft>
            </a:pPr>
            <a:r>
              <a:rPr lang="fr-FR" sz="750" b="1" spc="0">
                <a:solidFill>
                  <a:srgbClr val="90C1E7"/>
                </a:solidFill>
                <a:latin typeface="Tahoma" panose="02020603050405020304" pitchFamily="2"/>
              </a:rPr>
              <a:t>APEC </a:t>
            </a:r>
          </a:p>
          <a:p>
            <a:pPr marL="0" marR="0" indent="0" algn="r">
              <a:lnSpc>
                <a:spcPts val="1000"/>
              </a:lnSpc>
              <a:spcBef>
                <a:spcPts val="0"/>
              </a:spcBef>
              <a:spcAft>
                <a:spcPts val="0"/>
              </a:spcAft>
            </a:pPr>
            <a:r>
              <a:rPr lang="fr-FR" sz="750" b="1" spc="-15">
                <a:solidFill>
                  <a:srgbClr val="000000"/>
                </a:solidFill>
                <a:latin typeface="Tahoma" panose="02020603050405020304" pitchFamily="2"/>
              </a:rPr>
              <a:t>Association pour l’emploi des cadres </a:t>
            </a:r>
            <a:r>
              <a:rPr lang="fr-FR" sz="750" b="1" u="sng" spc="-15">
                <a:solidFill>
                  <a:srgbClr val="0000FF"/>
                </a:solidFill>
                <a:latin typeface="Tahoma" panose="02020603050405020304" pitchFamily="2"/>
              </a:rPr>
              <a:t>www.apec.fr</a:t>
            </a:r>
            <a:r>
              <a:rPr lang="fr-FR" sz="750" b="1" spc="-15">
                <a:solidFill>
                  <a:srgbClr val="000000"/>
                </a:solidFill>
                <a:latin typeface="Tahoma" panose="02020603050405020304" pitchFamily="2"/>
              </a:rPr>
              <a:t> (Jeunes diplômés / Marché) </a:t>
            </a:r>
          </a:p>
        </p:txBody>
      </p:sp>
      <p:sp>
        <p:nvSpPr>
          <p:cNvPr id="379" name="Espace réservé du texte 378"/>
          <p:cNvSpPr>
            <a:spLocks noGrp="1"/>
          </p:cNvSpPr>
          <p:nvPr>
            <p:ph type="body" idx="10"/>
          </p:nvPr>
        </p:nvSpPr>
        <p:spPr>
          <a:xfrm>
            <a:off x="466090" y="3757930"/>
            <a:ext cx="4718685" cy="332740"/>
          </a:xfrm>
          <a:prstGeom prst="rect">
            <a:avLst/>
          </a:prstGeom>
          <a:noFill/>
          <a:ln w="0" cmpd="sng">
            <a:noFill/>
            <a:prstDash val="solid"/>
          </a:ln>
        </p:spPr>
        <p:txBody>
          <a:bodyPr vert="horz" lIns="0" tIns="5715" rIns="0" bIns="0" anchor="t"/>
          <a:lstStyle/>
          <a:p>
            <a:pPr marL="0" marR="0" indent="0" algn="just">
              <a:lnSpc>
                <a:spcPts val="800"/>
              </a:lnSpc>
              <a:spcAft>
                <a:spcPts val="0"/>
              </a:spcAft>
            </a:pPr>
            <a:r>
              <a:rPr lang="fr-FR" sz="750" b="1" spc="0">
                <a:solidFill>
                  <a:srgbClr val="000000"/>
                </a:solidFill>
                <a:latin typeface="Arial Narrow" panose="02020603050405020304" pitchFamily="2"/>
              </a:rPr>
              <a:t>1/ Enfants s’amusant dans la partie sur l’eau au Vaisseau, centre de découverte des sciences et techniques de Strasbourg © </a:t>
            </a:r>
            <a:r>
              <a:rPr lang="fr-FR" sz="750" spc="0">
                <a:solidFill>
                  <a:srgbClr val="000000"/>
                </a:solidFill>
                <a:latin typeface="Arial Narrow" panose="02020603050405020304" pitchFamily="2"/>
              </a:rPr>
              <a:t>Vaisseau </a:t>
            </a:r>
            <a:r>
              <a:rPr lang="fr-FR" sz="750" b="1" spc="0">
                <a:solidFill>
                  <a:srgbClr val="000000"/>
                </a:solidFill>
                <a:latin typeface="Arial Narrow" panose="02020603050405020304" pitchFamily="2"/>
              </a:rPr>
              <a:t>2/ Expérience d’électrostatique au Palais de la Découverte © Palais de la Découverte 3/ Cours de sciences au collège Vincent d’Indy © C. Lucas/MENESR 4/ Découverte des étoiles au Planétarium de la Cité de l’espace © Dumas </a:t>
            </a:r>
          </a:p>
        </p:txBody>
      </p:sp>
      <p:sp>
        <p:nvSpPr>
          <p:cNvPr id="380" name="Espace réservé du texte 379"/>
          <p:cNvSpPr>
            <a:spLocks noGrp="1"/>
          </p:cNvSpPr>
          <p:nvPr>
            <p:ph type="body" idx="10"/>
          </p:nvPr>
        </p:nvSpPr>
        <p:spPr>
          <a:xfrm>
            <a:off x="8568055" y="4043680"/>
            <a:ext cx="1334770" cy="400050"/>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fr-FR" sz="750" b="1" spc="0">
                <a:solidFill>
                  <a:srgbClr val="D68BAA"/>
                </a:solidFill>
                <a:latin typeface="Tahoma" panose="02020603050405020304" pitchFamily="2"/>
              </a:rPr>
              <a:t>ESA </a:t>
            </a:r>
          </a:p>
          <a:p>
            <a:pPr marL="0" marR="0" indent="0" algn="l">
              <a:lnSpc>
                <a:spcPts val="1000"/>
              </a:lnSpc>
              <a:spcBef>
                <a:spcPts val="0"/>
              </a:spcBef>
              <a:spcAft>
                <a:spcPts val="0"/>
              </a:spcAft>
            </a:pPr>
            <a:r>
              <a:rPr lang="fr-FR" sz="750" b="1" spc="-10">
                <a:solidFill>
                  <a:srgbClr val="000000"/>
                </a:solidFill>
                <a:latin typeface="Tahoma" panose="02020603050405020304" pitchFamily="2"/>
              </a:rPr>
              <a:t>Agence spatiale européenne www.esa.int </a:t>
            </a:r>
          </a:p>
        </p:txBody>
      </p:sp>
      <p:sp>
        <p:nvSpPr>
          <p:cNvPr id="381" name="Espace réservé du texte 380"/>
          <p:cNvSpPr>
            <a:spLocks noGrp="1"/>
          </p:cNvSpPr>
          <p:nvPr>
            <p:ph type="body" idx="10"/>
          </p:nvPr>
        </p:nvSpPr>
        <p:spPr>
          <a:xfrm>
            <a:off x="6742430" y="4043680"/>
            <a:ext cx="1459865" cy="403225"/>
          </a:xfrm>
          <a:prstGeom prst="rect">
            <a:avLst/>
          </a:prstGeom>
          <a:noFill/>
          <a:ln w="0" cmpd="sng">
            <a:noFill/>
            <a:prstDash val="solid"/>
          </a:ln>
        </p:spPr>
        <p:txBody>
          <a:bodyPr vert="horz" lIns="0" tIns="0" rIns="0" bIns="0" anchor="t"/>
          <a:lstStyle/>
          <a:p>
            <a:pPr marL="0" marR="0" indent="0" algn="r">
              <a:lnSpc>
                <a:spcPts val="1000"/>
              </a:lnSpc>
              <a:spcAft>
                <a:spcPts val="0"/>
              </a:spcAft>
            </a:pPr>
            <a:r>
              <a:rPr lang="fr-FR" sz="750" b="1" spc="5">
                <a:solidFill>
                  <a:srgbClr val="F1EC1B"/>
                </a:solidFill>
                <a:latin typeface="Tahoma" panose="02020603050405020304" pitchFamily="2"/>
              </a:rPr>
              <a:t>ANPE </a:t>
            </a:r>
          </a:p>
          <a:p>
            <a:pPr marL="0" marR="0" indent="0" algn="r">
              <a:lnSpc>
                <a:spcPts val="1100"/>
              </a:lnSpc>
              <a:spcBef>
                <a:spcPts val="0"/>
              </a:spcBef>
              <a:spcAft>
                <a:spcPts val="0"/>
              </a:spcAft>
            </a:pPr>
            <a:r>
              <a:rPr lang="fr-FR" sz="750" b="1" spc="-20">
                <a:solidFill>
                  <a:srgbClr val="000000"/>
                </a:solidFill>
                <a:latin typeface="Tahoma" panose="02020603050405020304" pitchFamily="2"/>
              </a:rPr>
              <a:t>Agence nationale pour l’emploi </a:t>
            </a:r>
            <a:r>
              <a:rPr lang="fr-FR" sz="750" b="1" u="sng" spc="-20">
                <a:solidFill>
                  <a:srgbClr val="0000FF"/>
                </a:solidFill>
                <a:latin typeface="Tahoma" panose="02020603050405020304" pitchFamily="2"/>
              </a:rPr>
              <a:t>rome.anpe.net/candidat</a:t>
            </a:r>
            <a:r>
              <a:rPr lang="fr-FR" sz="100" b="1" spc="-20">
                <a:solidFill>
                  <a:srgbClr val="000000"/>
                </a:solidFill>
                <a:latin typeface="Tahoma" panose="02020603050405020304" pitchFamily="2"/>
              </a:rPr>
              <a:t> </a:t>
            </a:r>
          </a:p>
        </p:txBody>
      </p:sp>
      <p:sp>
        <p:nvSpPr>
          <p:cNvPr id="382" name="Espace réservé du texte 381"/>
          <p:cNvSpPr>
            <a:spLocks noGrp="1"/>
          </p:cNvSpPr>
          <p:nvPr>
            <p:ph type="body" idx="10"/>
          </p:nvPr>
        </p:nvSpPr>
        <p:spPr>
          <a:xfrm>
            <a:off x="466090" y="4483100"/>
            <a:ext cx="4721860" cy="640715"/>
          </a:xfrm>
          <a:prstGeom prst="rect">
            <a:avLst/>
          </a:prstGeom>
          <a:noFill/>
          <a:ln w="0" cmpd="sng">
            <a:noFill/>
            <a:prstDash val="solid"/>
          </a:ln>
        </p:spPr>
        <p:txBody>
          <a:bodyPr vert="horz" lIns="0" tIns="38100" rIns="0" bIns="0" anchor="t"/>
          <a:lstStyle/>
          <a:p>
            <a:pPr marL="2606040" marR="0" indent="0" algn="l">
              <a:lnSpc>
                <a:spcPts val="1000"/>
              </a:lnSpc>
              <a:spcAft>
                <a:spcPts val="0"/>
              </a:spcAft>
            </a:pPr>
            <a:r>
              <a:rPr lang="fr-FR" sz="1050" b="1" spc="-10">
                <a:solidFill>
                  <a:srgbClr val="57A845"/>
                </a:solidFill>
                <a:latin typeface="Arial Narrow" panose="02020603050405020304" pitchFamily="2"/>
              </a:rPr>
              <a:t>PHYSIQUE ET ENVIRONNEMENT </a:t>
            </a:r>
          </a:p>
          <a:p>
            <a:pPr marL="0" marR="0" indent="0" algn="just">
              <a:lnSpc>
                <a:spcPts val="800"/>
              </a:lnSpc>
              <a:spcBef>
                <a:spcPts val="320"/>
              </a:spcBef>
              <a:spcAft>
                <a:spcPts val="0"/>
              </a:spcAft>
            </a:pPr>
            <a:r>
              <a:rPr lang="fr-FR" sz="750" b="1" spc="-15">
                <a:solidFill>
                  <a:srgbClr val="000000"/>
                </a:solidFill>
                <a:latin typeface="Arial Narrow" panose="02020603050405020304" pitchFamily="2"/>
              </a:rPr>
              <a:t>1/ Lancement d’un ballon pour l’étude de la chimie de la stratosphère depuis la base de Gap © Service d’Aéronomie du CNRS / IPSL 2/ Vue sur le champ d’héliostats de la centrale solaire THEMIS à Targasonne © CNRS Photothèque – </a:t>
            </a:r>
            <a:r>
              <a:rPr lang="fr-FR" sz="750" spc="-15">
                <a:solidFill>
                  <a:srgbClr val="000000"/>
                </a:solidFill>
                <a:latin typeface="Arial Narrow" panose="02020603050405020304" pitchFamily="2"/>
              </a:rPr>
              <a:t>L. </a:t>
            </a:r>
            <a:r>
              <a:rPr lang="fr-FR" sz="750" b="1" spc="-15">
                <a:solidFill>
                  <a:srgbClr val="000000"/>
                </a:solidFill>
                <a:latin typeface="Arial Narrow" panose="02020603050405020304" pitchFamily="2"/>
              </a:rPr>
              <a:t>Médard 3/ Tianjin, troisième plus grande ville chinoise, vue par le satellite Envisat © ESA 4/ Préparation du matériel avant de prélever un échantillon de gaz dans le panache acide émis par la fumerolle du cratère sud de la Soufrière de Guadeloupe © CNRS Photothèque - D. Gibert </a:t>
            </a:r>
          </a:p>
        </p:txBody>
      </p:sp>
      <p:sp>
        <p:nvSpPr>
          <p:cNvPr id="383" name="Espace réservé du texte 382"/>
          <p:cNvSpPr>
            <a:spLocks noGrp="1"/>
          </p:cNvSpPr>
          <p:nvPr>
            <p:ph type="body" idx="10"/>
          </p:nvPr>
        </p:nvSpPr>
        <p:spPr>
          <a:xfrm>
            <a:off x="8568055" y="4577080"/>
            <a:ext cx="1329055" cy="531495"/>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fr-FR" sz="750" b="1" spc="-5">
                <a:solidFill>
                  <a:srgbClr val="AFCE37"/>
                </a:solidFill>
                <a:latin typeface="Tahoma" panose="02020603050405020304" pitchFamily="2"/>
              </a:rPr>
              <a:t>ONERA </a:t>
            </a:r>
          </a:p>
          <a:p>
            <a:pPr marL="0" marR="0" indent="0" algn="l">
              <a:lnSpc>
                <a:spcPts val="1000"/>
              </a:lnSpc>
              <a:spcBef>
                <a:spcPts val="10"/>
              </a:spcBef>
              <a:spcAft>
                <a:spcPts val="0"/>
              </a:spcAft>
            </a:pPr>
            <a:r>
              <a:rPr lang="fr-FR" sz="750" b="1" spc="-10">
                <a:solidFill>
                  <a:srgbClr val="000000"/>
                </a:solidFill>
                <a:latin typeface="Tahoma" panose="02020603050405020304" pitchFamily="2"/>
              </a:rPr>
              <a:t>Office national d’études et de recherches aérospatiales </a:t>
            </a:r>
            <a:r>
              <a:rPr lang="fr-FR" sz="750" b="1" u="sng" spc="-10">
                <a:solidFill>
                  <a:srgbClr val="0000FF"/>
                </a:solidFill>
                <a:latin typeface="Tahoma" panose="02020603050405020304" pitchFamily="2"/>
              </a:rPr>
              <a:t>www.onera.fr</a:t>
            </a:r>
            <a:r>
              <a:rPr lang="fr-FR" sz="100" b="1" spc="-10">
                <a:solidFill>
                  <a:srgbClr val="000000"/>
                </a:solidFill>
                <a:latin typeface="Tahoma" panose="02020603050405020304" pitchFamily="2"/>
              </a:rPr>
              <a:t> </a:t>
            </a:r>
          </a:p>
        </p:txBody>
      </p:sp>
      <p:sp>
        <p:nvSpPr>
          <p:cNvPr id="384" name="Espace réservé du texte 383"/>
          <p:cNvSpPr>
            <a:spLocks noGrp="1"/>
          </p:cNvSpPr>
          <p:nvPr>
            <p:ph type="body" idx="10"/>
          </p:nvPr>
        </p:nvSpPr>
        <p:spPr>
          <a:xfrm>
            <a:off x="6315710" y="4577080"/>
            <a:ext cx="1883410" cy="582295"/>
          </a:xfrm>
          <a:prstGeom prst="rect">
            <a:avLst/>
          </a:prstGeom>
          <a:noFill/>
          <a:ln w="0" cmpd="sng">
            <a:noFill/>
            <a:prstDash val="solid"/>
          </a:ln>
        </p:spPr>
        <p:txBody>
          <a:bodyPr vert="horz" lIns="0" tIns="635" rIns="0" bIns="0" anchor="t"/>
          <a:lstStyle/>
          <a:p>
            <a:pPr marL="0" marR="0" indent="0" algn="r">
              <a:lnSpc>
                <a:spcPts val="1000"/>
              </a:lnSpc>
              <a:spcAft>
                <a:spcPts val="380"/>
              </a:spcAft>
            </a:pPr>
            <a:r>
              <a:rPr lang="fr-FR" sz="750" b="1" spc="0">
                <a:solidFill>
                  <a:srgbClr val="D68BAA"/>
                </a:solidFill>
                <a:latin typeface="Tahoma" panose="02020603050405020304" pitchFamily="2"/>
              </a:rPr>
              <a:t>Les métiers de la recherche </a:t>
            </a:r>
            <a:r>
              <a:rPr lang="fr-FR" sz="750" b="1" u="sng" spc="0">
                <a:solidFill>
                  <a:srgbClr val="0000FF"/>
                </a:solidFill>
                <a:latin typeface="Tahoma" panose="02020603050405020304" pitchFamily="2"/>
              </a:rPr>
              <a:t>www.recherche.gouv.fr/metier</a:t>
            </a:r>
            <a:r>
              <a:rPr lang="fr-FR" sz="750" b="1" spc="0">
                <a:solidFill>
                  <a:srgbClr val="000000"/>
                </a:solidFill>
                <a:latin typeface="Tahoma" panose="02020603050405020304" pitchFamily="2"/>
              </a:rPr>
              <a:t> Métiers et formation : la Recherche avec le CNRS, l’Etudiant, 2004 n</a:t>
            </a:r>
            <a:r>
              <a:rPr lang="fr-FR" sz="750" b="1" spc="0" baseline="30000">
                <a:solidFill>
                  <a:srgbClr val="000000"/>
                </a:solidFill>
                <a:latin typeface="Tahoma" panose="02020603050405020304" pitchFamily="2"/>
              </a:rPr>
              <a:t>°</a:t>
            </a:r>
            <a:r>
              <a:rPr lang="fr-FR" sz="750" b="1" spc="0">
                <a:solidFill>
                  <a:srgbClr val="000000"/>
                </a:solidFill>
                <a:latin typeface="Tahoma" panose="02020603050405020304" pitchFamily="2"/>
              </a:rPr>
              <a:t> 558 </a:t>
            </a:r>
          </a:p>
        </p:txBody>
      </p:sp>
      <p:sp>
        <p:nvSpPr>
          <p:cNvPr id="385" name="Espace réservé du texte 384"/>
          <p:cNvSpPr>
            <a:spLocks noGrp="1"/>
          </p:cNvSpPr>
          <p:nvPr>
            <p:ph type="body" idx="10"/>
          </p:nvPr>
        </p:nvSpPr>
        <p:spPr>
          <a:xfrm>
            <a:off x="6397625" y="5230495"/>
            <a:ext cx="1801495" cy="280035"/>
          </a:xfrm>
          <a:prstGeom prst="rect">
            <a:avLst/>
          </a:prstGeom>
          <a:noFill/>
          <a:ln w="0" cmpd="sng">
            <a:noFill/>
            <a:prstDash val="solid"/>
          </a:ln>
        </p:spPr>
        <p:txBody>
          <a:bodyPr vert="horz" lIns="0" tIns="0" rIns="0" bIns="0" anchor="t"/>
          <a:lstStyle/>
          <a:p>
            <a:pPr marL="0" marR="0" indent="685800" algn="l">
              <a:lnSpc>
                <a:spcPts val="300"/>
              </a:lnSpc>
              <a:spcAft>
                <a:spcPts val="0"/>
              </a:spcAft>
            </a:pPr>
            <a:r>
              <a:rPr lang="fr-FR" sz="750" b="1" spc="-15">
                <a:solidFill>
                  <a:srgbClr val="AFCE37"/>
                </a:solidFill>
                <a:latin typeface="Tahoma" panose="02020603050405020304" pitchFamily="2"/>
              </a:rPr>
              <a:t>Les métiers d’ingénieur </a:t>
            </a:r>
            <a:r>
              <a:rPr lang="fr-FR" sz="750" b="1" u="sng" spc="-15">
                <a:solidFill>
                  <a:srgbClr val="0000FF"/>
                </a:solidFill>
                <a:latin typeface="Tahoma" panose="02020603050405020304" pitchFamily="2"/>
              </a:rPr>
              <a:t>www.cefi.org/MODES/SECTEURS.HTM</a:t>
            </a:r>
            <a:r>
              <a:rPr lang="fr-FR" sz="100" b="1" spc="-15">
                <a:solidFill>
                  <a:srgbClr val="000000"/>
                </a:solidFill>
                <a:latin typeface="Tahoma" panose="02020603050405020304" pitchFamily="2"/>
              </a:rPr>
              <a:t> </a:t>
            </a:r>
          </a:p>
          <a:p>
            <a:pPr marL="822960" marR="0" indent="0" algn="l">
              <a:lnSpc>
                <a:spcPts val="1100"/>
              </a:lnSpc>
              <a:spcBef>
                <a:spcPts val="0"/>
              </a:spcBef>
              <a:spcAft>
                <a:spcPts val="0"/>
              </a:spcAft>
            </a:pPr>
            <a:r>
              <a:rPr lang="fr-FR" sz="2050" i="1" spc="0" baseline="30000">
                <a:solidFill>
                  <a:srgbClr val="6A7833"/>
                </a:solidFill>
                <a:latin typeface="Garamond" panose="02020603050405020304" pitchFamily="1"/>
              </a:rPr>
              <a:t>e</a:t>
            </a:r>
            <a:r>
              <a:rPr lang="fr-FR" sz="100" i="1" spc="0">
                <a:solidFill>
                  <a:srgbClr val="6A7833"/>
                </a:solidFill>
                <a:latin typeface="Garamond" panose="02020603050405020304" pitchFamily="1"/>
              </a:rPr>
              <a:t> </a:t>
            </a:r>
          </a:p>
          <a:p>
            <a:pPr marL="0" marR="0" indent="0" algn="l">
              <a:lnSpc>
                <a:spcPts val="1100"/>
              </a:lnSpc>
              <a:spcBef>
                <a:spcPts val="0"/>
              </a:spcBef>
              <a:spcAft>
                <a:spcPts val="0"/>
              </a:spcAft>
            </a:pPr>
            <a:r>
              <a:rPr lang="fr-FR" sz="2550" i="1" spc="0">
                <a:solidFill>
                  <a:srgbClr val="868157"/>
                </a:solidFill>
                <a:latin typeface="Garamond" panose="02020603050405020304" pitchFamily="1"/>
              </a:rPr>
              <a:t>e </a:t>
            </a:r>
          </a:p>
          <a:p>
            <a:pPr marL="822960" marR="0" indent="0" algn="l">
              <a:lnSpc>
                <a:spcPct val="100000"/>
              </a:lnSpc>
              <a:spcBef>
                <a:spcPts val="0"/>
              </a:spcBef>
              <a:spcAft>
                <a:spcPts val="0"/>
              </a:spcAft>
            </a:pPr>
            <a:r>
              <a:rPr lang="fr-FR" sz="800" spc="0">
                <a:solidFill>
                  <a:srgbClr val="B4D037"/>
                </a:solidFill>
                <a:latin typeface="Symbol" panose="02020603050405020304" pitchFamily="2"/>
              </a:rPr>
              <a:t>m </a:t>
            </a:r>
          </a:p>
        </p:txBody>
      </p:sp>
      <p:sp>
        <p:nvSpPr>
          <p:cNvPr id="386" name="Espace réservé du texte 385"/>
          <p:cNvSpPr>
            <a:spLocks noGrp="1"/>
          </p:cNvSpPr>
          <p:nvPr>
            <p:ph type="body" idx="10"/>
          </p:nvPr>
        </p:nvSpPr>
        <p:spPr>
          <a:xfrm>
            <a:off x="7247890" y="5230495"/>
            <a:ext cx="137160" cy="109855"/>
          </a:xfrm>
          <a:prstGeom prst="rect">
            <a:avLst/>
          </a:prstGeom>
          <a:noFill/>
          <a:ln w="0" cmpd="sng">
            <a:noFill/>
            <a:prstDash val="solid"/>
          </a:ln>
        </p:spPr>
        <p:txBody>
          <a:bodyPr vert="vert" lIns="0" tIns="0" rIns="0" bIns="0" anchor="t"/>
          <a:lstStyle/>
          <a:p>
            <a:pPr marL="0" marR="0" indent="0" algn="l">
              <a:lnSpc>
                <a:spcPct val="100000"/>
              </a:lnSpc>
              <a:spcAft>
                <a:spcPts val="0"/>
              </a:spcAft>
            </a:pPr>
            <a:r>
              <a:rPr lang="fr-FR" sz="100">
                <a:solidFill>
                  <a:srgbClr val="000000"/>
                </a:solidFill>
                <a:latin typeface="Arial Narrow" panose="02020603050405020304" pitchFamily="2"/>
              </a:rPr>
              <a:t> </a:t>
            </a:r>
          </a:p>
        </p:txBody>
      </p:sp>
      <p:sp>
        <p:nvSpPr>
          <p:cNvPr id="387" name="Espace réservé du texte 386"/>
          <p:cNvSpPr>
            <a:spLocks noGrp="1"/>
          </p:cNvSpPr>
          <p:nvPr>
            <p:ph type="body" idx="10"/>
          </p:nvPr>
        </p:nvSpPr>
        <p:spPr>
          <a:xfrm>
            <a:off x="1119505" y="5571490"/>
            <a:ext cx="1974215" cy="109855"/>
          </a:xfrm>
          <a:prstGeom prst="rect">
            <a:avLst/>
          </a:prstGeom>
          <a:noFill/>
          <a:ln w="0" cmpd="sng">
            <a:noFill/>
            <a:prstDash val="solid"/>
          </a:ln>
        </p:spPr>
        <p:txBody>
          <a:bodyPr vert="vert270" lIns="0" tIns="0" rIns="443865" bIns="0" anchor="t"/>
          <a:lstStyle/>
          <a:p>
            <a:pPr marL="0" marR="0" indent="0" algn="l">
              <a:lnSpc>
                <a:spcPts val="1100"/>
              </a:lnSpc>
              <a:spcAft>
                <a:spcPts val="10945"/>
              </a:spcAft>
            </a:pPr>
            <a:r>
              <a:rPr lang="fr-FR" sz="2550" i="1" spc="0">
                <a:solidFill>
                  <a:srgbClr val="E2E2E2"/>
                </a:solidFill>
                <a:latin typeface="Garamond" panose="02020603050405020304" pitchFamily="1"/>
              </a:rPr>
              <a:t>e </a:t>
            </a:r>
          </a:p>
        </p:txBody>
      </p:sp>
      <p:sp>
        <p:nvSpPr>
          <p:cNvPr id="388" name="Espace réservé du texte 387"/>
          <p:cNvSpPr>
            <a:spLocks noGrp="1"/>
          </p:cNvSpPr>
          <p:nvPr>
            <p:ph type="body" idx="10"/>
          </p:nvPr>
        </p:nvSpPr>
        <p:spPr>
          <a:xfrm>
            <a:off x="3093720" y="5519420"/>
            <a:ext cx="1179830" cy="163195"/>
          </a:xfrm>
          <a:prstGeom prst="rect">
            <a:avLst/>
          </a:prstGeom>
          <a:noFill/>
          <a:ln w="0" cmpd="sng">
            <a:noFill/>
            <a:prstDash val="solid"/>
          </a:ln>
        </p:spPr>
        <p:txBody>
          <a:bodyPr vert="horz" lIns="0" tIns="36830" rIns="0" bIns="0" anchor="t"/>
          <a:lstStyle/>
          <a:p>
            <a:pPr marL="0" marR="0" indent="0" algn="l">
              <a:lnSpc>
                <a:spcPts val="1000"/>
              </a:lnSpc>
              <a:spcAft>
                <a:spcPts val="0"/>
              </a:spcAft>
            </a:pPr>
            <a:r>
              <a:rPr lang="fr-FR" sz="1050" b="1" spc="-60">
                <a:solidFill>
                  <a:srgbClr val="DAA625"/>
                </a:solidFill>
                <a:latin typeface="Arial Narrow" panose="02020603050405020304" pitchFamily="2"/>
              </a:rPr>
              <a:t>PHYSIQUE ET ÉNERGIE </a:t>
            </a:r>
          </a:p>
        </p:txBody>
      </p:sp>
      <p:sp>
        <p:nvSpPr>
          <p:cNvPr id="389" name="Espace réservé du texte 388"/>
          <p:cNvSpPr>
            <a:spLocks noGrp="1"/>
          </p:cNvSpPr>
          <p:nvPr>
            <p:ph type="body" idx="10"/>
          </p:nvPr>
        </p:nvSpPr>
        <p:spPr>
          <a:xfrm>
            <a:off x="466090" y="5720715"/>
            <a:ext cx="4721860" cy="329565"/>
          </a:xfrm>
          <a:prstGeom prst="rect">
            <a:avLst/>
          </a:prstGeom>
          <a:noFill/>
          <a:ln w="0" cmpd="sng">
            <a:noFill/>
            <a:prstDash val="solid"/>
          </a:ln>
        </p:spPr>
        <p:txBody>
          <a:bodyPr vert="horz" lIns="0" tIns="5080" rIns="0" bIns="0" anchor="t"/>
          <a:lstStyle/>
          <a:p>
            <a:pPr marL="0" marR="0" indent="0" algn="just">
              <a:lnSpc>
                <a:spcPts val="800"/>
              </a:lnSpc>
              <a:spcAft>
                <a:spcPts val="0"/>
              </a:spcAft>
            </a:pPr>
            <a:r>
              <a:rPr lang="fr-FR" sz="750" b="1" spc="-20">
                <a:solidFill>
                  <a:srgbClr val="000000"/>
                </a:solidFill>
                <a:latin typeface="Arial Narrow" panose="02020603050405020304" pitchFamily="2"/>
              </a:rPr>
              <a:t>1/ Pose de panneaux photovoltaïques dans des refuges du Mont-Blanc © EDF - </a:t>
            </a:r>
            <a:r>
              <a:rPr lang="fr-FR" sz="750" spc="-20">
                <a:solidFill>
                  <a:srgbClr val="000000"/>
                </a:solidFill>
                <a:latin typeface="Arial Narrow" panose="02020603050405020304" pitchFamily="2"/>
              </a:rPr>
              <a:t>L. </a:t>
            </a:r>
            <a:r>
              <a:rPr lang="fr-FR" sz="750" b="1" spc="-20">
                <a:solidFill>
                  <a:srgbClr val="000000"/>
                </a:solidFill>
                <a:latin typeface="Arial Narrow" panose="02020603050405020304" pitchFamily="2"/>
              </a:rPr>
              <a:t>Rothan 2/ Auscultation du barrage de Greou © EDF - G. de Fayet 3/ Centrale nucléaire de Saint Laurent des Eaux © EDF - J.C. Raoul 4/ Composant d’un accélérateur moderne : cavité supraconductrice en niobium. L’importance de la propreté de surface explique le travail en salle blanche © CNRS Photothèque </a:t>
            </a:r>
          </a:p>
        </p:txBody>
      </p:sp>
      <p:sp>
        <p:nvSpPr>
          <p:cNvPr id="390" name="Espace réservé du texte 389"/>
          <p:cNvSpPr>
            <a:spLocks noGrp="1"/>
          </p:cNvSpPr>
          <p:nvPr>
            <p:ph type="body" idx="10"/>
          </p:nvPr>
        </p:nvSpPr>
        <p:spPr>
          <a:xfrm>
            <a:off x="8568055" y="5244465"/>
            <a:ext cx="1718945" cy="531495"/>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fr-FR" sz="750" b="1" spc="-40">
                <a:solidFill>
                  <a:srgbClr val="90C1E7"/>
                </a:solidFill>
                <a:latin typeface="Tahoma" panose="02020603050405020304" pitchFamily="2"/>
              </a:rPr>
              <a:t>INERIS </a:t>
            </a:r>
          </a:p>
          <a:p>
            <a:pPr marL="0" marR="0" indent="0" algn="l">
              <a:lnSpc>
                <a:spcPts val="1000"/>
              </a:lnSpc>
              <a:spcBef>
                <a:spcPts val="10"/>
              </a:spcBef>
              <a:spcAft>
                <a:spcPts val="0"/>
              </a:spcAft>
            </a:pPr>
            <a:r>
              <a:rPr lang="fr-FR" sz="750" b="1" spc="-5">
                <a:solidFill>
                  <a:srgbClr val="000000"/>
                </a:solidFill>
                <a:latin typeface="Tahoma" panose="02020603050405020304" pitchFamily="2"/>
              </a:rPr>
              <a:t>Institut national de l’environnement industriel et des risques </a:t>
            </a:r>
            <a:r>
              <a:rPr lang="fr-FR" sz="750" b="1" u="sng" spc="-5">
                <a:solidFill>
                  <a:srgbClr val="0000FF"/>
                </a:solidFill>
                <a:latin typeface="Tahoma" panose="02020603050405020304" pitchFamily="2"/>
              </a:rPr>
              <a:t>www.ineris.fr</a:t>
            </a:r>
            <a:r>
              <a:rPr lang="fr-FR" sz="100" b="1" spc="-5">
                <a:solidFill>
                  <a:srgbClr val="000000"/>
                </a:solidFill>
                <a:latin typeface="Tahoma" panose="02020603050405020304" pitchFamily="2"/>
              </a:rPr>
              <a:t> </a:t>
            </a:r>
          </a:p>
        </p:txBody>
      </p:sp>
      <p:sp>
        <p:nvSpPr>
          <p:cNvPr id="391" name="Espace réservé du texte 390"/>
          <p:cNvSpPr>
            <a:spLocks noGrp="1"/>
          </p:cNvSpPr>
          <p:nvPr>
            <p:ph type="body" idx="10"/>
          </p:nvPr>
        </p:nvSpPr>
        <p:spPr>
          <a:xfrm>
            <a:off x="6452870" y="5643880"/>
            <a:ext cx="1752600" cy="403225"/>
          </a:xfrm>
          <a:prstGeom prst="rect">
            <a:avLst/>
          </a:prstGeom>
          <a:noFill/>
          <a:ln w="0" cmpd="sng">
            <a:noFill/>
            <a:prstDash val="solid"/>
          </a:ln>
        </p:spPr>
        <p:txBody>
          <a:bodyPr vert="horz" lIns="0" tIns="1270" rIns="0" bIns="0" anchor="t"/>
          <a:lstStyle/>
          <a:p>
            <a:pPr marL="0" marR="0" indent="640080" algn="l">
              <a:lnSpc>
                <a:spcPts val="1000"/>
              </a:lnSpc>
              <a:spcAft>
                <a:spcPts val="0"/>
              </a:spcAft>
            </a:pPr>
            <a:r>
              <a:rPr lang="fr-FR" sz="750" b="1" spc="-30">
                <a:solidFill>
                  <a:srgbClr val="90C1E7"/>
                </a:solidFill>
                <a:latin typeface="Tahoma" panose="02020603050405020304" pitchFamily="2"/>
              </a:rPr>
              <a:t>Les métiers de l’optique </a:t>
            </a:r>
            <a:r>
              <a:rPr lang="fr-FR" sz="750" b="1" u="sng" spc="-30">
                <a:solidFill>
                  <a:srgbClr val="0000FF"/>
                </a:solidFill>
                <a:latin typeface="Tahoma" panose="02020603050405020304" pitchFamily="2"/>
              </a:rPr>
              <a:t>www.opticsvalley.org/pages/mode-6/</a:t>
            </a:r>
            <a:r>
              <a:rPr lang="fr-FR" sz="100" b="1" spc="-30">
                <a:solidFill>
                  <a:srgbClr val="000000"/>
                </a:solidFill>
                <a:latin typeface="Tahoma" panose="02020603050405020304" pitchFamily="2"/>
              </a:rPr>
              <a:t> </a:t>
            </a:r>
          </a:p>
          <a:p>
            <a:pPr marL="0" marR="0" indent="0" algn="r">
              <a:lnSpc>
                <a:spcPts val="1000"/>
              </a:lnSpc>
              <a:spcBef>
                <a:spcPts val="0"/>
              </a:spcBef>
              <a:spcAft>
                <a:spcPts val="0"/>
              </a:spcAft>
            </a:pPr>
            <a:r>
              <a:rPr lang="fr-FR" sz="750" b="1" spc="-25">
                <a:solidFill>
                  <a:srgbClr val="000000"/>
                </a:solidFill>
                <a:latin typeface="Tahoma" panose="02020603050405020304" pitchFamily="2"/>
              </a:rPr>
              <a:t>rubrique-75 </a:t>
            </a:r>
          </a:p>
        </p:txBody>
      </p:sp>
      <p:sp>
        <p:nvSpPr>
          <p:cNvPr id="392" name="Espace réservé du texte 391"/>
          <p:cNvSpPr>
            <a:spLocks noGrp="1"/>
          </p:cNvSpPr>
          <p:nvPr>
            <p:ph type="body" idx="10"/>
          </p:nvPr>
        </p:nvSpPr>
        <p:spPr>
          <a:xfrm>
            <a:off x="8568055" y="5911850"/>
            <a:ext cx="1329055" cy="531495"/>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fr-FR" sz="750" b="1" spc="10">
                <a:solidFill>
                  <a:srgbClr val="F1EC1B"/>
                </a:solidFill>
                <a:latin typeface="Tahoma" panose="02020603050405020304" pitchFamily="2"/>
              </a:rPr>
              <a:t>ADEME </a:t>
            </a:r>
          </a:p>
          <a:p>
            <a:pPr marL="0" marR="0" indent="0" algn="l">
              <a:lnSpc>
                <a:spcPts val="1000"/>
              </a:lnSpc>
              <a:spcBef>
                <a:spcPts val="0"/>
              </a:spcBef>
              <a:spcAft>
                <a:spcPts val="0"/>
              </a:spcAft>
            </a:pPr>
            <a:r>
              <a:rPr lang="fr-FR" sz="750" b="1" spc="-10">
                <a:solidFill>
                  <a:srgbClr val="000000"/>
                </a:solidFill>
                <a:latin typeface="Tahoma" panose="02020603050405020304" pitchFamily="2"/>
              </a:rPr>
              <a:t>Agence de l’environnement et de la maîtrise de l’énergie </a:t>
            </a:r>
            <a:r>
              <a:rPr lang="fr-FR" sz="750" b="1" u="sng" spc="-10">
                <a:solidFill>
                  <a:srgbClr val="0000FF"/>
                </a:solidFill>
                <a:latin typeface="Tahoma" panose="02020603050405020304" pitchFamily="2"/>
              </a:rPr>
              <a:t>www.ademe.fr</a:t>
            </a:r>
            <a:r>
              <a:rPr lang="fr-FR" sz="100" b="1" spc="-10">
                <a:solidFill>
                  <a:srgbClr val="000000"/>
                </a:solidFill>
                <a:latin typeface="Tahoma" panose="02020603050405020304" pitchFamily="2"/>
              </a:rPr>
              <a:t> </a:t>
            </a:r>
          </a:p>
        </p:txBody>
      </p:sp>
      <p:sp>
        <p:nvSpPr>
          <p:cNvPr id="393" name="Espace réservé du texte 392"/>
          <p:cNvSpPr>
            <a:spLocks noGrp="1"/>
          </p:cNvSpPr>
          <p:nvPr>
            <p:ph type="body" idx="10"/>
          </p:nvPr>
        </p:nvSpPr>
        <p:spPr>
          <a:xfrm>
            <a:off x="6754495" y="6177280"/>
            <a:ext cx="1447800" cy="266065"/>
          </a:xfrm>
          <a:prstGeom prst="rect">
            <a:avLst/>
          </a:prstGeom>
          <a:noFill/>
          <a:ln w="0" cmpd="sng">
            <a:noFill/>
            <a:prstDash val="solid"/>
          </a:ln>
        </p:spPr>
        <p:txBody>
          <a:bodyPr vert="horz" lIns="0" tIns="0" rIns="0" bIns="0" anchor="t"/>
          <a:lstStyle/>
          <a:p>
            <a:pPr marL="457200" marR="0" indent="-457200" algn="l">
              <a:lnSpc>
                <a:spcPts val="1000"/>
              </a:lnSpc>
              <a:spcAft>
                <a:spcPts val="0"/>
              </a:spcAft>
            </a:pPr>
            <a:r>
              <a:rPr lang="fr-FR" sz="750" b="1" spc="-25">
                <a:solidFill>
                  <a:srgbClr val="F1EC1B"/>
                </a:solidFill>
                <a:latin typeface="Tahoma" panose="02020603050405020304" pitchFamily="2"/>
              </a:rPr>
              <a:t>Les métiers de l’environnement </a:t>
            </a:r>
            <a:r>
              <a:rPr lang="fr-FR" sz="750" b="1" u="sng" spc="-25">
                <a:solidFill>
                  <a:srgbClr val="0000FF"/>
                </a:solidFill>
                <a:latin typeface="Tahoma" panose="02020603050405020304" pitchFamily="2"/>
              </a:rPr>
              <a:t>www.reseau-tee.net</a:t>
            </a:r>
            <a:r>
              <a:rPr lang="fr-FR" sz="100" b="1" spc="-25">
                <a:solidFill>
                  <a:srgbClr val="000000"/>
                </a:solidFill>
                <a:latin typeface="Tahoma" panose="02020603050405020304" pitchFamily="2"/>
              </a:rPr>
              <a:t> </a:t>
            </a:r>
          </a:p>
        </p:txBody>
      </p:sp>
      <p:sp>
        <p:nvSpPr>
          <p:cNvPr id="394" name="Espace réservé du texte 393"/>
          <p:cNvSpPr>
            <a:spLocks noGrp="1"/>
          </p:cNvSpPr>
          <p:nvPr>
            <p:ph type="body" idx="10"/>
          </p:nvPr>
        </p:nvSpPr>
        <p:spPr>
          <a:xfrm>
            <a:off x="469265" y="6442710"/>
            <a:ext cx="4718685" cy="764540"/>
          </a:xfrm>
          <a:prstGeom prst="rect">
            <a:avLst/>
          </a:prstGeom>
          <a:noFill/>
          <a:ln w="0" cmpd="sng">
            <a:noFill/>
            <a:prstDash val="solid"/>
          </a:ln>
        </p:spPr>
        <p:txBody>
          <a:bodyPr vert="horz" lIns="0" tIns="38100" rIns="0" bIns="0" anchor="t"/>
          <a:lstStyle/>
          <a:p>
            <a:pPr marL="2606040" marR="0" indent="0" algn="l">
              <a:lnSpc>
                <a:spcPts val="1000"/>
              </a:lnSpc>
              <a:spcAft>
                <a:spcPts val="0"/>
              </a:spcAft>
            </a:pPr>
            <a:r>
              <a:rPr lang="fr-FR" sz="1050" b="1" spc="-25">
                <a:solidFill>
                  <a:srgbClr val="C75B2A"/>
                </a:solidFill>
                <a:latin typeface="Arial Narrow" panose="02020603050405020304" pitchFamily="2"/>
              </a:rPr>
              <a:t>PHYSIQUE ET TRANSPORTS </a:t>
            </a:r>
          </a:p>
          <a:p>
            <a:pPr marL="0" marR="0" indent="0" algn="just">
              <a:lnSpc>
                <a:spcPts val="800"/>
              </a:lnSpc>
              <a:spcBef>
                <a:spcPts val="360"/>
              </a:spcBef>
              <a:spcAft>
                <a:spcPts val="100"/>
              </a:spcAft>
            </a:pPr>
            <a:r>
              <a:rPr lang="fr-FR" sz="750" b="1" spc="0">
                <a:solidFill>
                  <a:srgbClr val="000000"/>
                </a:solidFill>
                <a:latin typeface="Arial Narrow" panose="02020603050405020304" pitchFamily="2"/>
              </a:rPr>
              <a:t>1/ Visualisation de l’écoulement aérodynamique autour d’une maquette de motrice grande vitesse © ONERA 2/ Calculs d’optimisation des répartitions de vitesses d’air dans l’habitacle d’une automobile © Matra 3/ Mannequin dédié aux essais de choc de type frontal. Il permet d’enregistrer des paramètres mécaniques afin de calculer des critères biomécaniques et de comparer les résultats à la tolérance humaine © CNRS Photothèque - A. Gonin 4/ Construction du Queen Mary II aux Chantiers de l’Atlantique de Saint-Nazaire © </a:t>
            </a:r>
            <a:r>
              <a:rPr lang="fr-FR" sz="750" spc="0">
                <a:solidFill>
                  <a:srgbClr val="000000"/>
                </a:solidFill>
                <a:latin typeface="Arial Narrow" panose="02020603050405020304" pitchFamily="2"/>
              </a:rPr>
              <a:t>ALSTOM </a:t>
            </a:r>
            <a:r>
              <a:rPr lang="fr-FR" sz="750" b="1" spc="0">
                <a:solidFill>
                  <a:srgbClr val="000000"/>
                </a:solidFill>
                <a:latin typeface="Arial Narrow" panose="02020603050405020304" pitchFamily="2"/>
              </a:rPr>
              <a:t>Marine - B. Biger </a:t>
            </a:r>
          </a:p>
        </p:txBody>
      </p:sp>
      <p:sp>
        <p:nvSpPr>
          <p:cNvPr id="395" name="Espace réservé du texte 394"/>
          <p:cNvSpPr>
            <a:spLocks noGrp="1"/>
          </p:cNvSpPr>
          <p:nvPr>
            <p:ph type="body" idx="10"/>
          </p:nvPr>
        </p:nvSpPr>
        <p:spPr>
          <a:xfrm>
            <a:off x="6187440" y="6576695"/>
            <a:ext cx="2011680" cy="400050"/>
          </a:xfrm>
          <a:prstGeom prst="rect">
            <a:avLst/>
          </a:prstGeom>
          <a:noFill/>
          <a:ln w="0" cmpd="sng">
            <a:noFill/>
            <a:prstDash val="solid"/>
          </a:ln>
        </p:spPr>
        <p:txBody>
          <a:bodyPr vert="horz" lIns="0" tIns="0" rIns="0" bIns="0" anchor="t"/>
          <a:lstStyle/>
          <a:p>
            <a:pPr marL="0" marR="0" indent="0" algn="r">
              <a:lnSpc>
                <a:spcPts val="1000"/>
              </a:lnSpc>
              <a:spcAft>
                <a:spcPts val="0"/>
              </a:spcAft>
            </a:pPr>
            <a:r>
              <a:rPr lang="fr-FR" sz="750" b="1" spc="-10">
                <a:solidFill>
                  <a:srgbClr val="D68BAA"/>
                </a:solidFill>
                <a:latin typeface="Tahoma" panose="02020603050405020304" pitchFamily="2"/>
              </a:rPr>
              <a:t>Les métiers des télécommunications </a:t>
            </a:r>
          </a:p>
          <a:p>
            <a:pPr marL="0" marR="0" indent="0" algn="r">
              <a:lnSpc>
                <a:spcPts val="1100"/>
              </a:lnSpc>
              <a:spcBef>
                <a:spcPts val="0"/>
              </a:spcBef>
              <a:spcAft>
                <a:spcPts val="0"/>
              </a:spcAft>
            </a:pPr>
            <a:r>
              <a:rPr lang="fr-FR" sz="750" b="1" u="sng" spc="-10">
                <a:solidFill>
                  <a:srgbClr val="0000FF"/>
                </a:solidFill>
                <a:latin typeface="Tahoma" panose="02020603050405020304" pitchFamily="2"/>
              </a:rPr>
              <a:t>www.get-telecom.fr</a:t>
            </a:r>
            <a:r>
              <a:rPr lang="fr-FR" sz="100" b="1" spc="-10">
                <a:solidFill>
                  <a:srgbClr val="000000"/>
                </a:solidFill>
                <a:latin typeface="Tahoma" panose="02020603050405020304" pitchFamily="2"/>
              </a:rPr>
              <a:t> </a:t>
            </a:r>
          </a:p>
          <a:p>
            <a:pPr marL="0" marR="0" indent="0" algn="l">
              <a:lnSpc>
                <a:spcPts val="1000"/>
              </a:lnSpc>
              <a:spcBef>
                <a:spcPts val="0"/>
              </a:spcBef>
              <a:spcAft>
                <a:spcPts val="0"/>
              </a:spcAft>
            </a:pPr>
            <a:r>
              <a:rPr lang="fr-FR" sz="750" b="1" spc="-35">
                <a:solidFill>
                  <a:srgbClr val="000000"/>
                </a:solidFill>
                <a:latin typeface="Tahoma" panose="02020603050405020304" pitchFamily="2"/>
              </a:rPr>
              <a:t>(Accueil&gt;Formation&gt;Débouchés et métiers) </a:t>
            </a:r>
          </a:p>
        </p:txBody>
      </p:sp>
      <p:sp>
        <p:nvSpPr>
          <p:cNvPr id="396" name="Espace réservé du texte 395"/>
          <p:cNvSpPr>
            <a:spLocks noGrp="1"/>
          </p:cNvSpPr>
          <p:nvPr>
            <p:ph type="body" idx="10"/>
          </p:nvPr>
        </p:nvSpPr>
        <p:spPr>
          <a:xfrm>
            <a:off x="6513830" y="7110095"/>
            <a:ext cx="1682115" cy="272415"/>
          </a:xfrm>
          <a:prstGeom prst="rect">
            <a:avLst/>
          </a:prstGeom>
          <a:noFill/>
          <a:ln w="0" cmpd="sng">
            <a:noFill/>
            <a:prstDash val="solid"/>
          </a:ln>
        </p:spPr>
        <p:txBody>
          <a:bodyPr vert="horz" lIns="0" tIns="1270" rIns="0" bIns="0" anchor="t"/>
          <a:lstStyle/>
          <a:p>
            <a:pPr marL="0" marR="0" indent="685800" algn="l">
              <a:lnSpc>
                <a:spcPts val="1000"/>
              </a:lnSpc>
              <a:spcAft>
                <a:spcPts val="0"/>
              </a:spcAft>
            </a:pPr>
            <a:r>
              <a:rPr lang="fr-FR" sz="750" b="1" spc="-45">
                <a:solidFill>
                  <a:srgbClr val="AFCE37"/>
                </a:solidFill>
                <a:latin typeface="Tahoma" panose="02020603050405020304" pitchFamily="2"/>
              </a:rPr>
              <a:t>Physiquement vôtre ! </a:t>
            </a:r>
            <a:r>
              <a:rPr lang="fr-FR" sz="750" b="1" u="sng" spc="-45">
                <a:solidFill>
                  <a:srgbClr val="0000FF"/>
                </a:solidFill>
                <a:latin typeface="Tahoma" panose="02020603050405020304" pitchFamily="2"/>
              </a:rPr>
              <a:t>www2.cnrs.fr/presse/thema/298.htm</a:t>
            </a:r>
            <a:r>
              <a:rPr lang="fr-FR" sz="100" b="1" spc="-45">
                <a:solidFill>
                  <a:srgbClr val="000000"/>
                </a:solidFill>
                <a:latin typeface="Tahoma" panose="02020603050405020304" pitchFamily="2"/>
              </a:rPr>
              <a:t> </a:t>
            </a:r>
          </a:p>
        </p:txBody>
      </p:sp>
      <p:sp>
        <p:nvSpPr>
          <p:cNvPr id="397" name="Espace réservé du texte 396"/>
          <p:cNvSpPr>
            <a:spLocks noGrp="1"/>
          </p:cNvSpPr>
          <p:nvPr>
            <p:ph type="body" idx="10"/>
          </p:nvPr>
        </p:nvSpPr>
        <p:spPr>
          <a:xfrm>
            <a:off x="3093720" y="7573645"/>
            <a:ext cx="1957070" cy="163195"/>
          </a:xfrm>
          <a:prstGeom prst="rect">
            <a:avLst/>
          </a:prstGeom>
          <a:noFill/>
          <a:ln w="0" cmpd="sng">
            <a:noFill/>
            <a:prstDash val="solid"/>
          </a:ln>
        </p:spPr>
        <p:txBody>
          <a:bodyPr vert="horz" lIns="0" tIns="36830" rIns="0" bIns="0" anchor="t"/>
          <a:lstStyle/>
          <a:p>
            <a:pPr marL="0" marR="0" indent="0" algn="l">
              <a:lnSpc>
                <a:spcPts val="1000"/>
              </a:lnSpc>
              <a:spcAft>
                <a:spcPts val="0"/>
              </a:spcAft>
            </a:pPr>
            <a:r>
              <a:rPr lang="fr-FR" sz="1050" b="1" spc="-45">
                <a:solidFill>
                  <a:srgbClr val="BE0042"/>
                </a:solidFill>
                <a:latin typeface="Arial Narrow" panose="02020603050405020304" pitchFamily="2"/>
              </a:rPr>
              <a:t>PHYSIQUE ET ARTS, SPORTS, LOISIRS </a:t>
            </a:r>
          </a:p>
        </p:txBody>
      </p:sp>
      <p:sp>
        <p:nvSpPr>
          <p:cNvPr id="398" name="Espace réservé du texte 397"/>
          <p:cNvSpPr>
            <a:spLocks noGrp="1"/>
          </p:cNvSpPr>
          <p:nvPr>
            <p:ph type="body" idx="10"/>
          </p:nvPr>
        </p:nvSpPr>
        <p:spPr>
          <a:xfrm>
            <a:off x="463550" y="7774940"/>
            <a:ext cx="4726940" cy="439420"/>
          </a:xfrm>
          <a:prstGeom prst="rect">
            <a:avLst/>
          </a:prstGeom>
          <a:noFill/>
          <a:ln w="0" cmpd="sng">
            <a:noFill/>
            <a:prstDash val="solid"/>
          </a:ln>
        </p:spPr>
        <p:txBody>
          <a:bodyPr vert="horz" lIns="0" tIns="6985" rIns="0" bIns="0" anchor="t"/>
          <a:lstStyle/>
          <a:p>
            <a:pPr marL="0" marR="0" indent="0" algn="just">
              <a:lnSpc>
                <a:spcPts val="800"/>
              </a:lnSpc>
              <a:spcAft>
                <a:spcPts val="0"/>
              </a:spcAft>
            </a:pPr>
            <a:r>
              <a:rPr lang="fr-FR" sz="750" b="1" spc="0">
                <a:solidFill>
                  <a:srgbClr val="000000"/>
                </a:solidFill>
                <a:latin typeface="Arial Narrow" panose="02020603050405020304" pitchFamily="2"/>
              </a:rPr>
              <a:t>1/ Surfaces de frottement de matériaux composites observées par microscopie optique en lumière polarisée et lame teintante © CNRS Photothèque - M. Brendle 2/ Etude aérobiomécanique d’une configuration de skieur de kilomètre lancé en soufflerie © CNRS </a:t>
            </a:r>
            <a:r>
              <a:rPr lang="fr-FR" sz="750" spc="0">
                <a:solidFill>
                  <a:srgbClr val="000000"/>
                </a:solidFill>
                <a:latin typeface="Arial Narrow" panose="02020603050405020304" pitchFamily="2"/>
              </a:rPr>
              <a:t>Photothèque/LABM </a:t>
            </a:r>
            <a:r>
              <a:rPr lang="fr-FR" sz="750" b="1" spc="0">
                <a:solidFill>
                  <a:srgbClr val="000000"/>
                </a:solidFill>
                <a:latin typeface="Arial Narrow" panose="02020603050405020304" pitchFamily="2"/>
              </a:rPr>
              <a:t>3/ Ingénieur produit réalisant des tests de rebonds sur un ballon © Decathlon - M. Dunet 4/ Restauration de l’Angelot de l’épave du Titanic © EDF </a:t>
            </a:r>
          </a:p>
        </p:txBody>
      </p:sp>
      <p:sp>
        <p:nvSpPr>
          <p:cNvPr id="399" name="Espace réservé du texte 398"/>
          <p:cNvSpPr>
            <a:spLocks noGrp="1"/>
          </p:cNvSpPr>
          <p:nvPr>
            <p:ph type="body" idx="10"/>
          </p:nvPr>
        </p:nvSpPr>
        <p:spPr>
          <a:xfrm>
            <a:off x="8568055" y="6576695"/>
            <a:ext cx="1341120" cy="1470025"/>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fr-FR" sz="750" b="1" spc="-30">
                <a:solidFill>
                  <a:srgbClr val="D68BAA"/>
                </a:solidFill>
                <a:latin typeface="Tahoma" panose="02020603050405020304" pitchFamily="2"/>
              </a:rPr>
              <a:t>G2P </a:t>
            </a:r>
          </a:p>
          <a:p>
            <a:pPr marL="0" marR="0" indent="0" algn="l">
              <a:lnSpc>
                <a:spcPts val="1000"/>
              </a:lnSpc>
              <a:spcBef>
                <a:spcPts val="10"/>
              </a:spcBef>
              <a:spcAft>
                <a:spcPts val="25"/>
              </a:spcAft>
            </a:pPr>
            <a:r>
              <a:rPr lang="fr-FR" sz="750" b="1" spc="-5">
                <a:solidFill>
                  <a:srgbClr val="000000"/>
                </a:solidFill>
                <a:latin typeface="Tahoma" panose="02020603050405020304" pitchFamily="2"/>
              </a:rPr>
              <a:t>Les sociétés du Groupe : </a:t>
            </a:r>
            <a:r>
              <a:rPr lang="fr-FR" sz="750" b="1" u="sng" spc="-5">
                <a:solidFill>
                  <a:srgbClr val="0000FF"/>
                </a:solidFill>
                <a:latin typeface="Tahoma" panose="02020603050405020304" pitchFamily="2"/>
              </a:rPr>
              <a:t>www-ext.lmcp.jussieu.fr/afcwww.academie-sciences.frwww.sfa.asso.frwww.iap.fr/sf2awww.sf2m.asso.frsfp.in2p3.frwww.france-optique.orgwww.sft.asso.frwww.vide.org</a:t>
            </a:r>
            <a:r>
              <a:rPr lang="fr-FR" sz="100" b="1" spc="-5">
                <a:solidFill>
                  <a:srgbClr val="000000"/>
                </a:solidFill>
                <a:latin typeface="Tahoma" panose="02020603050405020304" pitchFamily="2"/>
              </a:rPr>
              <a:t> </a:t>
            </a:r>
          </a:p>
        </p:txBody>
      </p:sp>
      <p:sp>
        <p:nvSpPr>
          <p:cNvPr id="400" name="Espace réservé du texte 399"/>
          <p:cNvSpPr>
            <a:spLocks noGrp="1"/>
          </p:cNvSpPr>
          <p:nvPr>
            <p:ph type="body" idx="10"/>
          </p:nvPr>
        </p:nvSpPr>
        <p:spPr>
          <a:xfrm>
            <a:off x="6187440" y="7701915"/>
            <a:ext cx="1852930" cy="736600"/>
          </a:xfrm>
          <a:prstGeom prst="rect">
            <a:avLst/>
          </a:prstGeom>
          <a:noFill/>
          <a:ln w="0" cmpd="sng">
            <a:noFill/>
            <a:prstDash val="solid"/>
          </a:ln>
        </p:spPr>
        <p:txBody>
          <a:bodyPr vert="horz" lIns="0" tIns="0" rIns="0" bIns="0" anchor="t"/>
          <a:lstStyle/>
          <a:p>
            <a:pPr marL="0" marR="182880" indent="0" algn="l">
              <a:lnSpc>
                <a:spcPts val="1000"/>
              </a:lnSpc>
              <a:spcAft>
                <a:spcPts val="0"/>
              </a:spcAft>
            </a:pPr>
            <a:r>
              <a:rPr lang="fr-FR" sz="750" b="1" spc="-15">
                <a:solidFill>
                  <a:srgbClr val="000000"/>
                </a:solidFill>
                <a:latin typeface="Arial Narrow" panose="02020603050405020304" pitchFamily="2"/>
              </a:rPr>
              <a:t>Partenaires : Université Paris-Sud 11 - ONERA Coordination : Marie-Françoise de Feraudy </a:t>
            </a:r>
          </a:p>
          <a:p>
            <a:pPr marL="0" marR="45720" indent="0" algn="just">
              <a:lnSpc>
                <a:spcPts val="800"/>
              </a:lnSpc>
              <a:spcBef>
                <a:spcPts val="300"/>
              </a:spcBef>
              <a:spcAft>
                <a:spcPts val="0"/>
              </a:spcAft>
            </a:pPr>
            <a:r>
              <a:rPr lang="fr-FR" sz="750" b="1" spc="0">
                <a:solidFill>
                  <a:srgbClr val="000000"/>
                </a:solidFill>
                <a:latin typeface="Arial Narrow" panose="02020603050405020304" pitchFamily="2"/>
              </a:rPr>
              <a:t>Conception et réalisation : Alsace Média Science </a:t>
            </a:r>
            <a:r>
              <a:rPr lang="fr-FR" sz="750" b="1" u="sng" spc="0">
                <a:solidFill>
                  <a:srgbClr val="0000FF"/>
                </a:solidFill>
                <a:latin typeface="Arial Narrow" panose="02020603050405020304" pitchFamily="2"/>
              </a:rPr>
              <a:t>www.amscience.com</a:t>
            </a:r>
            <a:r>
              <a:rPr lang="fr-FR" sz="100" b="1" spc="0">
                <a:solidFill>
                  <a:srgbClr val="000000"/>
                </a:solidFill>
                <a:latin typeface="Arial Narrow" panose="02020603050405020304" pitchFamily="2"/>
              </a:rPr>
              <a:t> </a:t>
            </a:r>
          </a:p>
          <a:p>
            <a:pPr marL="0" marR="0" indent="0" algn="just">
              <a:lnSpc>
                <a:spcPts val="800"/>
              </a:lnSpc>
              <a:spcBef>
                <a:spcPts val="285"/>
              </a:spcBef>
              <a:spcAft>
                <a:spcPts val="0"/>
              </a:spcAft>
            </a:pPr>
            <a:r>
              <a:rPr lang="fr-FR" sz="750" b="1" spc="0">
                <a:solidFill>
                  <a:srgbClr val="000000"/>
                </a:solidFill>
                <a:latin typeface="Arial Narrow" panose="02020603050405020304" pitchFamily="2"/>
              </a:rPr>
              <a:t>Imprimé à 100 000 exemplaires par Québecor World Mai 2005 </a:t>
            </a:r>
          </a:p>
        </p:txBody>
      </p:sp>
      <p:sp>
        <p:nvSpPr>
          <p:cNvPr id="401" name="Espace réservé du texte 400"/>
          <p:cNvSpPr>
            <a:spLocks noGrp="1"/>
          </p:cNvSpPr>
          <p:nvPr>
            <p:ph type="body" idx="10"/>
          </p:nvPr>
        </p:nvSpPr>
        <p:spPr>
          <a:xfrm>
            <a:off x="8568055" y="8176895"/>
            <a:ext cx="1405255" cy="406400"/>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fr-FR" sz="750" b="1" spc="-10">
                <a:solidFill>
                  <a:srgbClr val="AFCE37"/>
                </a:solidFill>
                <a:latin typeface="Tahoma" panose="02020603050405020304" pitchFamily="2"/>
              </a:rPr>
              <a:t>Société française de physique médicale </a:t>
            </a:r>
          </a:p>
          <a:p>
            <a:pPr marL="0" marR="0" indent="0" algn="l">
              <a:lnSpc>
                <a:spcPts val="1100"/>
              </a:lnSpc>
              <a:spcBef>
                <a:spcPts val="0"/>
              </a:spcBef>
              <a:spcAft>
                <a:spcPts val="0"/>
              </a:spcAft>
            </a:pPr>
            <a:r>
              <a:rPr lang="fr-FR" sz="750" b="1" u="sng" spc="-5">
                <a:solidFill>
                  <a:srgbClr val="0000FF"/>
                </a:solidFill>
                <a:latin typeface="Tahoma" panose="02020603050405020304" pitchFamily="2"/>
              </a:rPr>
              <a:t>www.sfpm.asso.fr</a:t>
            </a:r>
            <a:r>
              <a:rPr lang="fr-FR" sz="100" b="1" spc="-5">
                <a:solidFill>
                  <a:srgbClr val="000000"/>
                </a:solidFill>
                <a:latin typeface="Tahoma" panose="02020603050405020304" pitchFamily="2"/>
              </a:rPr>
              <a:t> </a:t>
            </a:r>
          </a:p>
        </p:txBody>
      </p:sp>
      <p:sp>
        <p:nvSpPr>
          <p:cNvPr id="402" name="Espace réservé du texte 401"/>
          <p:cNvSpPr>
            <a:spLocks noGrp="1"/>
          </p:cNvSpPr>
          <p:nvPr>
            <p:ph type="body" idx="10"/>
          </p:nvPr>
        </p:nvSpPr>
        <p:spPr>
          <a:xfrm>
            <a:off x="3087370" y="8606790"/>
            <a:ext cx="1277620" cy="163195"/>
          </a:xfrm>
          <a:prstGeom prst="rect">
            <a:avLst/>
          </a:prstGeom>
          <a:noFill/>
          <a:ln w="0" cmpd="sng">
            <a:noFill/>
            <a:prstDash val="solid"/>
          </a:ln>
        </p:spPr>
        <p:txBody>
          <a:bodyPr vert="horz" lIns="0" tIns="36830" rIns="0" bIns="0" anchor="t"/>
          <a:lstStyle/>
          <a:p>
            <a:pPr marL="0" marR="0" indent="0" algn="l">
              <a:lnSpc>
                <a:spcPts val="1000"/>
              </a:lnSpc>
              <a:spcAft>
                <a:spcPts val="0"/>
              </a:spcAft>
            </a:pPr>
            <a:r>
              <a:rPr lang="fr-FR" sz="1050" b="1" spc="-40">
                <a:solidFill>
                  <a:srgbClr val="781275"/>
                </a:solidFill>
                <a:latin typeface="Arial Narrow" panose="02020603050405020304" pitchFamily="2"/>
              </a:rPr>
              <a:t>TÉLÉCOMMUNICATIONS </a:t>
            </a:r>
          </a:p>
        </p:txBody>
      </p:sp>
      <p:sp>
        <p:nvSpPr>
          <p:cNvPr id="403" name="Espace réservé du texte 402"/>
          <p:cNvSpPr>
            <a:spLocks noGrp="1"/>
          </p:cNvSpPr>
          <p:nvPr>
            <p:ph type="body" idx="10"/>
          </p:nvPr>
        </p:nvSpPr>
        <p:spPr>
          <a:xfrm>
            <a:off x="466090" y="8808085"/>
            <a:ext cx="4718685" cy="438150"/>
          </a:xfrm>
          <a:prstGeom prst="rect">
            <a:avLst/>
          </a:prstGeom>
          <a:noFill/>
          <a:ln w="0" cmpd="sng">
            <a:noFill/>
            <a:prstDash val="solid"/>
          </a:ln>
        </p:spPr>
        <p:txBody>
          <a:bodyPr vert="horz" lIns="0" tIns="635" rIns="0" bIns="0" anchor="t"/>
          <a:lstStyle/>
          <a:p>
            <a:pPr marL="0" marR="0" indent="0" algn="l">
              <a:lnSpc>
                <a:spcPts val="900"/>
              </a:lnSpc>
              <a:spcAft>
                <a:spcPts val="0"/>
              </a:spcAft>
            </a:pPr>
            <a:r>
              <a:rPr lang="fr-FR" sz="750" b="1" spc="-5">
                <a:solidFill>
                  <a:srgbClr val="000000"/>
                </a:solidFill>
                <a:latin typeface="Arial Narrow" panose="02020603050405020304" pitchFamily="2"/>
              </a:rPr>
              <a:t>1/ Assemblage et vérification des circuits d’une nouvelle antenne hyperfréquence par l’équipe de R&amp;D d’Arialcom © Arialcom </a:t>
            </a:r>
          </a:p>
          <a:p>
            <a:pPr marL="0" marR="0" indent="0" algn="l">
              <a:lnSpc>
                <a:spcPts val="800"/>
              </a:lnSpc>
              <a:spcBef>
                <a:spcPts val="0"/>
              </a:spcBef>
              <a:spcAft>
                <a:spcPts val="0"/>
              </a:spcAft>
              <a:tabLst>
                <a:tab pos="4709160" algn="r"/>
              </a:tabLst>
            </a:pPr>
            <a:r>
              <a:rPr lang="fr-FR" sz="750" b="1" spc="0">
                <a:solidFill>
                  <a:srgbClr val="000000"/>
                </a:solidFill>
                <a:latin typeface="Arial Narrow" panose="02020603050405020304" pitchFamily="2"/>
              </a:rPr>
              <a:t>2/ Vue d’artiste du satellite de télécommunication Artemis © ESA - J. Huart 3/ Processeur superscalaire à contrôle statique à </a:t>
            </a:r>
          </a:p>
          <a:p>
            <a:pPr marL="0" marR="0" indent="0" algn="l">
              <a:lnSpc>
                <a:spcPts val="900"/>
              </a:lnSpc>
              <a:spcBef>
                <a:spcPts val="0"/>
              </a:spcBef>
              <a:spcAft>
                <a:spcPts val="0"/>
              </a:spcAft>
              <a:tabLst>
                <a:tab pos="4709160" algn="r"/>
              </a:tabLst>
            </a:pPr>
            <a:r>
              <a:rPr lang="fr-FR" sz="750" b="1" spc="-5">
                <a:solidFill>
                  <a:srgbClr val="000000"/>
                </a:solidFill>
                <a:latin typeface="Arial Narrow" panose="02020603050405020304" pitchFamily="2"/>
              </a:rPr>
              <a:t>875 000 transistors © CNRS Photothèque - F. Wajsburt 4/ Visualisation 3D de la densité de probabilité de présence de l’électron </a:t>
            </a:r>
          </a:p>
          <a:p>
            <a:pPr marL="0" marR="0" indent="0" algn="l">
              <a:lnSpc>
                <a:spcPts val="800"/>
              </a:lnSpc>
              <a:spcBef>
                <a:spcPts val="0"/>
              </a:spcBef>
              <a:spcAft>
                <a:spcPts val="0"/>
              </a:spcAft>
            </a:pPr>
            <a:r>
              <a:rPr lang="fr-FR" sz="750" b="1" spc="-10">
                <a:solidFill>
                  <a:srgbClr val="000000"/>
                </a:solidFill>
                <a:latin typeface="Arial Narrow" panose="02020603050405020304" pitchFamily="2"/>
              </a:rPr>
              <a:t>dans l’atome d’hydrogène © CNRS Photothèque - J-F Colonna </a:t>
            </a:r>
          </a:p>
        </p:txBody>
      </p:sp>
      <p:sp>
        <p:nvSpPr>
          <p:cNvPr id="404" name="Espace réservé du texte 403"/>
          <p:cNvSpPr>
            <a:spLocks noGrp="1"/>
          </p:cNvSpPr>
          <p:nvPr>
            <p:ph type="body" idx="10"/>
          </p:nvPr>
        </p:nvSpPr>
        <p:spPr>
          <a:xfrm>
            <a:off x="2447290" y="9515475"/>
            <a:ext cx="2334895" cy="290830"/>
          </a:xfrm>
          <a:prstGeom prst="rect">
            <a:avLst/>
          </a:prstGeom>
          <a:noFill/>
          <a:ln w="0" cmpd="sng">
            <a:noFill/>
            <a:prstDash val="solid"/>
          </a:ln>
        </p:spPr>
        <p:txBody>
          <a:bodyPr vert="horz" lIns="0" tIns="38100" rIns="0" bIns="0" anchor="t"/>
          <a:lstStyle/>
          <a:p>
            <a:pPr marL="0" marR="0" indent="0" algn="l">
              <a:lnSpc>
                <a:spcPts val="1000"/>
              </a:lnSpc>
              <a:spcAft>
                <a:spcPts val="0"/>
              </a:spcAft>
            </a:pPr>
            <a:r>
              <a:rPr lang="fr-FR" sz="1050" b="1" spc="-35">
                <a:solidFill>
                  <a:srgbClr val="65645F"/>
                </a:solidFill>
                <a:latin typeface="Arial Narrow" panose="02020603050405020304" pitchFamily="2"/>
              </a:rPr>
              <a:t>DE LA RECHERCHE FONDAMENTALE </a:t>
            </a:r>
          </a:p>
          <a:p>
            <a:pPr marL="0" marR="0" indent="0" algn="l">
              <a:lnSpc>
                <a:spcPts val="1000"/>
              </a:lnSpc>
              <a:spcBef>
                <a:spcPts val="0"/>
              </a:spcBef>
              <a:spcAft>
                <a:spcPts val="0"/>
              </a:spcAft>
            </a:pPr>
            <a:r>
              <a:rPr lang="fr-FR" sz="1050" b="1" spc="-40">
                <a:solidFill>
                  <a:srgbClr val="65645F"/>
                </a:solidFill>
                <a:latin typeface="Arial Narrow" panose="02020603050405020304" pitchFamily="2"/>
              </a:rPr>
              <a:t>AUX APPLICATIONS POUR LA VIE COURANTE </a:t>
            </a:r>
          </a:p>
        </p:txBody>
      </p:sp>
      <p:sp>
        <p:nvSpPr>
          <p:cNvPr id="405" name="Espace réservé du texte 404"/>
          <p:cNvSpPr>
            <a:spLocks noGrp="1"/>
          </p:cNvSpPr>
          <p:nvPr>
            <p:ph type="body" idx="10"/>
          </p:nvPr>
        </p:nvSpPr>
        <p:spPr>
          <a:xfrm>
            <a:off x="466090" y="9844405"/>
            <a:ext cx="4721860" cy="434975"/>
          </a:xfrm>
          <a:prstGeom prst="rect">
            <a:avLst/>
          </a:prstGeom>
          <a:noFill/>
          <a:ln w="0" cmpd="sng">
            <a:noFill/>
            <a:prstDash val="solid"/>
          </a:ln>
        </p:spPr>
        <p:txBody>
          <a:bodyPr vert="horz" lIns="0" tIns="5715" rIns="0" bIns="0" anchor="t"/>
          <a:lstStyle/>
          <a:p>
            <a:pPr marL="0" marR="0" indent="0" algn="just">
              <a:lnSpc>
                <a:spcPts val="800"/>
              </a:lnSpc>
              <a:spcAft>
                <a:spcPts val="0"/>
              </a:spcAft>
            </a:pPr>
            <a:r>
              <a:rPr lang="fr-FR" sz="750" b="1" spc="0">
                <a:solidFill>
                  <a:srgbClr val="000000"/>
                </a:solidFill>
                <a:latin typeface="Arial Narrow" panose="02020603050405020304" pitchFamily="2"/>
              </a:rPr>
              <a:t>1/ Radar GRAVES conçu pour détecter 100% des satellites survolant le territoire français et déterminer leurs trajectoires © ONERA 2/ Anneaux d’interférences colorés produits par une lampe spectrale au mercure-zinc-cadmium et observés par interférométrie © CNRS Photothèque - M. Marcelin 3/ Visualisation de la distribution de l’hélium-3 polarisé dans des poumons humains grâce à une IRM © </a:t>
            </a:r>
            <a:r>
              <a:rPr lang="fr-FR" sz="750" spc="0">
                <a:solidFill>
                  <a:srgbClr val="000000"/>
                </a:solidFill>
                <a:latin typeface="Arial Narrow" panose="02020603050405020304" pitchFamily="2"/>
              </a:rPr>
              <a:t>U2R2M-LKB </a:t>
            </a:r>
          </a:p>
        </p:txBody>
      </p:sp>
      <p:sp>
        <p:nvSpPr>
          <p:cNvPr id="406" name="Espace réservé du texte 405"/>
          <p:cNvSpPr>
            <a:spLocks noGrp="1"/>
          </p:cNvSpPr>
          <p:nvPr>
            <p:ph type="body" idx="10"/>
          </p:nvPr>
        </p:nvSpPr>
        <p:spPr>
          <a:xfrm>
            <a:off x="8256905" y="8921115"/>
            <a:ext cx="1871345" cy="1126490"/>
          </a:xfrm>
          <a:prstGeom prst="rect">
            <a:avLst/>
          </a:prstGeom>
          <a:noFill/>
          <a:ln w="0" cmpd="sng">
            <a:noFill/>
            <a:prstDash val="solid"/>
          </a:ln>
        </p:spPr>
        <p:txBody>
          <a:bodyPr vert="horz" lIns="0" tIns="0" rIns="0" bIns="0" anchor="t"/>
          <a:lstStyle/>
          <a:p>
            <a:pPr marL="320040" marR="0" indent="-320040" algn="l">
              <a:lnSpc>
                <a:spcPts val="900"/>
              </a:lnSpc>
              <a:spcAft>
                <a:spcPts val="0"/>
              </a:spcAft>
            </a:pPr>
            <a:r>
              <a:rPr lang="fr-FR" sz="750" b="1" spc="30">
                <a:solidFill>
                  <a:srgbClr val="F1EC1B"/>
                </a:solidFill>
                <a:latin typeface="Arial Narrow" panose="02020603050405020304" pitchFamily="2"/>
              </a:rPr>
              <a:t>DESS</a:t>
            </a:r>
            <a:r>
              <a:rPr lang="fr-FR" sz="750" b="1" spc="30">
                <a:solidFill>
                  <a:srgbClr val="000000"/>
                </a:solidFill>
                <a:latin typeface="Arial Narrow" panose="02020603050405020304" pitchFamily="2"/>
              </a:rPr>
              <a:t> Diplôme d’études supérieures spécialisées, aujourd’hui Master professionnel </a:t>
            </a:r>
          </a:p>
          <a:p>
            <a:pPr marL="0" marR="0" indent="0" algn="l">
              <a:lnSpc>
                <a:spcPts val="900"/>
              </a:lnSpc>
              <a:spcBef>
                <a:spcPts val="410"/>
              </a:spcBef>
              <a:spcAft>
                <a:spcPts val="0"/>
              </a:spcAft>
              <a:tabLst>
                <a:tab pos="320040" algn="l"/>
              </a:tabLst>
            </a:pPr>
            <a:r>
              <a:rPr lang="fr-FR" sz="750" b="1" spc="10">
                <a:solidFill>
                  <a:srgbClr val="F1EC1B"/>
                </a:solidFill>
                <a:latin typeface="Arial Narrow" panose="02020603050405020304" pitchFamily="2"/>
              </a:rPr>
              <a:t>DUT</a:t>
            </a:r>
            <a:r>
              <a:rPr lang="fr-FR" sz="100" b="1" spc="10">
                <a:solidFill>
                  <a:srgbClr val="000000"/>
                </a:solidFill>
                <a:latin typeface="Arial Narrow" panose="02020603050405020304" pitchFamily="2"/>
              </a:rPr>
              <a:t> </a:t>
            </a:r>
            <a:r>
              <a:rPr lang="fr-FR" sz="750" b="1" spc="10">
                <a:solidFill>
                  <a:srgbClr val="000000"/>
                </a:solidFill>
                <a:latin typeface="Arial Narrow" panose="02020603050405020304" pitchFamily="2"/>
              </a:rPr>
              <a:t>Diplôme universitaire de technologie </a:t>
            </a:r>
          </a:p>
          <a:p>
            <a:pPr marL="320040" marR="228600" indent="-320040" algn="l">
              <a:lnSpc>
                <a:spcPts val="900"/>
              </a:lnSpc>
              <a:spcBef>
                <a:spcPts val="405"/>
              </a:spcBef>
              <a:spcAft>
                <a:spcPts val="0"/>
              </a:spcAft>
            </a:pPr>
            <a:r>
              <a:rPr lang="fr-FR" sz="750" b="1" spc="0">
                <a:solidFill>
                  <a:srgbClr val="F1EC1B"/>
                </a:solidFill>
                <a:latin typeface="Arial Narrow" panose="02020603050405020304" pitchFamily="2"/>
              </a:rPr>
              <a:t>ESRF</a:t>
            </a:r>
            <a:r>
              <a:rPr lang="fr-FR" sz="750" b="1" spc="0">
                <a:solidFill>
                  <a:srgbClr val="000000"/>
                </a:solidFill>
                <a:latin typeface="Arial Narrow" panose="02020603050405020304" pitchFamily="2"/>
              </a:rPr>
              <a:t> European synchrotron radiation facility </a:t>
            </a:r>
          </a:p>
          <a:p>
            <a:pPr marL="0" marR="0" indent="0" algn="l">
              <a:lnSpc>
                <a:spcPts val="900"/>
              </a:lnSpc>
              <a:spcBef>
                <a:spcPts val="435"/>
              </a:spcBef>
              <a:spcAft>
                <a:spcPts val="0"/>
              </a:spcAft>
              <a:tabLst>
                <a:tab pos="320040" algn="l"/>
              </a:tabLst>
            </a:pPr>
            <a:r>
              <a:rPr lang="fr-FR" sz="750" b="1" spc="20">
                <a:solidFill>
                  <a:srgbClr val="F1EC1B"/>
                </a:solidFill>
                <a:latin typeface="Arial Narrow" panose="02020603050405020304" pitchFamily="2"/>
              </a:rPr>
              <a:t>GPS</a:t>
            </a:r>
            <a:r>
              <a:rPr lang="fr-FR" sz="100" b="1" spc="20">
                <a:solidFill>
                  <a:srgbClr val="000000"/>
                </a:solidFill>
                <a:latin typeface="Arial Narrow" panose="02020603050405020304" pitchFamily="2"/>
              </a:rPr>
              <a:t> </a:t>
            </a:r>
            <a:r>
              <a:rPr lang="fr-FR" sz="750" b="1" spc="20">
                <a:solidFill>
                  <a:srgbClr val="000000"/>
                </a:solidFill>
                <a:latin typeface="Arial Narrow" panose="02020603050405020304" pitchFamily="2"/>
              </a:rPr>
              <a:t>Global positioning system </a:t>
            </a:r>
          </a:p>
          <a:p>
            <a:pPr marL="0" marR="0" indent="0" algn="l">
              <a:lnSpc>
                <a:spcPts val="900"/>
              </a:lnSpc>
              <a:spcBef>
                <a:spcPts val="410"/>
              </a:spcBef>
              <a:spcAft>
                <a:spcPts val="30"/>
              </a:spcAft>
            </a:pPr>
            <a:r>
              <a:rPr lang="fr-FR" sz="750" b="1" spc="65">
                <a:solidFill>
                  <a:srgbClr val="F1EC1B"/>
                </a:solidFill>
                <a:latin typeface="Arial Narrow" panose="02020603050405020304" pitchFamily="2"/>
              </a:rPr>
              <a:t>LMD</a:t>
            </a:r>
            <a:r>
              <a:rPr lang="fr-FR" sz="750" b="1" spc="65">
                <a:solidFill>
                  <a:srgbClr val="000000"/>
                </a:solidFill>
                <a:latin typeface="Arial Narrow" panose="02020603050405020304" pitchFamily="2"/>
              </a:rPr>
              <a:t> Licence, Master, Doctorat </a:t>
            </a:r>
          </a:p>
        </p:txBody>
      </p:sp>
      <p:sp>
        <p:nvSpPr>
          <p:cNvPr id="407" name="Espace réservé du texte 406"/>
          <p:cNvSpPr>
            <a:spLocks noGrp="1"/>
          </p:cNvSpPr>
          <p:nvPr>
            <p:ph type="body" idx="10"/>
          </p:nvPr>
        </p:nvSpPr>
        <p:spPr>
          <a:xfrm>
            <a:off x="6190615" y="8917940"/>
            <a:ext cx="1801495" cy="1118870"/>
          </a:xfrm>
          <a:prstGeom prst="rect">
            <a:avLst/>
          </a:prstGeom>
          <a:noFill/>
          <a:ln w="0" cmpd="sng">
            <a:noFill/>
            <a:prstDash val="solid"/>
          </a:ln>
        </p:spPr>
        <p:txBody>
          <a:bodyPr vert="horz" lIns="0" tIns="3810" rIns="0" bIns="0" anchor="t"/>
          <a:lstStyle/>
          <a:p>
            <a:pPr marL="0" marR="0" indent="0" algn="l">
              <a:lnSpc>
                <a:spcPts val="900"/>
              </a:lnSpc>
              <a:spcAft>
                <a:spcPts val="0"/>
              </a:spcAft>
              <a:tabLst>
                <a:tab pos="320040" algn="l"/>
              </a:tabLst>
            </a:pPr>
            <a:r>
              <a:rPr lang="fr-FR" sz="750" b="1" spc="25">
                <a:solidFill>
                  <a:srgbClr val="F1EC1B"/>
                </a:solidFill>
                <a:latin typeface="Arial Narrow" panose="02020603050405020304" pitchFamily="2"/>
              </a:rPr>
              <a:t>BTS</a:t>
            </a:r>
            <a:r>
              <a:rPr lang="fr-FR" sz="100" b="1" spc="25">
                <a:solidFill>
                  <a:srgbClr val="000000"/>
                </a:solidFill>
                <a:latin typeface="Arial Narrow" panose="02020603050405020304" pitchFamily="2"/>
              </a:rPr>
              <a:t> </a:t>
            </a:r>
            <a:r>
              <a:rPr lang="fr-FR" sz="750" b="1" spc="25">
                <a:solidFill>
                  <a:srgbClr val="000000"/>
                </a:solidFill>
                <a:latin typeface="Arial Narrow" panose="02020603050405020304" pitchFamily="2"/>
              </a:rPr>
              <a:t>Brevet de technicien supérieur </a:t>
            </a:r>
          </a:p>
          <a:p>
            <a:pPr marL="320040" marR="0" indent="-320040" algn="just">
              <a:lnSpc>
                <a:spcPts val="900"/>
              </a:lnSpc>
              <a:spcBef>
                <a:spcPts val="405"/>
              </a:spcBef>
              <a:spcAft>
                <a:spcPts val="0"/>
              </a:spcAft>
            </a:pPr>
            <a:r>
              <a:rPr lang="fr-FR" sz="750" b="1" spc="0">
                <a:solidFill>
                  <a:srgbClr val="F1EC1B"/>
                </a:solidFill>
                <a:latin typeface="Arial Narrow" panose="02020603050405020304" pitchFamily="2"/>
              </a:rPr>
              <a:t>CAPES</a:t>
            </a:r>
            <a:r>
              <a:rPr lang="fr-FR" sz="750" b="1" spc="0">
                <a:solidFill>
                  <a:srgbClr val="000000"/>
                </a:solidFill>
                <a:latin typeface="Arial Narrow" panose="02020603050405020304" pitchFamily="2"/>
              </a:rPr>
              <a:t> Certificat d’aptitude au professorat de l’enseignement du second degré </a:t>
            </a:r>
          </a:p>
          <a:p>
            <a:pPr marL="320040" marR="0" indent="-320040" algn="just">
              <a:lnSpc>
                <a:spcPts val="900"/>
              </a:lnSpc>
              <a:spcBef>
                <a:spcPts val="380"/>
              </a:spcBef>
              <a:spcAft>
                <a:spcPts val="0"/>
              </a:spcAft>
            </a:pPr>
            <a:r>
              <a:rPr lang="fr-FR" sz="750" b="1" spc="0">
                <a:solidFill>
                  <a:srgbClr val="F1EC1B"/>
                </a:solidFill>
                <a:latin typeface="Arial Narrow" panose="02020603050405020304" pitchFamily="2"/>
              </a:rPr>
              <a:t>CERN</a:t>
            </a:r>
            <a:r>
              <a:rPr lang="fr-FR" sz="750" b="1" spc="0">
                <a:solidFill>
                  <a:srgbClr val="000000"/>
                </a:solidFill>
                <a:latin typeface="Arial Narrow" panose="02020603050405020304" pitchFamily="2"/>
              </a:rPr>
              <a:t> Centre européen pour la recherche nucléaire </a:t>
            </a:r>
          </a:p>
          <a:p>
            <a:pPr marL="0" marR="0" indent="0" algn="l">
              <a:lnSpc>
                <a:spcPts val="900"/>
              </a:lnSpc>
              <a:spcBef>
                <a:spcPts val="415"/>
              </a:spcBef>
              <a:spcAft>
                <a:spcPts val="0"/>
              </a:spcAft>
              <a:tabLst>
                <a:tab pos="320040" algn="l"/>
              </a:tabLst>
            </a:pPr>
            <a:r>
              <a:rPr lang="fr-FR" sz="750" b="1" spc="25">
                <a:solidFill>
                  <a:srgbClr val="F1EC1B"/>
                </a:solidFill>
                <a:latin typeface="Arial Narrow" panose="02020603050405020304" pitchFamily="2"/>
              </a:rPr>
              <a:t>CHU</a:t>
            </a:r>
            <a:r>
              <a:rPr lang="fr-FR" sz="100" b="1" spc="25">
                <a:solidFill>
                  <a:srgbClr val="000000"/>
                </a:solidFill>
                <a:latin typeface="Arial Narrow" panose="02020603050405020304" pitchFamily="2"/>
              </a:rPr>
              <a:t> </a:t>
            </a:r>
            <a:r>
              <a:rPr lang="fr-FR" sz="750" b="1" spc="25">
                <a:solidFill>
                  <a:srgbClr val="000000"/>
                </a:solidFill>
                <a:latin typeface="Arial Narrow" panose="02020603050405020304" pitchFamily="2"/>
              </a:rPr>
              <a:t>Centre hospitalier universitaire </a:t>
            </a:r>
          </a:p>
          <a:p>
            <a:pPr marL="0" marR="0" indent="0" algn="l">
              <a:lnSpc>
                <a:spcPts val="900"/>
              </a:lnSpc>
              <a:spcBef>
                <a:spcPts val="385"/>
              </a:spcBef>
              <a:spcAft>
                <a:spcPts val="0"/>
              </a:spcAft>
              <a:tabLst>
                <a:tab pos="320040" algn="l"/>
              </a:tabLst>
            </a:pPr>
            <a:r>
              <a:rPr lang="fr-FR" sz="750" b="1" spc="20">
                <a:solidFill>
                  <a:srgbClr val="F1EC1B"/>
                </a:solidFill>
                <a:latin typeface="Arial Narrow" panose="02020603050405020304" pitchFamily="2"/>
              </a:rPr>
              <a:t>DEA</a:t>
            </a:r>
            <a:r>
              <a:rPr lang="fr-FR" sz="100" b="1" spc="20">
                <a:solidFill>
                  <a:srgbClr val="000000"/>
                </a:solidFill>
                <a:latin typeface="Arial Narrow" panose="02020603050405020304" pitchFamily="2"/>
              </a:rPr>
              <a:t> </a:t>
            </a:r>
            <a:r>
              <a:rPr lang="fr-FR" sz="750" b="1" spc="20">
                <a:solidFill>
                  <a:srgbClr val="000000"/>
                </a:solidFill>
                <a:latin typeface="Arial Narrow" panose="02020603050405020304" pitchFamily="2"/>
              </a:rPr>
              <a:t>Diplôme d’études approfondies, </a:t>
            </a:r>
          </a:p>
          <a:p>
            <a:pPr marL="320040" marR="0" indent="0" algn="l">
              <a:lnSpc>
                <a:spcPts val="800"/>
              </a:lnSpc>
              <a:spcBef>
                <a:spcPts val="0"/>
              </a:spcBef>
              <a:spcAft>
                <a:spcPts val="0"/>
              </a:spcAft>
            </a:pPr>
            <a:r>
              <a:rPr lang="fr-FR" sz="750" b="1" spc="35">
                <a:solidFill>
                  <a:srgbClr val="000000"/>
                </a:solidFill>
                <a:latin typeface="Arial Narrow" panose="02020603050405020304" pitchFamily="2"/>
              </a:rPr>
              <a:t>aujourd’hui Master recherche </a:t>
            </a:r>
          </a:p>
        </p:txBody>
      </p:sp>
      <p:sp>
        <p:nvSpPr>
          <p:cNvPr id="408" name="Espace réservé du texte 407"/>
          <p:cNvSpPr>
            <a:spLocks noGrp="1"/>
          </p:cNvSpPr>
          <p:nvPr>
            <p:ph type="body" idx="10"/>
          </p:nvPr>
        </p:nvSpPr>
        <p:spPr>
          <a:xfrm>
            <a:off x="98425" y="10478770"/>
            <a:ext cx="247650" cy="111760"/>
          </a:xfrm>
          <a:prstGeom prst="rect">
            <a:avLst/>
          </a:prstGeom>
          <a:noFill/>
          <a:ln w="0" cmpd="sng">
            <a:noFill/>
            <a:prstDash val="solid"/>
          </a:ln>
        </p:spPr>
        <p:txBody>
          <a:bodyPr vert="horz" lIns="0" tIns="635" rIns="0" bIns="0" anchor="t"/>
          <a:lstStyle/>
          <a:p>
            <a:pPr marL="0" marR="0" indent="0" algn="l">
              <a:lnSpc>
                <a:spcPts val="900"/>
              </a:lnSpc>
              <a:spcAft>
                <a:spcPts val="0"/>
              </a:spcAft>
            </a:pPr>
            <a:r>
              <a:rPr lang="fr-FR" sz="750" b="1" spc="245">
                <a:solidFill>
                  <a:srgbClr val="000000"/>
                </a:solidFill>
                <a:latin typeface="Arial Narrow" panose="02020603050405020304" pitchFamily="2"/>
              </a:rPr>
              <a:t>22 </a:t>
            </a:r>
          </a:p>
        </p:txBody>
      </p:sp>
      <p:sp>
        <p:nvSpPr>
          <p:cNvPr id="409" name="Espace réservé du texte 408"/>
          <p:cNvSpPr>
            <a:spLocks noGrp="1"/>
          </p:cNvSpPr>
          <p:nvPr>
            <p:ph type="body" idx="10"/>
          </p:nvPr>
        </p:nvSpPr>
        <p:spPr>
          <a:xfrm>
            <a:off x="10809605" y="10478770"/>
            <a:ext cx="250190" cy="111760"/>
          </a:xfrm>
          <a:prstGeom prst="rect">
            <a:avLst/>
          </a:prstGeom>
          <a:noFill/>
          <a:ln w="0" cmpd="sng">
            <a:noFill/>
            <a:prstDash val="solid"/>
          </a:ln>
        </p:spPr>
        <p:txBody>
          <a:bodyPr vert="horz" lIns="0" tIns="635" rIns="0" bIns="0" anchor="t"/>
          <a:lstStyle/>
          <a:p>
            <a:pPr marL="0" marR="0" indent="0" algn="l">
              <a:lnSpc>
                <a:spcPts val="900"/>
              </a:lnSpc>
              <a:spcAft>
                <a:spcPts val="0"/>
              </a:spcAft>
            </a:pPr>
            <a:r>
              <a:rPr lang="fr-FR" sz="750" b="1" spc="254">
                <a:solidFill>
                  <a:srgbClr val="000000"/>
                </a:solidFill>
                <a:latin typeface="Arial Narrow" panose="02020603050405020304" pitchFamily="2"/>
              </a:rPr>
              <a:t>23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39" name="Espace réservé du texte 38"/>
          <p:cNvSpPr>
            <a:spLocks noGrp="1"/>
          </p:cNvSpPr>
          <p:nvPr>
            <p:ph type="body" idx="10"/>
          </p:nvPr>
        </p:nvSpPr>
        <p:spPr>
          <a:xfrm>
            <a:off x="734695" y="1322070"/>
            <a:ext cx="7906385" cy="744220"/>
          </a:xfrm>
          <a:prstGeom prst="rect">
            <a:avLst/>
          </a:prstGeom>
          <a:noFill/>
          <a:ln w="0" cmpd="sng">
            <a:noFill/>
            <a:prstDash val="solid"/>
          </a:ln>
        </p:spPr>
        <p:txBody>
          <a:bodyPr vert="horz" lIns="0" tIns="0" rIns="0" bIns="0" anchor="t">
            <a:normAutofit fontScale="95000"/>
          </a:bodyPr>
          <a:lstStyle/>
          <a:p>
            <a:pPr marL="0" marR="0" indent="0" algn="l">
              <a:lnSpc>
                <a:spcPts val="5800"/>
              </a:lnSpc>
              <a:spcAft>
                <a:spcPts val="5"/>
              </a:spcAft>
            </a:pPr>
            <a:r>
              <a:rPr lang="fr-FR" sz="5100" b="1" spc="30">
                <a:solidFill>
                  <a:srgbClr val="000000"/>
                </a:solidFill>
                <a:latin typeface="Arial" panose="02020603050405020304" pitchFamily="2"/>
              </a:rPr>
              <a:t>astronomie, aér onautique </a:t>
            </a:r>
          </a:p>
        </p:txBody>
      </p:sp>
      <p:sp>
        <p:nvSpPr>
          <p:cNvPr id="40" name="Espace réservé du texte 39"/>
          <p:cNvSpPr>
            <a:spLocks noGrp="1"/>
          </p:cNvSpPr>
          <p:nvPr>
            <p:ph type="body" idx="10"/>
          </p:nvPr>
        </p:nvSpPr>
        <p:spPr>
          <a:xfrm>
            <a:off x="9933305" y="330835"/>
            <a:ext cx="990600" cy="182689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0">
                <a:solidFill>
                  <a:srgbClr val="3C4D97"/>
                </a:solidFill>
                <a:latin typeface="Tahoma" panose="02020603050405020304" pitchFamily="2"/>
              </a:rPr>
              <a:t>ASTROPHYSICIEN(NE) </a:t>
            </a:r>
          </a:p>
          <a:p>
            <a:pPr marL="0" marR="0" indent="0" algn="l">
              <a:lnSpc>
                <a:spcPts val="800"/>
              </a:lnSpc>
              <a:spcBef>
                <a:spcPts val="1600"/>
              </a:spcBef>
              <a:spcAft>
                <a:spcPts val="0"/>
              </a:spcAft>
            </a:pPr>
            <a:r>
              <a:rPr lang="fr-FR" sz="650" b="1" spc="-50">
                <a:solidFill>
                  <a:srgbClr val="3C4D97"/>
                </a:solidFill>
                <a:latin typeface="Tahoma" panose="02020603050405020304" pitchFamily="2"/>
              </a:rPr>
              <a:t>ASTRONOME </a:t>
            </a:r>
          </a:p>
          <a:p>
            <a:pPr marL="0" marR="0" indent="0" algn="l">
              <a:lnSpc>
                <a:spcPts val="800"/>
              </a:lnSpc>
              <a:spcBef>
                <a:spcPts val="1600"/>
              </a:spcBef>
              <a:spcAft>
                <a:spcPts val="0"/>
              </a:spcAft>
            </a:pPr>
            <a:r>
              <a:rPr lang="fr-FR" sz="650" b="1" spc="-55">
                <a:solidFill>
                  <a:srgbClr val="3C4D97"/>
                </a:solidFill>
                <a:latin typeface="Tahoma" panose="02020603050405020304" pitchFamily="2"/>
              </a:rPr>
              <a:t>CARTOGRAPHE </a:t>
            </a:r>
          </a:p>
          <a:p>
            <a:pPr marL="0" marR="0" indent="0" algn="l">
              <a:lnSpc>
                <a:spcPts val="800"/>
              </a:lnSpc>
              <a:spcBef>
                <a:spcPts val="1585"/>
              </a:spcBef>
              <a:spcAft>
                <a:spcPts val="0"/>
              </a:spcAft>
            </a:pPr>
            <a:r>
              <a:rPr lang="fr-FR" sz="650" b="1" spc="0">
                <a:solidFill>
                  <a:srgbClr val="3C4D97"/>
                </a:solidFill>
                <a:latin typeface="Tahoma" panose="02020603050405020304" pitchFamily="2"/>
              </a:rPr>
              <a:t>CHARGÉ(E) D’AFFAIRES SPATIALES </a:t>
            </a:r>
          </a:p>
          <a:p>
            <a:pPr marL="0" marR="0" indent="0" algn="l">
              <a:lnSpc>
                <a:spcPts val="800"/>
              </a:lnSpc>
              <a:spcBef>
                <a:spcPts val="1600"/>
              </a:spcBef>
              <a:spcAft>
                <a:spcPts val="0"/>
              </a:spcAft>
            </a:pPr>
            <a:r>
              <a:rPr lang="fr-FR" sz="650" b="1" spc="-80">
                <a:solidFill>
                  <a:srgbClr val="3C4D97"/>
                </a:solidFill>
                <a:latin typeface="Tahoma" panose="02020603050405020304" pitchFamily="2"/>
              </a:rPr>
              <a:t>CHEF DE PROJET SATELLITE </a:t>
            </a:r>
          </a:p>
          <a:p>
            <a:pPr marL="0" marR="0" indent="0" algn="l">
              <a:lnSpc>
                <a:spcPts val="800"/>
              </a:lnSpc>
              <a:spcBef>
                <a:spcPts val="1610"/>
              </a:spcBef>
              <a:spcAft>
                <a:spcPts val="0"/>
              </a:spcAft>
            </a:pPr>
            <a:r>
              <a:rPr lang="fr-FR" sz="650" b="1" spc="0">
                <a:solidFill>
                  <a:srgbClr val="3C4D97"/>
                </a:solidFill>
                <a:latin typeface="Tahoma" panose="02020603050405020304" pitchFamily="2"/>
              </a:rPr>
              <a:t>CHERCHEUR(SE) EN AÉRODYNAMIQUE </a:t>
            </a:r>
          </a:p>
        </p:txBody>
      </p:sp>
      <p:sp>
        <p:nvSpPr>
          <p:cNvPr id="41" name="Espace réservé du texte 40"/>
          <p:cNvSpPr>
            <a:spLocks noGrp="1"/>
          </p:cNvSpPr>
          <p:nvPr>
            <p:ph type="body" idx="10"/>
          </p:nvPr>
        </p:nvSpPr>
        <p:spPr>
          <a:xfrm>
            <a:off x="768350" y="2184400"/>
            <a:ext cx="4489450" cy="1037590"/>
          </a:xfrm>
          <a:prstGeom prst="rect">
            <a:avLst/>
          </a:prstGeom>
          <a:noFill/>
          <a:ln w="0" cmpd="sng">
            <a:noFill/>
            <a:prstDash val="solid"/>
          </a:ln>
        </p:spPr>
        <p:txBody>
          <a:bodyPr vert="horz" lIns="0" tIns="18415" rIns="0" bIns="0" anchor="t"/>
          <a:lstStyle/>
          <a:p>
            <a:pPr marL="0" marR="0" indent="0" algn="r">
              <a:lnSpc>
                <a:spcPts val="1600"/>
              </a:lnSpc>
              <a:spcAft>
                <a:spcPts val="0"/>
              </a:spcAft>
            </a:pPr>
            <a:r>
              <a:rPr lang="fr-FR" sz="1450" spc="5">
                <a:solidFill>
                  <a:srgbClr val="000000"/>
                </a:solidFill>
                <a:latin typeface="Tahoma" panose="02020603050405020304" pitchFamily="2"/>
              </a:rPr>
              <a:t>La sortie de l’avion A380, l’arrivée d’une sonde spatiale sur Titan, les recherches de preuves du big-bang... le domaine ne manque pas de projets passionnants. L’aventure spatiale continue et ne cesse de poser des défis à la physique ! </a:t>
            </a:r>
          </a:p>
        </p:txBody>
      </p:sp>
      <p:sp>
        <p:nvSpPr>
          <p:cNvPr id="42" name="Espace réservé du texte 41"/>
          <p:cNvSpPr>
            <a:spLocks noGrp="1"/>
          </p:cNvSpPr>
          <p:nvPr>
            <p:ph type="body" idx="10"/>
          </p:nvPr>
        </p:nvSpPr>
        <p:spPr>
          <a:xfrm>
            <a:off x="9936480" y="2363470"/>
            <a:ext cx="770890" cy="227330"/>
          </a:xfrm>
          <a:prstGeom prst="rect">
            <a:avLst/>
          </a:prstGeom>
          <a:noFill/>
          <a:ln w="0" cmpd="sng">
            <a:noFill/>
            <a:prstDash val="solid"/>
          </a:ln>
        </p:spPr>
        <p:txBody>
          <a:bodyPr vert="horz" lIns="0" tIns="0" rIns="0" bIns="0" anchor="t"/>
          <a:lstStyle/>
          <a:p>
            <a:pPr marL="0" marR="0" indent="0" algn="l">
              <a:lnSpc>
                <a:spcPts val="900"/>
              </a:lnSpc>
              <a:spcAft>
                <a:spcPts val="0"/>
              </a:spcAft>
            </a:pPr>
            <a:r>
              <a:rPr lang="fr-FR" sz="650" b="1" spc="0">
                <a:solidFill>
                  <a:srgbClr val="000000"/>
                </a:solidFill>
                <a:latin typeface="Tahoma" panose="02020603050405020304" pitchFamily="2"/>
              </a:rPr>
              <a:t>CHERCHEUR(SE) EN OPTIQUE </a:t>
            </a:r>
          </a:p>
        </p:txBody>
      </p:sp>
      <p:sp>
        <p:nvSpPr>
          <p:cNvPr id="43" name="Espace réservé du texte 42"/>
          <p:cNvSpPr>
            <a:spLocks noGrp="1"/>
          </p:cNvSpPr>
          <p:nvPr>
            <p:ph type="body" idx="10"/>
          </p:nvPr>
        </p:nvSpPr>
        <p:spPr>
          <a:xfrm>
            <a:off x="9933305" y="2796540"/>
            <a:ext cx="875030" cy="19939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60">
                <a:solidFill>
                  <a:srgbClr val="3C4D97"/>
                </a:solidFill>
                <a:latin typeface="Tahoma" panose="02020603050405020304" pitchFamily="2"/>
              </a:rPr>
              <a:t>CHERCHEUR(SE) </a:t>
            </a:r>
          </a:p>
          <a:p>
            <a:pPr marL="0" marR="0" indent="0" algn="l">
              <a:lnSpc>
                <a:spcPts val="700"/>
              </a:lnSpc>
              <a:spcBef>
                <a:spcPts val="0"/>
              </a:spcBef>
              <a:spcAft>
                <a:spcPts val="0"/>
              </a:spcAft>
            </a:pPr>
            <a:r>
              <a:rPr lang="fr-FR" sz="650" b="1" spc="-95">
                <a:solidFill>
                  <a:srgbClr val="3C4D97"/>
                </a:solidFill>
                <a:latin typeface="Tahoma" panose="02020603050405020304" pitchFamily="2"/>
              </a:rPr>
              <a:t>EN THERMODYNAMIQUE </a:t>
            </a:r>
          </a:p>
        </p:txBody>
      </p:sp>
      <p:sp>
        <p:nvSpPr>
          <p:cNvPr id="44" name="Espace réservé du texte 43"/>
          <p:cNvSpPr>
            <a:spLocks noGrp="1"/>
          </p:cNvSpPr>
          <p:nvPr>
            <p:ph type="body" idx="10"/>
          </p:nvPr>
        </p:nvSpPr>
        <p:spPr>
          <a:xfrm>
            <a:off x="9933305" y="3201670"/>
            <a:ext cx="917575" cy="10223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90">
                <a:solidFill>
                  <a:srgbClr val="3C4D97"/>
                </a:solidFill>
                <a:latin typeface="Tahoma" panose="02020603050405020304" pitchFamily="2"/>
              </a:rPr>
              <a:t>CONTRÔLEUR(SE) AÉRIEN </a:t>
            </a:r>
          </a:p>
        </p:txBody>
      </p:sp>
      <p:sp>
        <p:nvSpPr>
          <p:cNvPr id="45" name="Espace réservé du texte 44"/>
          <p:cNvSpPr>
            <a:spLocks noGrp="1"/>
          </p:cNvSpPr>
          <p:nvPr>
            <p:ph type="body" idx="10"/>
          </p:nvPr>
        </p:nvSpPr>
        <p:spPr>
          <a:xfrm>
            <a:off x="9933305" y="3504565"/>
            <a:ext cx="594360" cy="20510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5">
                <a:solidFill>
                  <a:srgbClr val="3C4D97"/>
                </a:solidFill>
                <a:latin typeface="Tahoma" panose="02020603050405020304" pitchFamily="2"/>
              </a:rPr>
              <a:t>ENSEIGNANT(E)-CHERCHEUR(SE) </a:t>
            </a:r>
          </a:p>
        </p:txBody>
      </p:sp>
      <p:sp>
        <p:nvSpPr>
          <p:cNvPr id="46" name="Espace réservé du texte 45"/>
          <p:cNvSpPr>
            <a:spLocks noGrp="1"/>
          </p:cNvSpPr>
          <p:nvPr>
            <p:ph type="body" idx="10"/>
          </p:nvPr>
        </p:nvSpPr>
        <p:spPr>
          <a:xfrm>
            <a:off x="835025" y="3996055"/>
            <a:ext cx="1264920" cy="154305"/>
          </a:xfrm>
          <a:prstGeom prst="rect">
            <a:avLst/>
          </a:prstGeom>
          <a:noFill/>
          <a:ln w="0" cmpd="sng">
            <a:noFill/>
            <a:prstDash val="solid"/>
          </a:ln>
        </p:spPr>
        <p:txBody>
          <a:bodyPr vert="horz" lIns="0" tIns="1905" rIns="0" bIns="0" anchor="t"/>
          <a:lstStyle/>
          <a:p>
            <a:pPr marL="0" marR="0" indent="0" algn="l">
              <a:lnSpc>
                <a:spcPts val="1100"/>
              </a:lnSpc>
              <a:spcAft>
                <a:spcPts val="0"/>
              </a:spcAft>
            </a:pPr>
            <a:r>
              <a:rPr lang="fr-FR" sz="1000" b="1" spc="-140">
                <a:solidFill>
                  <a:srgbClr val="3C4D97"/>
                </a:solidFill>
                <a:latin typeface="Arial" panose="02020603050405020304" pitchFamily="2"/>
              </a:rPr>
              <a:t>L’OPTICIEN DES ÉTOILES </a:t>
            </a:r>
          </a:p>
        </p:txBody>
      </p:sp>
      <p:sp>
        <p:nvSpPr>
          <p:cNvPr id="47" name="Espace réservé du texte 46"/>
          <p:cNvSpPr>
            <a:spLocks noGrp="1"/>
          </p:cNvSpPr>
          <p:nvPr>
            <p:ph type="body" idx="10"/>
          </p:nvPr>
        </p:nvSpPr>
        <p:spPr>
          <a:xfrm>
            <a:off x="9936480" y="3912235"/>
            <a:ext cx="676910" cy="20256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5">
                <a:solidFill>
                  <a:srgbClr val="3C4D97"/>
                </a:solidFill>
                <a:latin typeface="Tahoma" panose="02020603050405020304" pitchFamily="2"/>
              </a:rPr>
              <a:t>INGÉNIEUR(E) </a:t>
            </a:r>
          </a:p>
          <a:p>
            <a:pPr marL="0" marR="0" indent="0" algn="l">
              <a:lnSpc>
                <a:spcPts val="800"/>
              </a:lnSpc>
              <a:spcBef>
                <a:spcPts val="15"/>
              </a:spcBef>
              <a:spcAft>
                <a:spcPts val="0"/>
              </a:spcAft>
            </a:pPr>
            <a:r>
              <a:rPr lang="fr-FR" sz="650" b="1" spc="-95">
                <a:solidFill>
                  <a:srgbClr val="3C4D97"/>
                </a:solidFill>
                <a:latin typeface="Tahoma" panose="02020603050405020304" pitchFamily="2"/>
              </a:rPr>
              <a:t>EN ÉLECTRONIQUE </a:t>
            </a:r>
          </a:p>
        </p:txBody>
      </p:sp>
      <p:sp>
        <p:nvSpPr>
          <p:cNvPr id="48" name="Espace réservé du texte 47"/>
          <p:cNvSpPr>
            <a:spLocks noGrp="1"/>
          </p:cNvSpPr>
          <p:nvPr>
            <p:ph type="body" idx="10"/>
          </p:nvPr>
        </p:nvSpPr>
        <p:spPr>
          <a:xfrm>
            <a:off x="826135" y="4293870"/>
            <a:ext cx="4398010" cy="1169035"/>
          </a:xfrm>
          <a:prstGeom prst="rect">
            <a:avLst/>
          </a:prstGeom>
          <a:noFill/>
          <a:ln w="0" cmpd="sng">
            <a:noFill/>
            <a:prstDash val="solid"/>
          </a:ln>
        </p:spPr>
        <p:txBody>
          <a:bodyPr vert="horz" lIns="0" tIns="0" rIns="0" bIns="0" anchor="t"/>
          <a:lstStyle/>
          <a:p>
            <a:pPr marL="0" marR="0" indent="0" algn="just">
              <a:lnSpc>
                <a:spcPts val="1100"/>
              </a:lnSpc>
              <a:spcAft>
                <a:spcPts val="0"/>
              </a:spcAft>
            </a:pPr>
            <a:r>
              <a:rPr lang="fr-FR" sz="1000" spc="-70">
                <a:solidFill>
                  <a:srgbClr val="000000"/>
                </a:solidFill>
                <a:latin typeface="Arial" panose="02020603050405020304" pitchFamily="2"/>
              </a:rPr>
              <a:t>« Je suis responsable d’une équipe de recherche spécialisée en optique adaptative. Cette technique permet d’obtenir des images de l’Univers les plus nettes possibles, ce que ne permet pas un système optique classique. En effet, l’atmosphère terrestre introduit des fluctuations dans les images des astres. Heureusement, nous savons mesurer ces pertur-bations et modifier en direct les propriétés de notre système optique. Nous avons appliqué cette technique sur le Very Large Telescope (VLT) du Chili. Voir se transformer, grâce à un appareil que l’on a construit, l’image d’un halo lumineux en plusieurs étoiles bien nettes est une expérience unique dans la vie d’un chercheur, c’est extraordinaire ! </a:t>
            </a:r>
          </a:p>
        </p:txBody>
      </p:sp>
      <p:sp>
        <p:nvSpPr>
          <p:cNvPr id="49" name="Espace réservé du texte 48"/>
          <p:cNvSpPr>
            <a:spLocks noGrp="1"/>
          </p:cNvSpPr>
          <p:nvPr>
            <p:ph type="body" idx="10"/>
          </p:nvPr>
        </p:nvSpPr>
        <p:spPr>
          <a:xfrm>
            <a:off x="9936480" y="4320540"/>
            <a:ext cx="633730" cy="19939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5">
                <a:solidFill>
                  <a:srgbClr val="3C4D97"/>
                </a:solidFill>
                <a:latin typeface="Tahoma" panose="02020603050405020304" pitchFamily="2"/>
              </a:rPr>
              <a:t>INGÉNIEUR(E) </a:t>
            </a:r>
          </a:p>
          <a:p>
            <a:pPr marL="0" marR="0" indent="0" algn="l">
              <a:lnSpc>
                <a:spcPts val="800"/>
              </a:lnSpc>
              <a:spcBef>
                <a:spcPts val="0"/>
              </a:spcBef>
              <a:spcAft>
                <a:spcPts val="0"/>
              </a:spcAft>
            </a:pPr>
            <a:r>
              <a:rPr lang="fr-FR" sz="650" b="1" spc="-95">
                <a:solidFill>
                  <a:srgbClr val="3C4D97"/>
                </a:solidFill>
                <a:latin typeface="Tahoma" panose="02020603050405020304" pitchFamily="2"/>
              </a:rPr>
              <a:t>EN ÉNERGÉTIQUE </a:t>
            </a:r>
          </a:p>
        </p:txBody>
      </p:sp>
      <p:sp>
        <p:nvSpPr>
          <p:cNvPr id="50" name="Espace réservé du texte 49"/>
          <p:cNvSpPr>
            <a:spLocks noGrp="1"/>
          </p:cNvSpPr>
          <p:nvPr>
            <p:ph type="body" idx="10"/>
          </p:nvPr>
        </p:nvSpPr>
        <p:spPr>
          <a:xfrm>
            <a:off x="5965190" y="5125720"/>
            <a:ext cx="1258570" cy="304800"/>
          </a:xfrm>
          <a:prstGeom prst="rect">
            <a:avLst/>
          </a:prstGeom>
          <a:noFill/>
          <a:ln w="0" cmpd="sng">
            <a:noFill/>
            <a:prstDash val="solid"/>
          </a:ln>
        </p:spPr>
        <p:txBody>
          <a:bodyPr vert="horz" lIns="0" tIns="0" rIns="0" bIns="0" anchor="t"/>
          <a:lstStyle/>
          <a:p>
            <a:pPr marL="0" marR="0" indent="0" algn="l">
              <a:lnSpc>
                <a:spcPts val="1200"/>
              </a:lnSpc>
              <a:spcAft>
                <a:spcPts val="0"/>
              </a:spcAft>
            </a:pPr>
            <a:r>
              <a:rPr lang="fr-FR" sz="1000" b="1" spc="-120">
                <a:solidFill>
                  <a:srgbClr val="BDD2ED"/>
                </a:solidFill>
                <a:latin typeface="Arial" panose="02020603050405020304" pitchFamily="2"/>
              </a:rPr>
              <a:t>LES AVIONS, TOUJOURS PLUS EXIGEANTS </a:t>
            </a:r>
            <a:r>
              <a:rPr lang="fr-FR" sz="1000" spc="-120">
                <a:solidFill>
                  <a:srgbClr val="BDD2ED"/>
                </a:solidFill>
                <a:latin typeface="Arial" panose="02020603050405020304" pitchFamily="2"/>
              </a:rPr>
              <a:t>! </a:t>
            </a:r>
          </a:p>
        </p:txBody>
      </p:sp>
      <p:sp>
        <p:nvSpPr>
          <p:cNvPr id="51" name="Espace réservé du texte 50"/>
          <p:cNvSpPr>
            <a:spLocks noGrp="1"/>
          </p:cNvSpPr>
          <p:nvPr>
            <p:ph type="body" idx="10"/>
          </p:nvPr>
        </p:nvSpPr>
        <p:spPr>
          <a:xfrm>
            <a:off x="9936480" y="4725670"/>
            <a:ext cx="1078865" cy="71183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85">
                <a:solidFill>
                  <a:srgbClr val="3C4D97"/>
                </a:solidFill>
                <a:latin typeface="Tahoma" panose="02020603050405020304" pitchFamily="2"/>
              </a:rPr>
              <a:t>INGÉNIEUR(E) EN MÉCANIQUE </a:t>
            </a:r>
          </a:p>
          <a:p>
            <a:pPr marL="0" marR="0" indent="0" algn="l">
              <a:lnSpc>
                <a:spcPts val="800"/>
              </a:lnSpc>
              <a:spcBef>
                <a:spcPts val="1600"/>
              </a:spcBef>
              <a:spcAft>
                <a:spcPts val="0"/>
              </a:spcAft>
            </a:pPr>
            <a:r>
              <a:rPr lang="fr-FR" sz="650" b="1" spc="-85">
                <a:solidFill>
                  <a:srgbClr val="3C4D97"/>
                </a:solidFill>
                <a:latin typeface="Tahoma" panose="02020603050405020304" pitchFamily="2"/>
              </a:rPr>
              <a:t>INGÉNIEUR(E) EN THERMIQUE </a:t>
            </a:r>
          </a:p>
          <a:p>
            <a:pPr marL="0" marR="0" indent="0" algn="l">
              <a:lnSpc>
                <a:spcPts val="800"/>
              </a:lnSpc>
              <a:spcBef>
                <a:spcPts val="1600"/>
              </a:spcBef>
              <a:spcAft>
                <a:spcPts val="0"/>
              </a:spcAft>
            </a:pPr>
            <a:r>
              <a:rPr lang="fr-FR" sz="650" b="1" spc="-65">
                <a:solidFill>
                  <a:srgbClr val="3C4D97"/>
                </a:solidFill>
                <a:latin typeface="Tahoma" panose="02020603050405020304" pitchFamily="2"/>
              </a:rPr>
              <a:t>INGÉNIEUR(E) MATÉRIAUX </a:t>
            </a:r>
          </a:p>
        </p:txBody>
      </p:sp>
      <p:sp>
        <p:nvSpPr>
          <p:cNvPr id="52" name="Espace réservé du texte 51"/>
          <p:cNvSpPr>
            <a:spLocks noGrp="1"/>
          </p:cNvSpPr>
          <p:nvPr>
            <p:ph type="body" idx="10"/>
          </p:nvPr>
        </p:nvSpPr>
        <p:spPr>
          <a:xfrm>
            <a:off x="826135" y="5607050"/>
            <a:ext cx="4398010" cy="585470"/>
          </a:xfrm>
          <a:prstGeom prst="rect">
            <a:avLst/>
          </a:prstGeom>
          <a:noFill/>
          <a:ln w="0" cmpd="sng">
            <a:noFill/>
            <a:prstDash val="solid"/>
          </a:ln>
        </p:spPr>
        <p:txBody>
          <a:bodyPr vert="horz" lIns="0" tIns="1270" rIns="0" bIns="0" anchor="t"/>
          <a:lstStyle/>
          <a:p>
            <a:pPr marL="0" marR="0" indent="0" algn="r">
              <a:lnSpc>
                <a:spcPts val="1100"/>
              </a:lnSpc>
              <a:spcAft>
                <a:spcPts val="0"/>
              </a:spcAft>
            </a:pPr>
            <a:r>
              <a:rPr lang="fr-FR" sz="1000" spc="-70">
                <a:solidFill>
                  <a:srgbClr val="000000"/>
                </a:solidFill>
                <a:latin typeface="Arial" panose="02020603050405020304" pitchFamily="2"/>
              </a:rPr>
              <a:t>Quand j’étais au lycée, j’avais l’impression que la physique était très théorique et déconnec-tée de la réalité. Et c’est exactement le contraire ! Le plus souvent on part de l’observation d’un phénomène naturel incompris. Mon travail consiste généralement à montrer qu’il est bien expliqué par les théories de la physique. </a:t>
            </a:r>
          </a:p>
        </p:txBody>
      </p:sp>
      <p:sp>
        <p:nvSpPr>
          <p:cNvPr id="53" name="Espace réservé du texte 52"/>
          <p:cNvSpPr>
            <a:spLocks noGrp="1"/>
          </p:cNvSpPr>
          <p:nvPr>
            <p:ph type="body" idx="10"/>
          </p:nvPr>
        </p:nvSpPr>
        <p:spPr>
          <a:xfrm>
            <a:off x="9936480" y="5640070"/>
            <a:ext cx="594360" cy="20002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5">
                <a:solidFill>
                  <a:srgbClr val="3C4D97"/>
                </a:solidFill>
                <a:latin typeface="Tahoma" panose="02020603050405020304" pitchFamily="2"/>
              </a:rPr>
              <a:t>INGÉNIEUR(E) </a:t>
            </a:r>
          </a:p>
          <a:p>
            <a:pPr marL="0" marR="0" indent="0" algn="l">
              <a:lnSpc>
                <a:spcPts val="800"/>
              </a:lnSpc>
              <a:spcBef>
                <a:spcPts val="0"/>
              </a:spcBef>
              <a:spcAft>
                <a:spcPts val="0"/>
              </a:spcAft>
            </a:pPr>
            <a:r>
              <a:rPr lang="fr-FR" sz="650" b="1" spc="-95">
                <a:solidFill>
                  <a:srgbClr val="3C4D97"/>
                </a:solidFill>
                <a:latin typeface="Tahoma" panose="02020603050405020304" pitchFamily="2"/>
              </a:rPr>
              <a:t>EN ACOUSTIQUE </a:t>
            </a:r>
          </a:p>
        </p:txBody>
      </p:sp>
      <p:sp>
        <p:nvSpPr>
          <p:cNvPr id="54" name="Espace réservé du texte 53"/>
          <p:cNvSpPr>
            <a:spLocks noGrp="1"/>
          </p:cNvSpPr>
          <p:nvPr>
            <p:ph type="body" idx="10"/>
          </p:nvPr>
        </p:nvSpPr>
        <p:spPr>
          <a:xfrm>
            <a:off x="9936480" y="6045835"/>
            <a:ext cx="697865" cy="20256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5">
                <a:solidFill>
                  <a:srgbClr val="3C4D97"/>
                </a:solidFill>
                <a:latin typeface="Tahoma" panose="02020603050405020304" pitchFamily="2"/>
              </a:rPr>
              <a:t>INGÉNIEUR(E) </a:t>
            </a:r>
          </a:p>
          <a:p>
            <a:pPr marL="0" marR="0" indent="0" algn="l">
              <a:lnSpc>
                <a:spcPts val="800"/>
              </a:lnSpc>
              <a:spcBef>
                <a:spcPts val="15"/>
              </a:spcBef>
              <a:spcAft>
                <a:spcPts val="0"/>
              </a:spcAft>
            </a:pPr>
            <a:r>
              <a:rPr lang="fr-FR" sz="650" b="1" spc="-95">
                <a:solidFill>
                  <a:srgbClr val="3C4D97"/>
                </a:solidFill>
                <a:latin typeface="Tahoma" panose="02020603050405020304" pitchFamily="2"/>
              </a:rPr>
              <a:t>EN AÉRONAUTIQUE </a:t>
            </a:r>
          </a:p>
        </p:txBody>
      </p:sp>
      <p:sp>
        <p:nvSpPr>
          <p:cNvPr id="55" name="Espace réservé du texte 54"/>
          <p:cNvSpPr>
            <a:spLocks noGrp="1"/>
          </p:cNvSpPr>
          <p:nvPr>
            <p:ph type="body" idx="10"/>
          </p:nvPr>
        </p:nvSpPr>
        <p:spPr>
          <a:xfrm>
            <a:off x="362585" y="6240780"/>
            <a:ext cx="1884045" cy="930910"/>
          </a:xfrm>
          <a:prstGeom prst="rect">
            <a:avLst/>
          </a:prstGeom>
          <a:noFill/>
          <a:ln w="0" cmpd="sng">
            <a:noFill/>
            <a:prstDash val="solid"/>
          </a:ln>
        </p:spPr>
        <p:txBody>
          <a:bodyPr vert="horz" lIns="0" tIns="42545" rIns="0" bIns="0" anchor="t"/>
          <a:lstStyle/>
          <a:p>
            <a:pPr marL="45720" marR="0" indent="-45720" algn="l">
              <a:lnSpc>
                <a:spcPts val="1400"/>
              </a:lnSpc>
              <a:spcAft>
                <a:spcPts val="0"/>
              </a:spcAft>
            </a:pPr>
            <a:r>
              <a:rPr lang="fr-FR" sz="1450" spc="0">
                <a:solidFill>
                  <a:srgbClr val="3F6FB4"/>
                </a:solidFill>
                <a:latin typeface="Tahoma" panose="02020603050405020304" pitchFamily="2"/>
              </a:rPr>
              <a:t>“La science, ce n’est pas s’enfermer dans une bibliothèque mais c’est être ouvert, comprendre et agir.” </a:t>
            </a:r>
          </a:p>
        </p:txBody>
      </p:sp>
      <p:sp>
        <p:nvSpPr>
          <p:cNvPr id="56" name="Espace réservé du texte 55"/>
          <p:cNvSpPr>
            <a:spLocks noGrp="1"/>
          </p:cNvSpPr>
          <p:nvPr>
            <p:ph type="body" idx="10"/>
          </p:nvPr>
        </p:nvSpPr>
        <p:spPr>
          <a:xfrm>
            <a:off x="2475230" y="6337935"/>
            <a:ext cx="2748915" cy="1023620"/>
          </a:xfrm>
          <a:prstGeom prst="rect">
            <a:avLst/>
          </a:prstGeom>
          <a:noFill/>
          <a:ln w="0" cmpd="sng">
            <a:noFill/>
            <a:prstDash val="solid"/>
          </a:ln>
        </p:spPr>
        <p:txBody>
          <a:bodyPr vert="horz" lIns="0" tIns="0" rIns="0" bIns="0" anchor="t"/>
          <a:lstStyle/>
          <a:p>
            <a:pPr marL="0" marR="0" indent="0" algn="just">
              <a:lnSpc>
                <a:spcPts val="1200"/>
              </a:lnSpc>
              <a:spcAft>
                <a:spcPts val="5"/>
              </a:spcAft>
            </a:pPr>
            <a:r>
              <a:rPr lang="fr-FR" sz="1000" spc="-85">
                <a:solidFill>
                  <a:srgbClr val="000000"/>
                </a:solidFill>
                <a:latin typeface="Arial" panose="02020603050405020304" pitchFamily="2"/>
              </a:rPr>
              <a:t>A l’inverse, et cela peut paraître incroyable, des phé-nomènes encore inconnus peuvent être prédits par la théorie avant que leur existence ne soit prouvée par l’expérience. C’est le cas des trous noirs décrits dans les années 1920. Pour la première fois en 2002, le VLT équipé du système d’optique adaptative a confirmé la présence d’un trou noir supermassif au centre de notre galaxie. » </a:t>
            </a:r>
          </a:p>
        </p:txBody>
      </p:sp>
      <p:sp>
        <p:nvSpPr>
          <p:cNvPr id="57" name="Espace réservé du texte 56"/>
          <p:cNvSpPr>
            <a:spLocks noGrp="1"/>
          </p:cNvSpPr>
          <p:nvPr>
            <p:ph type="body" idx="10"/>
          </p:nvPr>
        </p:nvSpPr>
        <p:spPr>
          <a:xfrm>
            <a:off x="5955665" y="5584825"/>
            <a:ext cx="3606165" cy="1373505"/>
          </a:xfrm>
          <a:prstGeom prst="rect">
            <a:avLst/>
          </a:prstGeom>
          <a:noFill/>
          <a:ln w="0" cmpd="sng">
            <a:noFill/>
            <a:prstDash val="solid"/>
          </a:ln>
        </p:spPr>
        <p:txBody>
          <a:bodyPr vert="horz" lIns="0" tIns="0" rIns="0" bIns="0" anchor="t"/>
          <a:lstStyle/>
          <a:p>
            <a:pPr marL="0" marR="0" indent="0" algn="just">
              <a:lnSpc>
                <a:spcPts val="1200"/>
              </a:lnSpc>
              <a:spcAft>
                <a:spcPts val="0"/>
              </a:spcAft>
            </a:pPr>
            <a:r>
              <a:rPr lang="fr-FR" sz="1000" b="1" spc="-80">
                <a:solidFill>
                  <a:srgbClr val="000000"/>
                </a:solidFill>
                <a:latin typeface="Arial" panose="02020603050405020304" pitchFamily="2"/>
              </a:rPr>
              <a:t>« Chez Airbus, je suis chargé de tester et d’améliorer le calculateur de gestion de vol des avions A320 et A340. C’est lui qui détermine le trajet optimal de l’avion en fonction des critères entrés par l’équipage. Il gère la navigation à partir de données GPS ou de balises au sol. Pour les essais, je me mets un peu dans la peau du pilote, tout en restant au sol. Je valide les fonctions du calculateur sur un banc de tests, puis je vérifie sa bonne intégration avec les autres calculateurs de l’avion sur un poste de pilotage qui simule celui d’un avion réel. J’analyse aussi les paramètres enregistrés lors des vols d’essais. Tous ces tests </a:t>
            </a:r>
          </a:p>
        </p:txBody>
      </p:sp>
      <p:sp>
        <p:nvSpPr>
          <p:cNvPr id="58" name="Espace réservé du texte 57"/>
          <p:cNvSpPr>
            <a:spLocks noGrp="1"/>
          </p:cNvSpPr>
          <p:nvPr>
            <p:ph type="body" idx="10"/>
          </p:nvPr>
        </p:nvSpPr>
        <p:spPr>
          <a:xfrm>
            <a:off x="7315200" y="6958330"/>
            <a:ext cx="2246630" cy="610870"/>
          </a:xfrm>
          <a:prstGeom prst="rect">
            <a:avLst/>
          </a:prstGeom>
          <a:noFill/>
          <a:ln w="0" cmpd="sng">
            <a:noFill/>
            <a:prstDash val="solid"/>
          </a:ln>
        </p:spPr>
        <p:txBody>
          <a:bodyPr vert="horz" lIns="0" tIns="0" rIns="0" bIns="0" anchor="t"/>
          <a:lstStyle/>
          <a:p>
            <a:pPr marL="0" marR="0" indent="0" algn="just">
              <a:lnSpc>
                <a:spcPts val="1200"/>
              </a:lnSpc>
              <a:spcAft>
                <a:spcPts val="0"/>
              </a:spcAft>
            </a:pPr>
            <a:r>
              <a:rPr lang="fr-FR" sz="1000" b="1" spc="-80">
                <a:solidFill>
                  <a:srgbClr val="000000"/>
                </a:solidFill>
                <a:latin typeface="Arial" panose="02020603050405020304" pitchFamily="2"/>
              </a:rPr>
              <a:t>concourent à l’homologation du calcula-teur, avant son installation sur l’avion et la livraison au client. C’est dire le niveau d’exigence que je dois atteindre ! </a:t>
            </a:r>
          </a:p>
        </p:txBody>
      </p:sp>
      <p:sp>
        <p:nvSpPr>
          <p:cNvPr id="59" name="Espace réservé du texte 58"/>
          <p:cNvSpPr>
            <a:spLocks noGrp="1"/>
          </p:cNvSpPr>
          <p:nvPr>
            <p:ph type="body" idx="10"/>
          </p:nvPr>
        </p:nvSpPr>
        <p:spPr>
          <a:xfrm>
            <a:off x="5894705" y="7115810"/>
            <a:ext cx="1200785" cy="1108075"/>
          </a:xfrm>
          <a:prstGeom prst="rect">
            <a:avLst/>
          </a:prstGeom>
          <a:noFill/>
          <a:ln w="0" cmpd="sng">
            <a:noFill/>
            <a:prstDash val="solid"/>
          </a:ln>
        </p:spPr>
        <p:txBody>
          <a:bodyPr vert="horz" lIns="0" tIns="39370" rIns="0" bIns="0" anchor="t"/>
          <a:lstStyle/>
          <a:p>
            <a:pPr marL="45720" marR="0" indent="0" algn="l">
              <a:lnSpc>
                <a:spcPts val="1400"/>
              </a:lnSpc>
              <a:spcAft>
                <a:spcPts val="0"/>
              </a:spcAft>
            </a:pPr>
            <a:r>
              <a:rPr lang="fr-FR" sz="1450" spc="-25">
                <a:solidFill>
                  <a:srgbClr val="B1ACC5"/>
                </a:solidFill>
                <a:latin typeface="Tahoma" panose="02020603050405020304" pitchFamily="2"/>
              </a:rPr>
              <a:t>“Quand je vois un avion A320 ou A340, </a:t>
            </a:r>
          </a:p>
          <a:p>
            <a:pPr marL="45720" marR="45720" indent="0" algn="l">
              <a:lnSpc>
                <a:spcPts val="1400"/>
              </a:lnSpc>
              <a:spcBef>
                <a:spcPts val="0"/>
              </a:spcBef>
              <a:spcAft>
                <a:spcPts val="0"/>
              </a:spcAft>
            </a:pPr>
            <a:r>
              <a:rPr lang="fr-FR" sz="1450" spc="-20">
                <a:solidFill>
                  <a:srgbClr val="B1ACC5"/>
                </a:solidFill>
                <a:latin typeface="Tahoma" panose="02020603050405020304" pitchFamily="2"/>
              </a:rPr>
              <a:t>je réalise à quel projet j’ai participé.” </a:t>
            </a:r>
          </a:p>
        </p:txBody>
      </p:sp>
      <p:sp>
        <p:nvSpPr>
          <p:cNvPr id="60" name="Espace réservé du texte 59"/>
          <p:cNvSpPr>
            <a:spLocks noGrp="1"/>
          </p:cNvSpPr>
          <p:nvPr>
            <p:ph type="body" idx="10"/>
          </p:nvPr>
        </p:nvSpPr>
        <p:spPr>
          <a:xfrm>
            <a:off x="9933305" y="6454140"/>
            <a:ext cx="1039495" cy="141859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0">
                <a:solidFill>
                  <a:srgbClr val="3C4D97"/>
                </a:solidFill>
                <a:latin typeface="Tahoma" panose="02020603050405020304" pitchFamily="2"/>
              </a:rPr>
              <a:t>INGÉNIEUR(E) EN AVIONIQUE EMBARQUÉE </a:t>
            </a:r>
          </a:p>
          <a:p>
            <a:pPr marL="0" marR="0" indent="0" algn="l">
              <a:lnSpc>
                <a:spcPts val="800"/>
              </a:lnSpc>
              <a:spcBef>
                <a:spcPts val="1600"/>
              </a:spcBef>
              <a:spcAft>
                <a:spcPts val="0"/>
              </a:spcAft>
            </a:pPr>
            <a:r>
              <a:rPr lang="fr-FR" sz="650" b="1" spc="-75">
                <a:solidFill>
                  <a:srgbClr val="3C4D97"/>
                </a:solidFill>
                <a:latin typeface="Tahoma" panose="02020603050405020304" pitchFamily="2"/>
              </a:rPr>
              <a:t>INGÉNIEUR(E) STRUCTURES </a:t>
            </a:r>
          </a:p>
          <a:p>
            <a:pPr marL="0" marR="0" indent="0" algn="l">
              <a:lnSpc>
                <a:spcPts val="800"/>
              </a:lnSpc>
              <a:spcBef>
                <a:spcPts val="1600"/>
              </a:spcBef>
              <a:spcAft>
                <a:spcPts val="0"/>
              </a:spcAft>
            </a:pPr>
            <a:r>
              <a:rPr lang="fr-FR" sz="650" b="1" spc="-75">
                <a:solidFill>
                  <a:srgbClr val="3C4D97"/>
                </a:solidFill>
                <a:latin typeface="Tahoma" panose="02020603050405020304" pitchFamily="2"/>
              </a:rPr>
              <a:t>PILOTE </a:t>
            </a:r>
          </a:p>
          <a:p>
            <a:pPr marL="0" marR="0" indent="0" algn="l">
              <a:lnSpc>
                <a:spcPts val="800"/>
              </a:lnSpc>
              <a:spcBef>
                <a:spcPts val="1600"/>
              </a:spcBef>
              <a:spcAft>
                <a:spcPts val="0"/>
              </a:spcAft>
            </a:pPr>
            <a:r>
              <a:rPr lang="fr-FR" sz="650" b="1" spc="-65">
                <a:solidFill>
                  <a:srgbClr val="3C4D97"/>
                </a:solidFill>
                <a:latin typeface="Tahoma" panose="02020603050405020304" pitchFamily="2"/>
              </a:rPr>
              <a:t>RADARISTE </a:t>
            </a:r>
          </a:p>
          <a:p>
            <a:pPr marL="0" marR="0" indent="0" algn="l">
              <a:lnSpc>
                <a:spcPts val="700"/>
              </a:lnSpc>
              <a:spcBef>
                <a:spcPts val="1600"/>
              </a:spcBef>
              <a:spcAft>
                <a:spcPts val="0"/>
              </a:spcAft>
            </a:pPr>
            <a:r>
              <a:rPr lang="fr-FR" sz="650" b="1" spc="-60">
                <a:solidFill>
                  <a:srgbClr val="3C4D97"/>
                </a:solidFill>
                <a:latin typeface="Tahoma" panose="02020603050405020304" pitchFamily="2"/>
              </a:rPr>
              <a:t>SPATIONAUTE </a:t>
            </a:r>
          </a:p>
        </p:txBody>
      </p:sp>
      <p:sp>
        <p:nvSpPr>
          <p:cNvPr id="61" name="Espace réservé du texte 60"/>
          <p:cNvSpPr>
            <a:spLocks noGrp="1"/>
          </p:cNvSpPr>
          <p:nvPr>
            <p:ph type="body" idx="10"/>
          </p:nvPr>
        </p:nvSpPr>
        <p:spPr>
          <a:xfrm>
            <a:off x="3590290" y="7655560"/>
            <a:ext cx="1630680" cy="840105"/>
          </a:xfrm>
          <a:prstGeom prst="rect">
            <a:avLst/>
          </a:prstGeom>
          <a:noFill/>
          <a:ln w="0" cmpd="sng">
            <a:noFill/>
            <a:prstDash val="solid"/>
          </a:ln>
        </p:spPr>
        <p:txBody>
          <a:bodyPr vert="horz" lIns="0" tIns="635" rIns="0" bIns="0" anchor="t"/>
          <a:lstStyle/>
          <a:p>
            <a:pPr marL="411480" marR="0" indent="0" algn="r">
              <a:lnSpc>
                <a:spcPts val="1200"/>
              </a:lnSpc>
              <a:spcAft>
                <a:spcPts val="0"/>
              </a:spcAft>
            </a:pPr>
            <a:r>
              <a:rPr lang="fr-FR" sz="1000" b="1" spc="-80">
                <a:solidFill>
                  <a:srgbClr val="3C4D97"/>
                </a:solidFill>
                <a:latin typeface="Arial" panose="02020603050405020304" pitchFamily="2"/>
              </a:rPr>
              <a:t>Gérard Rousset, 47 ans Directeur de recherche Onéra </a:t>
            </a:r>
            <a:r>
              <a:rPr lang="fr-FR" sz="1000" spc="-80">
                <a:solidFill>
                  <a:srgbClr val="3C4D97"/>
                </a:solidFill>
                <a:latin typeface="Arial" panose="02020603050405020304" pitchFamily="2"/>
              </a:rPr>
              <a:t>- </a:t>
            </a:r>
            <a:r>
              <a:rPr lang="fr-FR" sz="1000" b="1" spc="-80">
                <a:solidFill>
                  <a:srgbClr val="3C4D97"/>
                </a:solidFill>
                <a:latin typeface="Arial" panose="02020603050405020304" pitchFamily="2"/>
              </a:rPr>
              <a:t>Châtillon (92) </a:t>
            </a:r>
          </a:p>
          <a:p>
            <a:pPr marL="0" marR="0" indent="0" algn="r">
              <a:lnSpc>
                <a:spcPts val="1200"/>
              </a:lnSpc>
              <a:spcBef>
                <a:spcPts val="600"/>
              </a:spcBef>
              <a:spcAft>
                <a:spcPts val="0"/>
              </a:spcAft>
            </a:pPr>
            <a:r>
              <a:rPr lang="fr-FR" sz="1000" b="1" spc="-70">
                <a:solidFill>
                  <a:srgbClr val="3C4D97"/>
                </a:solidFill>
                <a:latin typeface="Arial" panose="02020603050405020304" pitchFamily="2"/>
              </a:rPr>
              <a:t>École Centrale </a:t>
            </a:r>
          </a:p>
          <a:p>
            <a:pPr marL="0" marR="0" indent="0" algn="l">
              <a:lnSpc>
                <a:spcPts val="1200"/>
              </a:lnSpc>
              <a:spcBef>
                <a:spcPts val="0"/>
              </a:spcBef>
              <a:spcAft>
                <a:spcPts val="0"/>
              </a:spcAft>
            </a:pPr>
            <a:r>
              <a:rPr lang="fr-FR" sz="1000" b="1" spc="-95">
                <a:solidFill>
                  <a:srgbClr val="3C4D97"/>
                </a:solidFill>
                <a:latin typeface="Arial" panose="02020603050405020304" pitchFamily="2"/>
              </a:rPr>
              <a:t>Doctorat en physique appliquée </a:t>
            </a:r>
          </a:p>
        </p:txBody>
      </p:sp>
      <p:sp>
        <p:nvSpPr>
          <p:cNvPr id="62" name="Espace réservé du texte 61"/>
          <p:cNvSpPr>
            <a:spLocks noGrp="1"/>
          </p:cNvSpPr>
          <p:nvPr>
            <p:ph type="body" idx="10"/>
          </p:nvPr>
        </p:nvSpPr>
        <p:spPr>
          <a:xfrm>
            <a:off x="9933305" y="8078470"/>
            <a:ext cx="862965" cy="30353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80">
                <a:solidFill>
                  <a:srgbClr val="3C4D97"/>
                </a:solidFill>
                <a:latin typeface="Tahoma" panose="02020603050405020304" pitchFamily="2"/>
              </a:rPr>
              <a:t>TECHNICIEN(NE) CAO (CONCEPTION ASSISTÉE PAR ORDINATEUR) </a:t>
            </a:r>
          </a:p>
        </p:txBody>
      </p:sp>
      <p:sp>
        <p:nvSpPr>
          <p:cNvPr id="63" name="Espace réservé du texte 62"/>
          <p:cNvSpPr>
            <a:spLocks noGrp="1"/>
          </p:cNvSpPr>
          <p:nvPr>
            <p:ph type="body" idx="10"/>
          </p:nvPr>
        </p:nvSpPr>
        <p:spPr>
          <a:xfrm>
            <a:off x="7321550" y="7721600"/>
            <a:ext cx="2237105" cy="782320"/>
          </a:xfrm>
          <a:prstGeom prst="rect">
            <a:avLst/>
          </a:prstGeom>
          <a:noFill/>
          <a:ln w="0" cmpd="sng">
            <a:noFill/>
            <a:prstDash val="solid"/>
          </a:ln>
        </p:spPr>
        <p:txBody>
          <a:bodyPr vert="horz" lIns="0" tIns="0" rIns="0" bIns="0" anchor="t"/>
          <a:lstStyle/>
          <a:p>
            <a:pPr marL="0" marR="0" indent="0" algn="just">
              <a:lnSpc>
                <a:spcPts val="1200"/>
              </a:lnSpc>
              <a:spcAft>
                <a:spcPts val="0"/>
              </a:spcAft>
            </a:pPr>
            <a:r>
              <a:rPr lang="fr-FR" sz="1000" b="1" spc="-80">
                <a:solidFill>
                  <a:srgbClr val="000000"/>
                </a:solidFill>
                <a:latin typeface="Arial" panose="02020603050405020304" pitchFamily="2"/>
              </a:rPr>
              <a:t>C’est un domaine complexe et enthousias-mant. Impossible de se lasser, le travail est tous les jours renouvelé. J’ai parfois l’impression d’être un détective, quand je cherche l’origine de difficultés signalées </a:t>
            </a:r>
          </a:p>
        </p:txBody>
      </p:sp>
      <p:sp>
        <p:nvSpPr>
          <p:cNvPr id="64" name="Espace réservé du texte 63"/>
          <p:cNvSpPr>
            <a:spLocks noGrp="1"/>
          </p:cNvSpPr>
          <p:nvPr>
            <p:ph type="body" idx="10"/>
          </p:nvPr>
        </p:nvSpPr>
        <p:spPr>
          <a:xfrm>
            <a:off x="5962015" y="8503920"/>
            <a:ext cx="3596640" cy="611505"/>
          </a:xfrm>
          <a:prstGeom prst="rect">
            <a:avLst/>
          </a:prstGeom>
          <a:noFill/>
          <a:ln w="0" cmpd="sng">
            <a:noFill/>
            <a:prstDash val="solid"/>
          </a:ln>
        </p:spPr>
        <p:txBody>
          <a:bodyPr vert="horz" lIns="0" tIns="0" rIns="0" bIns="0" anchor="t"/>
          <a:lstStyle/>
          <a:p>
            <a:pPr marL="0" marR="0" indent="0" algn="just">
              <a:lnSpc>
                <a:spcPts val="1200"/>
              </a:lnSpc>
              <a:spcAft>
                <a:spcPts val="145"/>
              </a:spcAft>
            </a:pPr>
            <a:r>
              <a:rPr lang="fr-FR" sz="1000" b="1" spc="-80">
                <a:solidFill>
                  <a:srgbClr val="000000"/>
                </a:solidFill>
                <a:latin typeface="Arial" panose="02020603050405020304" pitchFamily="2"/>
              </a:rPr>
              <a:t>lors d’essais ou en vol réel. Bien sûr, le respect des délais et des coûts est contraignant. Mais j’apprécie beaucoup le travail en équipe, en relation avec les bureaux d’études, les pilotes d’essais et les compa-gnies aériennes... sur du concret ! </a:t>
            </a:r>
            <a:r>
              <a:rPr lang="fr-FR" sz="1000" spc="-80">
                <a:solidFill>
                  <a:srgbClr val="000000"/>
                </a:solidFill>
                <a:latin typeface="Arial" panose="02020603050405020304" pitchFamily="2"/>
              </a:rPr>
              <a:t>» </a:t>
            </a:r>
          </a:p>
        </p:txBody>
      </p:sp>
      <p:sp>
        <p:nvSpPr>
          <p:cNvPr id="65" name="Espace réservé du texte 64"/>
          <p:cNvSpPr>
            <a:spLocks noGrp="1"/>
          </p:cNvSpPr>
          <p:nvPr>
            <p:ph type="body" idx="10"/>
          </p:nvPr>
        </p:nvSpPr>
        <p:spPr>
          <a:xfrm>
            <a:off x="9933305" y="8587740"/>
            <a:ext cx="680085" cy="19939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65">
                <a:solidFill>
                  <a:srgbClr val="3C4D97"/>
                </a:solidFill>
                <a:latin typeface="Tahoma" panose="02020603050405020304" pitchFamily="2"/>
              </a:rPr>
              <a:t>TECHNICIEN(NE) EN ÉLECTRONIQUE </a:t>
            </a:r>
          </a:p>
        </p:txBody>
      </p:sp>
      <p:sp>
        <p:nvSpPr>
          <p:cNvPr id="66" name="Espace réservé du texte 65"/>
          <p:cNvSpPr>
            <a:spLocks noGrp="1"/>
          </p:cNvSpPr>
          <p:nvPr>
            <p:ph type="body" idx="10"/>
          </p:nvPr>
        </p:nvSpPr>
        <p:spPr>
          <a:xfrm>
            <a:off x="9933305" y="8963660"/>
            <a:ext cx="777240" cy="256540"/>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fr-FR" sz="650" b="1" spc="0">
                <a:solidFill>
                  <a:srgbClr val="000000"/>
                </a:solidFill>
                <a:latin typeface="Tahoma" panose="02020603050405020304" pitchFamily="2"/>
              </a:rPr>
              <a:t>TECHNICIEN(NE) D’ESSAIS </a:t>
            </a:r>
          </a:p>
        </p:txBody>
      </p:sp>
      <p:sp>
        <p:nvSpPr>
          <p:cNvPr id="67" name="Espace réservé du texte 66"/>
          <p:cNvSpPr>
            <a:spLocks noGrp="1"/>
          </p:cNvSpPr>
          <p:nvPr>
            <p:ph type="body" idx="10"/>
          </p:nvPr>
        </p:nvSpPr>
        <p:spPr>
          <a:xfrm>
            <a:off x="7753985" y="9240520"/>
            <a:ext cx="1804670" cy="690880"/>
          </a:xfrm>
          <a:prstGeom prst="rect">
            <a:avLst/>
          </a:prstGeom>
          <a:noFill/>
          <a:ln w="0" cmpd="sng">
            <a:noFill/>
            <a:prstDash val="solid"/>
          </a:ln>
        </p:spPr>
        <p:txBody>
          <a:bodyPr vert="horz" lIns="0" tIns="635" rIns="0" bIns="0" anchor="t"/>
          <a:lstStyle/>
          <a:p>
            <a:pPr marL="0" marR="0" indent="0" algn="r">
              <a:lnSpc>
                <a:spcPts val="1200"/>
              </a:lnSpc>
              <a:spcAft>
                <a:spcPts val="0"/>
              </a:spcAft>
            </a:pPr>
            <a:r>
              <a:rPr lang="fr-FR" sz="1000" b="1" spc="-60">
                <a:solidFill>
                  <a:srgbClr val="BDD2ED"/>
                </a:solidFill>
                <a:latin typeface="Arial" panose="02020603050405020304" pitchFamily="2"/>
              </a:rPr>
              <a:t>Daniel Heuillet, 45 ans Technicien essais “Gestion du vol“ Airbus </a:t>
            </a:r>
            <a:r>
              <a:rPr lang="fr-FR" sz="1000" spc="-60">
                <a:solidFill>
                  <a:srgbClr val="BDD2ED"/>
                </a:solidFill>
                <a:latin typeface="Arial" panose="02020603050405020304" pitchFamily="2"/>
              </a:rPr>
              <a:t>- </a:t>
            </a:r>
            <a:r>
              <a:rPr lang="fr-FR" sz="1000" b="1" spc="-60">
                <a:solidFill>
                  <a:srgbClr val="BDD2ED"/>
                </a:solidFill>
                <a:latin typeface="Arial" panose="02020603050405020304" pitchFamily="2"/>
              </a:rPr>
              <a:t>Toulouse-Blagnac (31) </a:t>
            </a:r>
          </a:p>
          <a:p>
            <a:pPr marL="0" marR="0" indent="0" algn="r">
              <a:lnSpc>
                <a:spcPts val="1200"/>
              </a:lnSpc>
              <a:spcBef>
                <a:spcPts val="605"/>
              </a:spcBef>
              <a:spcAft>
                <a:spcPts val="20"/>
              </a:spcAft>
            </a:pPr>
            <a:r>
              <a:rPr lang="fr-FR" sz="1000" b="1" spc="-80">
                <a:solidFill>
                  <a:srgbClr val="BDD2ED"/>
                </a:solidFill>
                <a:latin typeface="Arial" panose="02020603050405020304" pitchFamily="2"/>
              </a:rPr>
              <a:t>DUT Mesures physiques </a:t>
            </a:r>
          </a:p>
        </p:txBody>
      </p:sp>
      <p:sp>
        <p:nvSpPr>
          <p:cNvPr id="68" name="Espace réservé du texte 67"/>
          <p:cNvSpPr>
            <a:spLocks noGrp="1"/>
          </p:cNvSpPr>
          <p:nvPr>
            <p:ph type="body" idx="10"/>
          </p:nvPr>
        </p:nvSpPr>
        <p:spPr>
          <a:xfrm>
            <a:off x="9933305" y="9425940"/>
            <a:ext cx="661670" cy="19939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60">
                <a:solidFill>
                  <a:srgbClr val="3C4D97"/>
                </a:solidFill>
                <a:latin typeface="Tahoma" panose="02020603050405020304" pitchFamily="2"/>
              </a:rPr>
              <a:t>TECHNICIEN(NE) DE MAINTENANCE </a:t>
            </a:r>
          </a:p>
        </p:txBody>
      </p:sp>
      <p:sp>
        <p:nvSpPr>
          <p:cNvPr id="69" name="Espace réservé du texte 68"/>
          <p:cNvSpPr>
            <a:spLocks noGrp="1"/>
          </p:cNvSpPr>
          <p:nvPr>
            <p:ph type="body" idx="10"/>
          </p:nvPr>
        </p:nvSpPr>
        <p:spPr>
          <a:xfrm>
            <a:off x="9933305" y="9829165"/>
            <a:ext cx="585470" cy="20193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80">
                <a:solidFill>
                  <a:srgbClr val="3C4D97"/>
                </a:solidFill>
                <a:latin typeface="Tahoma" panose="02020603050405020304" pitchFamily="2"/>
              </a:rPr>
              <a:t>TECHNICIEN(NE) DE MESURES </a:t>
            </a:r>
          </a:p>
        </p:txBody>
      </p:sp>
      <p:sp>
        <p:nvSpPr>
          <p:cNvPr id="70" name="Espace réservé du texte 69"/>
          <p:cNvSpPr>
            <a:spLocks noGrp="1"/>
          </p:cNvSpPr>
          <p:nvPr>
            <p:ph type="body" idx="10"/>
          </p:nvPr>
        </p:nvSpPr>
        <p:spPr>
          <a:xfrm>
            <a:off x="9933305" y="10236835"/>
            <a:ext cx="890270" cy="9906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90">
                <a:solidFill>
                  <a:srgbClr val="3C4D97"/>
                </a:solidFill>
                <a:latin typeface="Tahoma" panose="02020603050405020304" pitchFamily="2"/>
              </a:rPr>
              <a:t>TECHNICO-COMMERCIAL </a:t>
            </a:r>
          </a:p>
        </p:txBody>
      </p:sp>
      <p:sp>
        <p:nvSpPr>
          <p:cNvPr id="71" name="Espace réservé du texte 70"/>
          <p:cNvSpPr>
            <a:spLocks noGrp="1"/>
          </p:cNvSpPr>
          <p:nvPr>
            <p:ph type="body" idx="10"/>
          </p:nvPr>
        </p:nvSpPr>
        <p:spPr>
          <a:xfrm>
            <a:off x="194945" y="10475595"/>
            <a:ext cx="10771505" cy="116840"/>
          </a:xfrm>
          <a:prstGeom prst="rect">
            <a:avLst/>
          </a:prstGeom>
          <a:noFill/>
          <a:ln w="0" cmpd="sng">
            <a:noFill/>
            <a:prstDash val="solid"/>
          </a:ln>
        </p:spPr>
        <p:txBody>
          <a:bodyPr vert="horz" lIns="0" tIns="635" rIns="0" bIns="0" anchor="t"/>
          <a:lstStyle/>
          <a:p>
            <a:pPr marL="0" marR="0" indent="0" algn="l">
              <a:lnSpc>
                <a:spcPts val="900"/>
              </a:lnSpc>
              <a:spcAft>
                <a:spcPts val="0"/>
              </a:spcAft>
              <a:tabLst>
                <a:tab pos="10789920" algn="r"/>
              </a:tabLst>
            </a:pPr>
            <a:r>
              <a:rPr lang="fr-FR" sz="800" b="1" spc="0">
                <a:solidFill>
                  <a:srgbClr val="000000"/>
                </a:solidFill>
                <a:latin typeface="Arial" panose="02020603050405020304" pitchFamily="2"/>
              </a:rPr>
              <a:t>4 5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76" name="Espace réservé du texte 75"/>
          <p:cNvSpPr>
            <a:spLocks noGrp="1"/>
          </p:cNvSpPr>
          <p:nvPr>
            <p:ph type="body" idx="10"/>
          </p:nvPr>
        </p:nvSpPr>
        <p:spPr>
          <a:xfrm>
            <a:off x="9933305" y="330835"/>
            <a:ext cx="725805" cy="9906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95">
                <a:solidFill>
                  <a:srgbClr val="3CA3C7"/>
                </a:solidFill>
                <a:latin typeface="Tahoma" panose="02020603050405020304" pitchFamily="2"/>
              </a:rPr>
              <a:t>AUDIOPROTHÉSISTE </a:t>
            </a:r>
          </a:p>
        </p:txBody>
      </p:sp>
      <p:sp>
        <p:nvSpPr>
          <p:cNvPr id="77" name="Espace réservé du texte 76"/>
          <p:cNvSpPr>
            <a:spLocks noGrp="1"/>
          </p:cNvSpPr>
          <p:nvPr>
            <p:ph type="body" idx="10"/>
          </p:nvPr>
        </p:nvSpPr>
        <p:spPr>
          <a:xfrm>
            <a:off x="9936480" y="657860"/>
            <a:ext cx="990600" cy="256540"/>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fr-FR" sz="650" b="1" spc="0">
                <a:solidFill>
                  <a:srgbClr val="000000"/>
                </a:solidFill>
                <a:latin typeface="Tahoma" panose="02020603050405020304" pitchFamily="2"/>
              </a:rPr>
              <a:t>CHERCHEUR(SE) EN IMAGERIE MÉDICALE </a:t>
            </a:r>
          </a:p>
        </p:txBody>
      </p:sp>
      <p:sp>
        <p:nvSpPr>
          <p:cNvPr id="78" name="Espace réservé du texte 77"/>
          <p:cNvSpPr>
            <a:spLocks noGrp="1"/>
          </p:cNvSpPr>
          <p:nvPr>
            <p:ph type="body" idx="10"/>
          </p:nvPr>
        </p:nvSpPr>
        <p:spPr>
          <a:xfrm>
            <a:off x="9933305" y="1169035"/>
            <a:ext cx="1054735" cy="102235"/>
          </a:xfrm>
          <a:prstGeom prst="rect">
            <a:avLst/>
          </a:prstGeom>
          <a:noFill/>
          <a:ln w="0" cmpd="sng">
            <a:noFill/>
            <a:prstDash val="solid"/>
          </a:ln>
        </p:spPr>
        <p:txBody>
          <a:bodyPr vert="horz" lIns="0" tIns="0" rIns="0" bIns="0" anchor="t"/>
          <a:lstStyle/>
          <a:p>
            <a:pPr marL="0" marR="0" indent="0" algn="l">
              <a:lnSpc>
                <a:spcPts val="800"/>
              </a:lnSpc>
              <a:spcAft>
                <a:spcPts val="20"/>
              </a:spcAft>
            </a:pPr>
            <a:r>
              <a:rPr lang="fr-FR" sz="650" b="1" spc="-90">
                <a:solidFill>
                  <a:srgbClr val="3CA3C7"/>
                </a:solidFill>
                <a:latin typeface="Tahoma" panose="02020603050405020304" pitchFamily="2"/>
              </a:rPr>
              <a:t>CHERCHEUR(SE) BIOMÉDICAL </a:t>
            </a:r>
          </a:p>
        </p:txBody>
      </p:sp>
      <p:sp>
        <p:nvSpPr>
          <p:cNvPr id="79" name="Espace réservé du texte 78"/>
          <p:cNvSpPr>
            <a:spLocks noGrp="1"/>
          </p:cNvSpPr>
          <p:nvPr>
            <p:ph type="body" idx="10"/>
          </p:nvPr>
        </p:nvSpPr>
        <p:spPr>
          <a:xfrm>
            <a:off x="1758950" y="1322070"/>
            <a:ext cx="5757545" cy="749935"/>
          </a:xfrm>
          <a:prstGeom prst="rect">
            <a:avLst/>
          </a:prstGeom>
          <a:noFill/>
          <a:ln w="0" cmpd="sng">
            <a:noFill/>
            <a:prstDash val="solid"/>
          </a:ln>
        </p:spPr>
        <p:txBody>
          <a:bodyPr vert="horz" lIns="0" tIns="0" rIns="0" bIns="0" anchor="t">
            <a:normAutofit fontScale="95000"/>
          </a:bodyPr>
          <a:lstStyle/>
          <a:p>
            <a:pPr marL="0" marR="0" indent="0" algn="l">
              <a:lnSpc>
                <a:spcPts val="5900"/>
              </a:lnSpc>
              <a:spcAft>
                <a:spcPts val="0"/>
              </a:spcAft>
            </a:pPr>
            <a:r>
              <a:rPr lang="fr-FR" sz="5100" b="1" spc="190">
                <a:solidFill>
                  <a:srgbClr val="000000"/>
                </a:solidFill>
                <a:latin typeface="Arial" panose="02020603050405020304" pitchFamily="2"/>
              </a:rPr>
              <a:t>physique et santé </a:t>
            </a:r>
          </a:p>
        </p:txBody>
      </p:sp>
      <p:sp>
        <p:nvSpPr>
          <p:cNvPr id="80" name="Espace réservé du texte 79"/>
          <p:cNvSpPr>
            <a:spLocks noGrp="1"/>
          </p:cNvSpPr>
          <p:nvPr>
            <p:ph type="body" idx="10"/>
          </p:nvPr>
        </p:nvSpPr>
        <p:spPr>
          <a:xfrm>
            <a:off x="9933305" y="1525270"/>
            <a:ext cx="817245" cy="20002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65">
                <a:solidFill>
                  <a:srgbClr val="3CA3C7"/>
                </a:solidFill>
                <a:latin typeface="Tahoma" panose="02020603050405020304" pitchFamily="2"/>
              </a:rPr>
              <a:t>CHERCHEUR(SE) EN PHYSIQUE NUCLÉAIRE </a:t>
            </a:r>
          </a:p>
        </p:txBody>
      </p:sp>
      <p:sp>
        <p:nvSpPr>
          <p:cNvPr id="81" name="Espace réservé du texte 80"/>
          <p:cNvSpPr>
            <a:spLocks noGrp="1"/>
          </p:cNvSpPr>
          <p:nvPr>
            <p:ph type="body" idx="10"/>
          </p:nvPr>
        </p:nvSpPr>
        <p:spPr>
          <a:xfrm>
            <a:off x="725170" y="2220595"/>
            <a:ext cx="4532630" cy="1238885"/>
          </a:xfrm>
          <a:prstGeom prst="rect">
            <a:avLst/>
          </a:prstGeom>
          <a:noFill/>
          <a:ln w="0" cmpd="sng">
            <a:noFill/>
            <a:prstDash val="solid"/>
          </a:ln>
        </p:spPr>
        <p:txBody>
          <a:bodyPr vert="horz" lIns="0" tIns="16510" rIns="0" bIns="0" anchor="t"/>
          <a:lstStyle/>
          <a:p>
            <a:pPr marL="0" marR="0" indent="0" algn="r">
              <a:lnSpc>
                <a:spcPts val="1600"/>
              </a:lnSpc>
              <a:spcAft>
                <a:spcPts val="0"/>
              </a:spcAft>
            </a:pPr>
            <a:r>
              <a:rPr lang="fr-FR" sz="1450" spc="60">
                <a:solidFill>
                  <a:srgbClr val="000000"/>
                </a:solidFill>
                <a:latin typeface="Tahoma" panose="02020603050405020304" pitchFamily="2"/>
              </a:rPr>
              <a:t>Depuis une vingtaine d’années, la physique est entrée de plain-pied à l’hôpital : imagerie médicale, traite-ment par radiations, téléchirurgie, prothèses en biomatériaux et même microdistributeurs d’insuline... La médecine a besoin de physiciens ! </a:t>
            </a:r>
          </a:p>
        </p:txBody>
      </p:sp>
      <p:sp>
        <p:nvSpPr>
          <p:cNvPr id="82" name="Espace réservé du texte 81"/>
          <p:cNvSpPr>
            <a:spLocks noGrp="1"/>
          </p:cNvSpPr>
          <p:nvPr>
            <p:ph type="body" idx="10"/>
          </p:nvPr>
        </p:nvSpPr>
        <p:spPr>
          <a:xfrm>
            <a:off x="9936480" y="1982470"/>
            <a:ext cx="902335" cy="81280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65">
                <a:solidFill>
                  <a:srgbClr val="3CA3C7"/>
                </a:solidFill>
                <a:latin typeface="Tahoma" panose="02020603050405020304" pitchFamily="2"/>
              </a:rPr>
              <a:t>DOSIMÉTRISTE </a:t>
            </a:r>
          </a:p>
          <a:p>
            <a:pPr marL="0" marR="0" indent="0" algn="l">
              <a:lnSpc>
                <a:spcPts val="800"/>
              </a:lnSpc>
              <a:spcBef>
                <a:spcPts val="2010"/>
              </a:spcBef>
              <a:spcAft>
                <a:spcPts val="0"/>
              </a:spcAft>
            </a:pPr>
            <a:r>
              <a:rPr lang="fr-FR" sz="650" b="1" spc="-70">
                <a:solidFill>
                  <a:srgbClr val="3CA3C7"/>
                </a:solidFill>
                <a:latin typeface="Tahoma" panose="02020603050405020304" pitchFamily="2"/>
              </a:rPr>
              <a:t>ÉLECTRONICIEN(NE) </a:t>
            </a:r>
          </a:p>
          <a:p>
            <a:pPr marL="0" marR="0" indent="0" algn="l">
              <a:lnSpc>
                <a:spcPts val="800"/>
              </a:lnSpc>
              <a:spcBef>
                <a:spcPts val="1985"/>
              </a:spcBef>
              <a:spcAft>
                <a:spcPts val="0"/>
              </a:spcAft>
            </a:pPr>
            <a:r>
              <a:rPr lang="fr-FR" sz="650" b="1" spc="-100">
                <a:solidFill>
                  <a:srgbClr val="3CA3C7"/>
                </a:solidFill>
                <a:latin typeface="Tahoma" panose="02020603050405020304" pitchFamily="2"/>
              </a:rPr>
              <a:t>ÉLECTROTECHNICIEN(NE) </a:t>
            </a:r>
          </a:p>
        </p:txBody>
      </p:sp>
      <p:sp>
        <p:nvSpPr>
          <p:cNvPr id="83" name="Espace réservé du texte 82"/>
          <p:cNvSpPr>
            <a:spLocks noGrp="1"/>
          </p:cNvSpPr>
          <p:nvPr>
            <p:ph type="body" idx="10"/>
          </p:nvPr>
        </p:nvSpPr>
        <p:spPr>
          <a:xfrm>
            <a:off x="7979410" y="2934970"/>
            <a:ext cx="1487805" cy="304800"/>
          </a:xfrm>
          <a:prstGeom prst="rect">
            <a:avLst/>
          </a:prstGeom>
          <a:noFill/>
          <a:ln w="0" cmpd="sng">
            <a:noFill/>
            <a:prstDash val="solid"/>
          </a:ln>
        </p:spPr>
        <p:txBody>
          <a:bodyPr vert="horz" lIns="0" tIns="0" rIns="0" bIns="0" anchor="t"/>
          <a:lstStyle/>
          <a:p>
            <a:pPr marL="0" marR="0" indent="228600" algn="l">
              <a:lnSpc>
                <a:spcPts val="1200"/>
              </a:lnSpc>
              <a:spcAft>
                <a:spcPts val="0"/>
              </a:spcAft>
            </a:pPr>
            <a:r>
              <a:rPr lang="fr-FR" sz="950" b="1" spc="-85">
                <a:solidFill>
                  <a:srgbClr val="433685"/>
                </a:solidFill>
                <a:latin typeface="Arial" panose="02020603050405020304" pitchFamily="2"/>
              </a:rPr>
              <a:t>LA SCIENCE, C’EST BON POUR LA SANTÉ </a:t>
            </a:r>
          </a:p>
        </p:txBody>
      </p:sp>
      <p:sp>
        <p:nvSpPr>
          <p:cNvPr id="84" name="Espace réservé du texte 83"/>
          <p:cNvSpPr>
            <a:spLocks noGrp="1"/>
          </p:cNvSpPr>
          <p:nvPr>
            <p:ph type="body" idx="10"/>
          </p:nvPr>
        </p:nvSpPr>
        <p:spPr>
          <a:xfrm>
            <a:off x="9933305" y="3049270"/>
            <a:ext cx="594360" cy="20320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5">
                <a:solidFill>
                  <a:srgbClr val="3CA3C7"/>
                </a:solidFill>
                <a:latin typeface="Tahoma" panose="02020603050405020304" pitchFamily="2"/>
              </a:rPr>
              <a:t>ENSEIGNANT(E)-CHERCHEUR(SE) </a:t>
            </a:r>
          </a:p>
        </p:txBody>
      </p:sp>
      <p:sp>
        <p:nvSpPr>
          <p:cNvPr id="85" name="Espace réservé du texte 84"/>
          <p:cNvSpPr>
            <a:spLocks noGrp="1"/>
          </p:cNvSpPr>
          <p:nvPr>
            <p:ph type="body" idx="10"/>
          </p:nvPr>
        </p:nvSpPr>
        <p:spPr>
          <a:xfrm>
            <a:off x="5901055" y="3395980"/>
            <a:ext cx="3599815" cy="1215390"/>
          </a:xfrm>
          <a:prstGeom prst="rect">
            <a:avLst/>
          </a:prstGeom>
          <a:noFill/>
          <a:ln w="0" cmpd="sng">
            <a:noFill/>
            <a:prstDash val="solid"/>
          </a:ln>
        </p:spPr>
        <p:txBody>
          <a:bodyPr vert="horz" lIns="0" tIns="0" rIns="0" bIns="0" anchor="t"/>
          <a:lstStyle/>
          <a:p>
            <a:pPr marL="0" marR="0" indent="0" algn="r">
              <a:lnSpc>
                <a:spcPts val="1200"/>
              </a:lnSpc>
              <a:spcAft>
                <a:spcPts val="0"/>
              </a:spcAft>
            </a:pPr>
            <a:r>
              <a:rPr lang="fr-FR" sz="950" b="1" spc="0">
                <a:solidFill>
                  <a:srgbClr val="000000"/>
                </a:solidFill>
                <a:latin typeface="Arial" panose="02020603050405020304" pitchFamily="2"/>
              </a:rPr>
              <a:t>« Je dirige Biospace, une société de quinze personnes spécialisée dans l’imagerie médicale. Nous avons développé une technique pour radiographier un patient de la tête aux pieds et reconstruire son système osseux en 3D. La dose d’irradiation reçue par cette technique est bien moindre que lors d’un scanner ou d’une radio classique, ce qui est très important pour des patients devant faire des radios régu-lièrement. </a:t>
            </a:r>
          </a:p>
        </p:txBody>
      </p:sp>
      <p:sp>
        <p:nvSpPr>
          <p:cNvPr id="86" name="Espace réservé du texte 85"/>
          <p:cNvSpPr>
            <a:spLocks noGrp="1"/>
          </p:cNvSpPr>
          <p:nvPr>
            <p:ph type="body" idx="10"/>
          </p:nvPr>
        </p:nvSpPr>
        <p:spPr>
          <a:xfrm>
            <a:off x="9936480" y="3506470"/>
            <a:ext cx="1066800" cy="10223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95">
                <a:solidFill>
                  <a:srgbClr val="3CA3C7"/>
                </a:solidFill>
                <a:latin typeface="Tahoma" panose="02020603050405020304" pitchFamily="2"/>
              </a:rPr>
              <a:t>INGÉNIEUR(E) BIOMATÉRIAUX </a:t>
            </a:r>
          </a:p>
        </p:txBody>
      </p:sp>
      <p:sp>
        <p:nvSpPr>
          <p:cNvPr id="87" name="Espace réservé du texte 86"/>
          <p:cNvSpPr>
            <a:spLocks noGrp="1"/>
          </p:cNvSpPr>
          <p:nvPr>
            <p:ph type="body" idx="10"/>
          </p:nvPr>
        </p:nvSpPr>
        <p:spPr>
          <a:xfrm>
            <a:off x="9936480" y="3862070"/>
            <a:ext cx="667385" cy="20066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65">
                <a:solidFill>
                  <a:srgbClr val="3CA3C7"/>
                </a:solidFill>
                <a:latin typeface="Tahoma" panose="02020603050405020304" pitchFamily="2"/>
              </a:rPr>
              <a:t>INGÉNIEUR(E) DOCUMENTALISTE </a:t>
            </a:r>
          </a:p>
        </p:txBody>
      </p:sp>
      <p:sp>
        <p:nvSpPr>
          <p:cNvPr id="88" name="Espace réservé du texte 87"/>
          <p:cNvSpPr>
            <a:spLocks noGrp="1"/>
          </p:cNvSpPr>
          <p:nvPr>
            <p:ph type="body" idx="10"/>
          </p:nvPr>
        </p:nvSpPr>
        <p:spPr>
          <a:xfrm>
            <a:off x="9936480" y="4320540"/>
            <a:ext cx="914400" cy="9906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90">
                <a:solidFill>
                  <a:srgbClr val="3CA3C7"/>
                </a:solidFill>
                <a:latin typeface="Tahoma" panose="02020603050405020304" pitchFamily="2"/>
              </a:rPr>
              <a:t>INGÉNIEUR(E) DE SÛRETÉ </a:t>
            </a:r>
          </a:p>
        </p:txBody>
      </p:sp>
      <p:sp>
        <p:nvSpPr>
          <p:cNvPr id="89" name="Espace réservé du texte 88"/>
          <p:cNvSpPr>
            <a:spLocks noGrp="1"/>
          </p:cNvSpPr>
          <p:nvPr>
            <p:ph type="body" idx="10"/>
          </p:nvPr>
        </p:nvSpPr>
        <p:spPr>
          <a:xfrm>
            <a:off x="2103120" y="4598670"/>
            <a:ext cx="1990090" cy="152400"/>
          </a:xfrm>
          <a:prstGeom prst="rect">
            <a:avLst/>
          </a:prstGeom>
          <a:noFill/>
          <a:ln w="0" cmpd="sng">
            <a:noFill/>
            <a:prstDash val="solid"/>
          </a:ln>
        </p:spPr>
        <p:txBody>
          <a:bodyPr vert="horz" lIns="0" tIns="0" rIns="0" bIns="0" anchor="t"/>
          <a:lstStyle/>
          <a:p>
            <a:pPr marL="0" marR="0" indent="0" algn="l">
              <a:lnSpc>
                <a:spcPts val="1200"/>
              </a:lnSpc>
              <a:spcAft>
                <a:spcPts val="0"/>
              </a:spcAft>
            </a:pPr>
            <a:r>
              <a:rPr lang="fr-FR" sz="950" b="1" spc="-95">
                <a:solidFill>
                  <a:srgbClr val="3CA3C7"/>
                </a:solidFill>
                <a:latin typeface="Arial" panose="02020603050405020304" pitchFamily="2"/>
              </a:rPr>
              <a:t>LA PHYSIQUE AU CHEVET DU MALADE </a:t>
            </a:r>
          </a:p>
        </p:txBody>
      </p:sp>
      <p:sp>
        <p:nvSpPr>
          <p:cNvPr id="90" name="Espace réservé du texte 89"/>
          <p:cNvSpPr>
            <a:spLocks noGrp="1"/>
          </p:cNvSpPr>
          <p:nvPr>
            <p:ph type="body" idx="10"/>
          </p:nvPr>
        </p:nvSpPr>
        <p:spPr>
          <a:xfrm>
            <a:off x="9936480" y="4674235"/>
            <a:ext cx="887095" cy="20256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0">
                <a:solidFill>
                  <a:srgbClr val="3CA3C7"/>
                </a:solidFill>
                <a:latin typeface="Tahoma" panose="02020603050405020304" pitchFamily="2"/>
              </a:rPr>
              <a:t>MANIPULATEUR(RICE) </a:t>
            </a:r>
          </a:p>
          <a:p>
            <a:pPr marL="0" marR="0" indent="0" algn="l">
              <a:lnSpc>
                <a:spcPts val="800"/>
              </a:lnSpc>
              <a:spcBef>
                <a:spcPts val="15"/>
              </a:spcBef>
              <a:spcAft>
                <a:spcPts val="0"/>
              </a:spcAft>
            </a:pPr>
            <a:r>
              <a:rPr lang="fr-FR" sz="650" b="1" spc="-90">
                <a:solidFill>
                  <a:srgbClr val="3CA3C7"/>
                </a:solidFill>
                <a:latin typeface="Tahoma" panose="02020603050405020304" pitchFamily="2"/>
              </a:rPr>
              <a:t>EN ÉLECTRORADIOLOGIE </a:t>
            </a:r>
          </a:p>
        </p:txBody>
      </p:sp>
      <p:sp>
        <p:nvSpPr>
          <p:cNvPr id="91" name="Espace réservé du texte 90"/>
          <p:cNvSpPr>
            <a:spLocks noGrp="1"/>
          </p:cNvSpPr>
          <p:nvPr>
            <p:ph type="body" idx="10"/>
          </p:nvPr>
        </p:nvSpPr>
        <p:spPr>
          <a:xfrm>
            <a:off x="2091055" y="4893945"/>
            <a:ext cx="3133090" cy="1022985"/>
          </a:xfrm>
          <a:prstGeom prst="rect">
            <a:avLst/>
          </a:prstGeom>
          <a:noFill/>
          <a:ln w="0" cmpd="sng">
            <a:noFill/>
            <a:prstDash val="solid"/>
          </a:ln>
        </p:spPr>
        <p:txBody>
          <a:bodyPr vert="horz" lIns="0" tIns="0" rIns="0" bIns="0" anchor="t"/>
          <a:lstStyle/>
          <a:p>
            <a:pPr marL="0" marR="0" indent="0" algn="just">
              <a:lnSpc>
                <a:spcPts val="1100"/>
              </a:lnSpc>
              <a:spcAft>
                <a:spcPts val="5"/>
              </a:spcAft>
            </a:pPr>
            <a:r>
              <a:rPr lang="fr-FR" sz="950" spc="-40">
                <a:solidFill>
                  <a:srgbClr val="000000"/>
                </a:solidFill>
                <a:latin typeface="Arial" panose="02020603050405020304" pitchFamily="2"/>
              </a:rPr>
              <a:t>« J’étais manipulateur radio dans un hôpital pour enfants. Un jour, un appareil est tombé en panne et un technicien est venu le réparer. J’ai trouvé ça génial. Il était en quelque sorte le sauveur de la situation. J’ai alors décidé de suivre des cours du soir pour devenir technicien physicien. Aujourd’hui, les hôpitaux ont un grand besoin de physiciens pour s’occuper de tous les appareils de traitements et d’imagerie. </a:t>
            </a:r>
          </a:p>
        </p:txBody>
      </p:sp>
      <p:sp>
        <p:nvSpPr>
          <p:cNvPr id="92" name="Espace réservé du texte 91"/>
          <p:cNvSpPr>
            <a:spLocks noGrp="1"/>
          </p:cNvSpPr>
          <p:nvPr>
            <p:ph type="body" idx="10"/>
          </p:nvPr>
        </p:nvSpPr>
        <p:spPr>
          <a:xfrm>
            <a:off x="5833745" y="4759960"/>
            <a:ext cx="1874520" cy="926465"/>
          </a:xfrm>
          <a:prstGeom prst="rect">
            <a:avLst/>
          </a:prstGeom>
          <a:noFill/>
          <a:ln w="0" cmpd="sng">
            <a:noFill/>
            <a:prstDash val="solid"/>
          </a:ln>
        </p:spPr>
        <p:txBody>
          <a:bodyPr vert="horz" lIns="0" tIns="40640" rIns="0" bIns="0" anchor="t"/>
          <a:lstStyle/>
          <a:p>
            <a:pPr marL="45720" marR="0" indent="-45720" algn="l">
              <a:lnSpc>
                <a:spcPts val="1400"/>
              </a:lnSpc>
              <a:spcAft>
                <a:spcPts val="0"/>
              </a:spcAft>
            </a:pPr>
            <a:r>
              <a:rPr lang="fr-FR" sz="1450" spc="0">
                <a:solidFill>
                  <a:srgbClr val="533B86"/>
                </a:solidFill>
                <a:latin typeface="Tahoma" panose="02020603050405020304" pitchFamily="2"/>
              </a:rPr>
              <a:t>“La physique apporte des réponses dans de nombreux domaines, en particulier dans le biomédical.” </a:t>
            </a:r>
          </a:p>
        </p:txBody>
      </p:sp>
      <p:sp>
        <p:nvSpPr>
          <p:cNvPr id="93" name="Espace réservé du texte 92"/>
          <p:cNvSpPr>
            <a:spLocks noGrp="1"/>
          </p:cNvSpPr>
          <p:nvPr>
            <p:ph type="body" idx="10"/>
          </p:nvPr>
        </p:nvSpPr>
        <p:spPr>
          <a:xfrm>
            <a:off x="2697480" y="6063615"/>
            <a:ext cx="2520950" cy="1313180"/>
          </a:xfrm>
          <a:prstGeom prst="rect">
            <a:avLst/>
          </a:prstGeom>
          <a:noFill/>
          <a:ln w="0" cmpd="sng">
            <a:noFill/>
            <a:prstDash val="solid"/>
          </a:ln>
        </p:spPr>
        <p:txBody>
          <a:bodyPr vert="horz" lIns="0" tIns="0" rIns="0" bIns="0" anchor="t"/>
          <a:lstStyle/>
          <a:p>
            <a:pPr marL="0" marR="0" indent="0" algn="just">
              <a:lnSpc>
                <a:spcPts val="1100"/>
              </a:lnSpc>
              <a:spcAft>
                <a:spcPts val="0"/>
              </a:spcAft>
            </a:pPr>
            <a:r>
              <a:rPr lang="fr-FR" sz="950" spc="-50">
                <a:solidFill>
                  <a:srgbClr val="000000"/>
                </a:solidFill>
                <a:latin typeface="Arial" panose="02020603050405020304" pitchFamily="2"/>
              </a:rPr>
              <a:t>Le traitement de tumeurs cancéreuses représente une bonne partie de l’activité de notre service de radiothérapie. Il y a encore quelques années, une tumeur profonde était bombardée avec un large faisceau de rayons X, endommageant les cellules du corps se trouvant sur son trajet. Aujourd’hui, nous utilisons plusieurs faisceaux de rayons X, puissants et étroits, qui convergent vers la tumeur. C’est dire s’il faut être précis et rigoureux dans les réglages ! </a:t>
            </a:r>
          </a:p>
        </p:txBody>
      </p:sp>
      <p:sp>
        <p:nvSpPr>
          <p:cNvPr id="94" name="Espace réservé du texte 93"/>
          <p:cNvSpPr>
            <a:spLocks noGrp="1"/>
          </p:cNvSpPr>
          <p:nvPr>
            <p:ph type="body" idx="10"/>
          </p:nvPr>
        </p:nvSpPr>
        <p:spPr>
          <a:xfrm>
            <a:off x="9933305" y="5131435"/>
            <a:ext cx="1076325" cy="1878965"/>
          </a:xfrm>
          <a:prstGeom prst="rect">
            <a:avLst/>
          </a:prstGeom>
          <a:noFill/>
          <a:ln w="0" cmpd="sng">
            <a:noFill/>
            <a:prstDash val="solid"/>
          </a:ln>
        </p:spPr>
        <p:txBody>
          <a:bodyPr vert="horz" lIns="0" tIns="0" rIns="0" bIns="0" anchor="t"/>
          <a:lstStyle/>
          <a:p>
            <a:pPr marL="0" marR="0" indent="0" algn="l">
              <a:lnSpc>
                <a:spcPts val="2500"/>
              </a:lnSpc>
              <a:spcAft>
                <a:spcPts val="0"/>
              </a:spcAft>
            </a:pPr>
            <a:r>
              <a:rPr lang="fr-FR" sz="650" b="1" spc="-80">
                <a:solidFill>
                  <a:srgbClr val="3CA3C7"/>
                </a:solidFill>
                <a:latin typeface="Tahoma" panose="02020603050405020304" pitchFamily="2"/>
              </a:rPr>
              <a:t>MÉCANICIEN(NE) OPTICIEN(NE) OPTRONICIEN(NE) OPTOMÉTRISTE PHYSICIEN(NE) MÉDICAL RÉDACTEUR(RICE) TECHNIQUE </a:t>
            </a:r>
          </a:p>
        </p:txBody>
      </p:sp>
      <p:sp>
        <p:nvSpPr>
          <p:cNvPr id="95" name="Espace réservé du texte 94"/>
          <p:cNvSpPr>
            <a:spLocks noGrp="1"/>
          </p:cNvSpPr>
          <p:nvPr>
            <p:ph type="body" idx="10"/>
          </p:nvPr>
        </p:nvSpPr>
        <p:spPr>
          <a:xfrm>
            <a:off x="7948930" y="4763770"/>
            <a:ext cx="1551940" cy="1243965"/>
          </a:xfrm>
          <a:prstGeom prst="rect">
            <a:avLst/>
          </a:prstGeom>
          <a:noFill/>
          <a:ln w="0" cmpd="sng">
            <a:noFill/>
            <a:prstDash val="solid"/>
          </a:ln>
        </p:spPr>
        <p:txBody>
          <a:bodyPr vert="horz" lIns="0" tIns="0" rIns="0" bIns="0" anchor="t"/>
          <a:lstStyle/>
          <a:p>
            <a:pPr marL="0" marR="0" indent="0" algn="just">
              <a:lnSpc>
                <a:spcPts val="1200"/>
              </a:lnSpc>
              <a:spcAft>
                <a:spcPts val="0"/>
              </a:spcAft>
            </a:pPr>
            <a:r>
              <a:rPr lang="fr-FR" sz="950" b="1" spc="-45">
                <a:solidFill>
                  <a:srgbClr val="000000"/>
                </a:solidFill>
                <a:latin typeface="Arial" panose="02020603050405020304" pitchFamily="2"/>
              </a:rPr>
              <a:t>Aujourd’hui, même si je ne fais plus de science, ma formation de chercheur me sert à piloter cette entreprise innovante. Mon objectif est de développer de nouveaux instruments d’imagerie, tou-jours plus performants, pour </a:t>
            </a:r>
          </a:p>
        </p:txBody>
      </p:sp>
      <p:sp>
        <p:nvSpPr>
          <p:cNvPr id="96" name="Espace réservé du texte 95"/>
          <p:cNvSpPr>
            <a:spLocks noGrp="1"/>
          </p:cNvSpPr>
          <p:nvPr>
            <p:ph type="body" idx="10"/>
          </p:nvPr>
        </p:nvSpPr>
        <p:spPr>
          <a:xfrm>
            <a:off x="5897880" y="6007735"/>
            <a:ext cx="3602990" cy="432435"/>
          </a:xfrm>
          <a:prstGeom prst="rect">
            <a:avLst/>
          </a:prstGeom>
          <a:noFill/>
          <a:ln w="0" cmpd="sng">
            <a:noFill/>
            <a:prstDash val="solid"/>
          </a:ln>
        </p:spPr>
        <p:txBody>
          <a:bodyPr vert="horz" lIns="0" tIns="0" rIns="0" bIns="0" anchor="t"/>
          <a:lstStyle/>
          <a:p>
            <a:pPr marL="0" marR="0" indent="0" algn="just">
              <a:lnSpc>
                <a:spcPts val="1200"/>
              </a:lnSpc>
              <a:spcAft>
                <a:spcPts val="0"/>
              </a:spcAft>
            </a:pPr>
            <a:r>
              <a:rPr lang="fr-FR" sz="950" b="1" spc="-45">
                <a:solidFill>
                  <a:srgbClr val="000000"/>
                </a:solidFill>
                <a:latin typeface="Arial" panose="02020603050405020304" pitchFamily="2"/>
              </a:rPr>
              <a:t>la recherche pharmaceutique, la biologie moléculaire... Pour cela, nous devons convaincre des financeurs d’investir pour que nos inno-vations soient mises sur le marché en deux ou trois ans. </a:t>
            </a:r>
          </a:p>
        </p:txBody>
      </p:sp>
      <p:sp>
        <p:nvSpPr>
          <p:cNvPr id="97" name="Espace réservé du texte 96"/>
          <p:cNvSpPr>
            <a:spLocks noGrp="1"/>
          </p:cNvSpPr>
          <p:nvPr>
            <p:ph type="body" idx="10"/>
          </p:nvPr>
        </p:nvSpPr>
        <p:spPr>
          <a:xfrm>
            <a:off x="362585" y="6381115"/>
            <a:ext cx="2160905" cy="927735"/>
          </a:xfrm>
          <a:prstGeom prst="rect">
            <a:avLst/>
          </a:prstGeom>
          <a:noFill/>
          <a:ln w="0" cmpd="sng">
            <a:noFill/>
            <a:prstDash val="solid"/>
          </a:ln>
        </p:spPr>
        <p:txBody>
          <a:bodyPr vert="horz" lIns="0" tIns="41275" rIns="0" bIns="0" anchor="t"/>
          <a:lstStyle/>
          <a:p>
            <a:pPr marL="45720" marR="0" indent="-45720" algn="l">
              <a:lnSpc>
                <a:spcPts val="1400"/>
              </a:lnSpc>
              <a:spcAft>
                <a:spcPts val="0"/>
              </a:spcAft>
            </a:pPr>
            <a:r>
              <a:rPr lang="fr-FR" sz="1450" spc="-15">
                <a:solidFill>
                  <a:srgbClr val="65B0DA"/>
                </a:solidFill>
                <a:latin typeface="Tahoma" panose="02020603050405020304" pitchFamily="2"/>
              </a:rPr>
              <a:t>“Au lycée, j’étais curieux du monde qui m’entourait. Mon intérêt pour la physique n’est venu que plus tard.” </a:t>
            </a:r>
          </a:p>
        </p:txBody>
      </p:sp>
      <p:sp>
        <p:nvSpPr>
          <p:cNvPr id="98" name="Espace réservé du texte 97"/>
          <p:cNvSpPr>
            <a:spLocks noGrp="1"/>
          </p:cNvSpPr>
          <p:nvPr>
            <p:ph type="body" idx="10"/>
          </p:nvPr>
        </p:nvSpPr>
        <p:spPr>
          <a:xfrm>
            <a:off x="9933305" y="7265035"/>
            <a:ext cx="777240" cy="233045"/>
          </a:xfrm>
          <a:prstGeom prst="rect">
            <a:avLst/>
          </a:prstGeom>
          <a:noFill/>
          <a:ln w="0" cmpd="sng">
            <a:noFill/>
            <a:prstDash val="solid"/>
          </a:ln>
        </p:spPr>
        <p:txBody>
          <a:bodyPr vert="horz" lIns="0" tIns="0" rIns="0" bIns="0" anchor="t"/>
          <a:lstStyle/>
          <a:p>
            <a:pPr marL="0" marR="0" indent="0" algn="l">
              <a:lnSpc>
                <a:spcPts val="900"/>
              </a:lnSpc>
              <a:spcAft>
                <a:spcPts val="25"/>
              </a:spcAft>
            </a:pPr>
            <a:r>
              <a:rPr lang="fr-FR" sz="650" b="1" spc="0">
                <a:solidFill>
                  <a:srgbClr val="000000"/>
                </a:solidFill>
                <a:latin typeface="Tahoma" panose="02020603050405020304" pitchFamily="2"/>
              </a:rPr>
              <a:t>TECHNICIEN(NE) PHYSICIEN(NE) </a:t>
            </a:r>
          </a:p>
        </p:txBody>
      </p:sp>
      <p:sp>
        <p:nvSpPr>
          <p:cNvPr id="99" name="Espace réservé du texte 98"/>
          <p:cNvSpPr>
            <a:spLocks noGrp="1"/>
          </p:cNvSpPr>
          <p:nvPr>
            <p:ph type="body" idx="10"/>
          </p:nvPr>
        </p:nvSpPr>
        <p:spPr>
          <a:xfrm>
            <a:off x="5901055" y="6584950"/>
            <a:ext cx="3596640" cy="1230630"/>
          </a:xfrm>
          <a:prstGeom prst="rect">
            <a:avLst/>
          </a:prstGeom>
          <a:noFill/>
          <a:ln w="0" cmpd="sng">
            <a:noFill/>
            <a:prstDash val="solid"/>
          </a:ln>
        </p:spPr>
        <p:txBody>
          <a:bodyPr vert="horz" lIns="0" tIns="7620" rIns="0" bIns="0" anchor="t"/>
          <a:lstStyle/>
          <a:p>
            <a:pPr marL="0" marR="0" indent="0" algn="just">
              <a:lnSpc>
                <a:spcPts val="1200"/>
              </a:lnSpc>
              <a:spcAft>
                <a:spcPts val="0"/>
              </a:spcAft>
            </a:pPr>
            <a:r>
              <a:rPr lang="fr-FR" sz="950" b="1" spc="-55">
                <a:solidFill>
                  <a:srgbClr val="000000"/>
                </a:solidFill>
                <a:latin typeface="Arial" panose="02020603050405020304" pitchFamily="2"/>
              </a:rPr>
              <a:t>L’envie de faire de la recherche m’est venue en 3</a:t>
            </a:r>
            <a:r>
              <a:rPr lang="fr-FR" sz="950" b="1" spc="-55" baseline="30000">
                <a:solidFill>
                  <a:srgbClr val="000000"/>
                </a:solidFill>
                <a:latin typeface="Arial" panose="02020603050405020304" pitchFamily="2"/>
              </a:rPr>
              <a:t>e</a:t>
            </a:r>
            <a:r>
              <a:rPr lang="fr-FR" sz="950" b="1" spc="-55">
                <a:solidFill>
                  <a:srgbClr val="000000"/>
                </a:solidFill>
                <a:latin typeface="Arial" panose="02020603050405020304" pitchFamily="2"/>
              </a:rPr>
              <a:t> année d’école d’in-génieur. J’ai eu la chance de faire une thèse sur les semi-conducteurs. C’était vraiment passionnant ! J’ai ensuite été embauchée par les laboratoires Bell à New York, les inventeurs du transistor. Ce fut une période riche en rencontres. La science nous lie les uns aux autres et facilite les échanges entre personnes de langues ou de cultures différentes. Elle est aussi la discipline de la remise en question, une pratique mentale précieuse, même pour d’autres domaines. » </a:t>
            </a:r>
          </a:p>
        </p:txBody>
      </p:sp>
      <p:sp>
        <p:nvSpPr>
          <p:cNvPr id="100" name="Espace réservé du texte 99"/>
          <p:cNvSpPr>
            <a:spLocks noGrp="1"/>
          </p:cNvSpPr>
          <p:nvPr>
            <p:ph type="body" idx="10"/>
          </p:nvPr>
        </p:nvSpPr>
        <p:spPr>
          <a:xfrm>
            <a:off x="9933305" y="7749540"/>
            <a:ext cx="685800" cy="19939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85">
                <a:solidFill>
                  <a:srgbClr val="3CA3C7"/>
                </a:solidFill>
                <a:latin typeface="Tahoma" panose="02020603050405020304" pitchFamily="2"/>
              </a:rPr>
              <a:t>TECHNICIEN(NE) RADIOPROTECTION </a:t>
            </a:r>
          </a:p>
        </p:txBody>
      </p:sp>
      <p:sp>
        <p:nvSpPr>
          <p:cNvPr id="101" name="Espace réservé du texte 100"/>
          <p:cNvSpPr>
            <a:spLocks noGrp="1"/>
          </p:cNvSpPr>
          <p:nvPr>
            <p:ph type="body" idx="10"/>
          </p:nvPr>
        </p:nvSpPr>
        <p:spPr>
          <a:xfrm>
            <a:off x="831850" y="7523480"/>
            <a:ext cx="4392295" cy="731520"/>
          </a:xfrm>
          <a:prstGeom prst="rect">
            <a:avLst/>
          </a:prstGeom>
          <a:noFill/>
          <a:ln w="0" cmpd="sng">
            <a:noFill/>
            <a:prstDash val="solid"/>
          </a:ln>
        </p:spPr>
        <p:txBody>
          <a:bodyPr vert="horz" lIns="0" tIns="0" rIns="0" bIns="0" anchor="t"/>
          <a:lstStyle/>
          <a:p>
            <a:pPr marL="0" marR="0" indent="0" algn="just">
              <a:lnSpc>
                <a:spcPts val="1100"/>
              </a:lnSpc>
              <a:spcAft>
                <a:spcPts val="0"/>
              </a:spcAft>
            </a:pPr>
            <a:r>
              <a:rPr lang="fr-FR" sz="950" spc="-50">
                <a:solidFill>
                  <a:srgbClr val="000000"/>
                </a:solidFill>
                <a:latin typeface="Arial" panose="02020603050405020304" pitchFamily="2"/>
              </a:rPr>
              <a:t>Je n’oublie jamais que derrière la machine, il y a le patient. Je lui dois une qualité de service irréprochable. Je participe d’ailleurs régulièrement à des stages, souvent à l’étranger, pour bien utiliser et réparer les appareillages qui sont très complexes. Puis, je forme à mon tour des étudiants et des personnes d’autres pays à leur utilisation. Je rencontre des gens très différents : fournisseurs, médecins, patients... et c’est vraiment une chance. » </a:t>
            </a:r>
          </a:p>
        </p:txBody>
      </p:sp>
      <p:sp>
        <p:nvSpPr>
          <p:cNvPr id="102" name="Espace réservé du texte 101"/>
          <p:cNvSpPr>
            <a:spLocks noGrp="1"/>
          </p:cNvSpPr>
          <p:nvPr>
            <p:ph type="body" idx="10"/>
          </p:nvPr>
        </p:nvSpPr>
        <p:spPr>
          <a:xfrm>
            <a:off x="9933305" y="8206740"/>
            <a:ext cx="890270" cy="9906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90">
                <a:solidFill>
                  <a:srgbClr val="3CA3C7"/>
                </a:solidFill>
                <a:latin typeface="Tahoma" panose="02020603050405020304" pitchFamily="2"/>
              </a:rPr>
              <a:t>TECHNICO-COMMERCIAL </a:t>
            </a:r>
          </a:p>
        </p:txBody>
      </p:sp>
      <p:sp>
        <p:nvSpPr>
          <p:cNvPr id="103" name="Espace réservé du texte 102"/>
          <p:cNvSpPr>
            <a:spLocks noGrp="1"/>
          </p:cNvSpPr>
          <p:nvPr>
            <p:ph type="body" idx="10"/>
          </p:nvPr>
        </p:nvSpPr>
        <p:spPr>
          <a:xfrm>
            <a:off x="5904230" y="7964170"/>
            <a:ext cx="1602740" cy="842010"/>
          </a:xfrm>
          <a:prstGeom prst="rect">
            <a:avLst/>
          </a:prstGeom>
          <a:noFill/>
          <a:ln w="0" cmpd="sng">
            <a:noFill/>
            <a:prstDash val="solid"/>
          </a:ln>
        </p:spPr>
        <p:txBody>
          <a:bodyPr vert="horz" lIns="0" tIns="0" rIns="0" bIns="0" anchor="t"/>
          <a:lstStyle/>
          <a:p>
            <a:pPr marL="0" marR="0" indent="0" algn="l">
              <a:lnSpc>
                <a:spcPts val="1200"/>
              </a:lnSpc>
              <a:spcAft>
                <a:spcPts val="0"/>
              </a:spcAft>
            </a:pPr>
            <a:r>
              <a:rPr lang="fr-FR" sz="950" b="1" spc="-45">
                <a:solidFill>
                  <a:srgbClr val="433685"/>
                </a:solidFill>
                <a:latin typeface="Arial" panose="02020603050405020304" pitchFamily="2"/>
              </a:rPr>
              <a:t>Marie Meynadier, 44 ans Présidente Directrice Générale Biospace </a:t>
            </a:r>
            <a:r>
              <a:rPr lang="fr-FR" sz="950" spc="-45">
                <a:solidFill>
                  <a:srgbClr val="433685"/>
                </a:solidFill>
                <a:latin typeface="Arial" panose="02020603050405020304" pitchFamily="2"/>
              </a:rPr>
              <a:t>- </a:t>
            </a:r>
            <a:r>
              <a:rPr lang="fr-FR" sz="950" b="1" spc="-45">
                <a:solidFill>
                  <a:srgbClr val="433685"/>
                </a:solidFill>
                <a:latin typeface="Arial" panose="02020603050405020304" pitchFamily="2"/>
              </a:rPr>
              <a:t>Paris (75) </a:t>
            </a:r>
          </a:p>
          <a:p>
            <a:pPr marL="0" marR="0" indent="0" algn="l">
              <a:lnSpc>
                <a:spcPts val="1200"/>
              </a:lnSpc>
              <a:spcBef>
                <a:spcPts val="600"/>
              </a:spcBef>
              <a:spcAft>
                <a:spcPts val="25"/>
              </a:spcAft>
            </a:pPr>
            <a:r>
              <a:rPr lang="fr-FR" sz="950" b="1" spc="-60">
                <a:solidFill>
                  <a:srgbClr val="433685"/>
                </a:solidFill>
                <a:latin typeface="Arial" panose="02020603050405020304" pitchFamily="2"/>
              </a:rPr>
              <a:t>École ENST Télécom Paris Doctorat en physique du solide </a:t>
            </a:r>
          </a:p>
        </p:txBody>
      </p:sp>
      <p:sp>
        <p:nvSpPr>
          <p:cNvPr id="104" name="Espace réservé du texte 103"/>
          <p:cNvSpPr>
            <a:spLocks noGrp="1"/>
          </p:cNvSpPr>
          <p:nvPr>
            <p:ph type="body" idx="10"/>
          </p:nvPr>
        </p:nvSpPr>
        <p:spPr>
          <a:xfrm>
            <a:off x="2279650" y="8404225"/>
            <a:ext cx="2941320" cy="848995"/>
          </a:xfrm>
          <a:prstGeom prst="rect">
            <a:avLst/>
          </a:prstGeom>
          <a:noFill/>
          <a:ln w="0" cmpd="sng">
            <a:noFill/>
            <a:prstDash val="solid"/>
          </a:ln>
        </p:spPr>
        <p:txBody>
          <a:bodyPr vert="horz" lIns="0" tIns="0" rIns="0" bIns="0" anchor="t"/>
          <a:lstStyle/>
          <a:p>
            <a:pPr marL="1828800" marR="0" indent="0" algn="r">
              <a:lnSpc>
                <a:spcPts val="1200"/>
              </a:lnSpc>
              <a:spcAft>
                <a:spcPts val="0"/>
              </a:spcAft>
            </a:pPr>
            <a:r>
              <a:rPr lang="fr-FR" sz="950" b="1" spc="-50">
                <a:solidFill>
                  <a:srgbClr val="3CA3C7"/>
                </a:solidFill>
                <a:latin typeface="Arial" panose="02020603050405020304" pitchFamily="2"/>
              </a:rPr>
              <a:t>Serge Muller, 52 ans Technicien physicien </a:t>
            </a:r>
          </a:p>
          <a:p>
            <a:pPr marL="0" marR="0" indent="0" algn="l">
              <a:lnSpc>
                <a:spcPts val="1200"/>
              </a:lnSpc>
              <a:spcBef>
                <a:spcPts val="0"/>
              </a:spcBef>
              <a:spcAft>
                <a:spcPts val="0"/>
              </a:spcAft>
            </a:pPr>
            <a:r>
              <a:rPr lang="fr-FR" sz="950" b="1" spc="-60">
                <a:solidFill>
                  <a:srgbClr val="3CA3C7"/>
                </a:solidFill>
                <a:latin typeface="Arial" panose="02020603050405020304" pitchFamily="2"/>
              </a:rPr>
              <a:t>CHU, Clinique d’oncologie et de radiothérapie - Tours (37) </a:t>
            </a:r>
          </a:p>
          <a:p>
            <a:pPr marL="91440" marR="0" indent="137160" algn="just">
              <a:lnSpc>
                <a:spcPts val="1200"/>
              </a:lnSpc>
              <a:spcBef>
                <a:spcPts val="600"/>
              </a:spcBef>
              <a:spcAft>
                <a:spcPts val="20"/>
              </a:spcAft>
            </a:pPr>
            <a:r>
              <a:rPr lang="fr-FR" sz="950" b="1" spc="-60">
                <a:solidFill>
                  <a:srgbClr val="3CA3C7"/>
                </a:solidFill>
                <a:latin typeface="Arial" panose="02020603050405020304" pitchFamily="2"/>
              </a:rPr>
              <a:t>Diplôme d’État de manipulateur en électroradiologie Diplôme de 1</a:t>
            </a:r>
            <a:r>
              <a:rPr lang="fr-FR" sz="950" b="1" spc="-60" baseline="30000">
                <a:solidFill>
                  <a:srgbClr val="3CA3C7"/>
                </a:solidFill>
                <a:latin typeface="Arial" panose="02020603050405020304" pitchFamily="2"/>
              </a:rPr>
              <a:t>er</a:t>
            </a:r>
            <a:r>
              <a:rPr lang="fr-FR" sz="950" b="1" spc="-60">
                <a:solidFill>
                  <a:srgbClr val="3CA3C7"/>
                </a:solidFill>
                <a:latin typeface="Arial" panose="02020603050405020304" pitchFamily="2"/>
              </a:rPr>
              <a:t> cycle technique en électronique (CNAM) </a:t>
            </a:r>
          </a:p>
        </p:txBody>
      </p:sp>
      <p:sp>
        <p:nvSpPr>
          <p:cNvPr id="105" name="Espace réservé du texte 104"/>
          <p:cNvSpPr>
            <a:spLocks noGrp="1"/>
          </p:cNvSpPr>
          <p:nvPr>
            <p:ph type="body" idx="10"/>
          </p:nvPr>
        </p:nvSpPr>
        <p:spPr>
          <a:xfrm>
            <a:off x="135255" y="10469880"/>
            <a:ext cx="180340" cy="124460"/>
          </a:xfrm>
          <a:prstGeom prst="rect">
            <a:avLst/>
          </a:prstGeom>
          <a:noFill/>
          <a:ln w="0" cmpd="sng">
            <a:noFill/>
            <a:prstDash val="solid"/>
          </a:ln>
        </p:spPr>
        <p:txBody>
          <a:bodyPr vert="horz" lIns="0" tIns="5080" rIns="0" bIns="0" anchor="t"/>
          <a:lstStyle/>
          <a:p>
            <a:pPr marL="0" marR="0" indent="0" algn="l">
              <a:lnSpc>
                <a:spcPts val="900"/>
              </a:lnSpc>
              <a:spcAft>
                <a:spcPts val="0"/>
              </a:spcAft>
            </a:pPr>
            <a:r>
              <a:rPr lang="fr-FR" sz="850" b="1" spc="0">
                <a:solidFill>
                  <a:srgbClr val="000000"/>
                </a:solidFill>
                <a:latin typeface="Arial" panose="02020603050405020304" pitchFamily="2"/>
              </a:rPr>
              <a:t>6 </a:t>
            </a:r>
          </a:p>
        </p:txBody>
      </p:sp>
      <p:sp>
        <p:nvSpPr>
          <p:cNvPr id="106" name="Espace réservé du texte 105"/>
          <p:cNvSpPr>
            <a:spLocks noGrp="1"/>
          </p:cNvSpPr>
          <p:nvPr>
            <p:ph type="body" idx="10"/>
          </p:nvPr>
        </p:nvSpPr>
        <p:spPr>
          <a:xfrm>
            <a:off x="10845800" y="10469880"/>
            <a:ext cx="180975" cy="124460"/>
          </a:xfrm>
          <a:prstGeom prst="rect">
            <a:avLst/>
          </a:prstGeom>
          <a:noFill/>
          <a:ln w="0" cmpd="sng">
            <a:noFill/>
            <a:prstDash val="solid"/>
          </a:ln>
        </p:spPr>
        <p:txBody>
          <a:bodyPr vert="horz" lIns="0" tIns="5080" rIns="0" bIns="0" anchor="t"/>
          <a:lstStyle/>
          <a:p>
            <a:pPr marL="0" marR="0" indent="0" algn="l">
              <a:lnSpc>
                <a:spcPts val="900"/>
              </a:lnSpc>
              <a:spcAft>
                <a:spcPts val="0"/>
              </a:spcAft>
            </a:pPr>
            <a:r>
              <a:rPr lang="fr-FR" sz="850" spc="0">
                <a:solidFill>
                  <a:srgbClr val="000000"/>
                </a:solidFill>
                <a:latin typeface="Arial" panose="02020603050405020304" pitchFamily="2"/>
              </a:rPr>
              <a:t>7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11" name="Espace réservé du texte 110"/>
          <p:cNvSpPr>
            <a:spLocks noGrp="1"/>
          </p:cNvSpPr>
          <p:nvPr>
            <p:ph type="body" idx="10"/>
          </p:nvPr>
        </p:nvSpPr>
        <p:spPr>
          <a:xfrm>
            <a:off x="9933305" y="330835"/>
            <a:ext cx="1036320" cy="30289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0">
                <a:solidFill>
                  <a:srgbClr val="38A089"/>
                </a:solidFill>
                <a:latin typeface="Tahoma" panose="02020603050405020304" pitchFamily="2"/>
              </a:rPr>
              <a:t>ANIMATEUR(RICE)-MÉDIATEUR(RICE) EN MUSÉE SCIENTIFIQUE </a:t>
            </a:r>
          </a:p>
        </p:txBody>
      </p:sp>
      <p:sp>
        <p:nvSpPr>
          <p:cNvPr id="112" name="Espace réservé du texte 111"/>
          <p:cNvSpPr>
            <a:spLocks noGrp="1"/>
          </p:cNvSpPr>
          <p:nvPr>
            <p:ph type="body" idx="10"/>
          </p:nvPr>
        </p:nvSpPr>
        <p:spPr>
          <a:xfrm>
            <a:off x="9933305" y="890905"/>
            <a:ext cx="643255" cy="30099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5">
                <a:solidFill>
                  <a:srgbClr val="38A089"/>
                </a:solidFill>
                <a:latin typeface="Tahoma" panose="02020603050405020304" pitchFamily="2"/>
              </a:rPr>
              <a:t>CHARGÉ(E) DE COMMUNICATION SCIENTIFIQUE </a:t>
            </a:r>
          </a:p>
        </p:txBody>
      </p:sp>
      <p:sp>
        <p:nvSpPr>
          <p:cNvPr id="113" name="Espace réservé du texte 112"/>
          <p:cNvSpPr>
            <a:spLocks noGrp="1"/>
          </p:cNvSpPr>
          <p:nvPr>
            <p:ph type="body" idx="10"/>
          </p:nvPr>
        </p:nvSpPr>
        <p:spPr>
          <a:xfrm>
            <a:off x="917575" y="1310640"/>
            <a:ext cx="7427595" cy="1258570"/>
          </a:xfrm>
          <a:prstGeom prst="rect">
            <a:avLst/>
          </a:prstGeom>
          <a:noFill/>
          <a:ln w="0" cmpd="sng">
            <a:noFill/>
            <a:prstDash val="solid"/>
          </a:ln>
        </p:spPr>
        <p:txBody>
          <a:bodyPr vert="horz" lIns="0" tIns="0" rIns="0" bIns="0" anchor="t"/>
          <a:lstStyle/>
          <a:p>
            <a:pPr marL="0" marR="0" indent="0" algn="l">
              <a:lnSpc>
                <a:spcPts val="4900"/>
              </a:lnSpc>
              <a:spcAft>
                <a:spcPts val="0"/>
              </a:spcAft>
            </a:pPr>
            <a:r>
              <a:rPr lang="fr-FR" sz="5200" spc="0">
                <a:solidFill>
                  <a:srgbClr val="000000"/>
                </a:solidFill>
                <a:latin typeface="Arial" panose="02020603050405020304" pitchFamily="2"/>
              </a:rPr>
              <a:t>enseignement, diffusion </a:t>
            </a:r>
          </a:p>
          <a:p>
            <a:pPr marL="777240" marR="0" indent="0" algn="l">
              <a:lnSpc>
                <a:spcPts val="5000"/>
              </a:lnSpc>
              <a:spcBef>
                <a:spcPts val="0"/>
              </a:spcBef>
              <a:spcAft>
                <a:spcPts val="0"/>
              </a:spcAft>
            </a:pPr>
            <a:r>
              <a:rPr lang="fr-FR" sz="5200" spc="30">
                <a:solidFill>
                  <a:srgbClr val="000000"/>
                </a:solidFill>
                <a:latin typeface="Arial" panose="02020603050405020304" pitchFamily="2"/>
              </a:rPr>
              <a:t>des connais sances </a:t>
            </a:r>
          </a:p>
        </p:txBody>
      </p:sp>
      <p:sp>
        <p:nvSpPr>
          <p:cNvPr id="114" name="Espace réservé du texte 113"/>
          <p:cNvSpPr>
            <a:spLocks noGrp="1"/>
          </p:cNvSpPr>
          <p:nvPr>
            <p:ph type="body" idx="10"/>
          </p:nvPr>
        </p:nvSpPr>
        <p:spPr>
          <a:xfrm>
            <a:off x="9936480" y="1449070"/>
            <a:ext cx="667385" cy="9906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95">
                <a:solidFill>
                  <a:srgbClr val="38A089"/>
                </a:solidFill>
                <a:latin typeface="Tahoma" panose="02020603050405020304" pitchFamily="2"/>
              </a:rPr>
              <a:t>DOCUMENTALISTE </a:t>
            </a:r>
          </a:p>
        </p:txBody>
      </p:sp>
      <p:sp>
        <p:nvSpPr>
          <p:cNvPr id="115" name="Espace réservé du texte 114"/>
          <p:cNvSpPr>
            <a:spLocks noGrp="1"/>
          </p:cNvSpPr>
          <p:nvPr>
            <p:ph type="body" idx="10"/>
          </p:nvPr>
        </p:nvSpPr>
        <p:spPr>
          <a:xfrm>
            <a:off x="9933305" y="1804670"/>
            <a:ext cx="908685" cy="20066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0">
                <a:solidFill>
                  <a:srgbClr val="38A089"/>
                </a:solidFill>
                <a:latin typeface="Tahoma" panose="02020603050405020304" pitchFamily="2"/>
              </a:rPr>
              <a:t>ÉDITEUR(RICE) DE LIVRES SCIENTIFIQUES </a:t>
            </a:r>
          </a:p>
        </p:txBody>
      </p:sp>
      <p:sp>
        <p:nvSpPr>
          <p:cNvPr id="116" name="Espace réservé du texte 115"/>
          <p:cNvSpPr>
            <a:spLocks noGrp="1"/>
          </p:cNvSpPr>
          <p:nvPr>
            <p:ph type="body" idx="10"/>
          </p:nvPr>
        </p:nvSpPr>
        <p:spPr>
          <a:xfrm>
            <a:off x="9933305" y="2261870"/>
            <a:ext cx="594360" cy="20383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5">
                <a:solidFill>
                  <a:srgbClr val="38A089"/>
                </a:solidFill>
                <a:latin typeface="Tahoma" panose="02020603050405020304" pitchFamily="2"/>
              </a:rPr>
              <a:t>ENSEIGNANT(E)-CHERCHEUR(SE) </a:t>
            </a:r>
          </a:p>
        </p:txBody>
      </p:sp>
      <p:sp>
        <p:nvSpPr>
          <p:cNvPr id="117" name="Espace réservé du texte 116"/>
          <p:cNvSpPr>
            <a:spLocks noGrp="1"/>
          </p:cNvSpPr>
          <p:nvPr>
            <p:ph type="body" idx="10"/>
          </p:nvPr>
        </p:nvSpPr>
        <p:spPr>
          <a:xfrm>
            <a:off x="1167130" y="2569210"/>
            <a:ext cx="4090670" cy="1076325"/>
          </a:xfrm>
          <a:prstGeom prst="rect">
            <a:avLst/>
          </a:prstGeom>
          <a:noFill/>
          <a:ln w="0" cmpd="sng">
            <a:noFill/>
            <a:prstDash val="solid"/>
          </a:ln>
        </p:spPr>
        <p:txBody>
          <a:bodyPr vert="horz" lIns="0" tIns="13970" rIns="0" bIns="0" anchor="t"/>
          <a:lstStyle/>
          <a:p>
            <a:pPr marL="0" marR="0" indent="0" algn="r">
              <a:lnSpc>
                <a:spcPts val="1400"/>
              </a:lnSpc>
              <a:spcAft>
                <a:spcPts val="0"/>
              </a:spcAft>
            </a:pPr>
            <a:r>
              <a:rPr lang="fr-FR" sz="1250" spc="135">
                <a:solidFill>
                  <a:srgbClr val="000000"/>
                </a:solidFill>
                <a:latin typeface="Tahoma" panose="02020603050405020304" pitchFamily="2"/>
              </a:rPr>
              <a:t>Développer l’envie de découvrir et de comprendre, former les acteurs de la science et de la technologie de demain : les enseignants et les médiateurs de la culture scientifique et technique ont un rôle de première importance. </a:t>
            </a:r>
          </a:p>
        </p:txBody>
      </p:sp>
      <p:sp>
        <p:nvSpPr>
          <p:cNvPr id="118" name="Espace réservé du texte 117"/>
          <p:cNvSpPr>
            <a:spLocks noGrp="1"/>
          </p:cNvSpPr>
          <p:nvPr>
            <p:ph type="body" idx="10"/>
          </p:nvPr>
        </p:nvSpPr>
        <p:spPr>
          <a:xfrm>
            <a:off x="9936480" y="2720340"/>
            <a:ext cx="1075690" cy="9906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90">
                <a:solidFill>
                  <a:srgbClr val="38A089"/>
                </a:solidFill>
                <a:latin typeface="Tahoma" panose="02020603050405020304" pitchFamily="2"/>
              </a:rPr>
              <a:t>FORMATEUR(RICE) D’ADULTES </a:t>
            </a:r>
          </a:p>
        </p:txBody>
      </p:sp>
      <p:sp>
        <p:nvSpPr>
          <p:cNvPr id="119" name="Espace réservé du texte 118"/>
          <p:cNvSpPr>
            <a:spLocks noGrp="1"/>
          </p:cNvSpPr>
          <p:nvPr>
            <p:ph type="body" idx="10"/>
          </p:nvPr>
        </p:nvSpPr>
        <p:spPr>
          <a:xfrm>
            <a:off x="7745095" y="3287395"/>
            <a:ext cx="1746250" cy="152400"/>
          </a:xfrm>
          <a:prstGeom prst="rect">
            <a:avLst/>
          </a:prstGeom>
          <a:noFill/>
          <a:ln w="0" cmpd="sng">
            <a:noFill/>
            <a:prstDash val="solid"/>
          </a:ln>
        </p:spPr>
        <p:txBody>
          <a:bodyPr vert="horz" lIns="0" tIns="0" rIns="0" bIns="0" anchor="t"/>
          <a:lstStyle/>
          <a:p>
            <a:pPr marL="0" marR="0" indent="0" algn="l">
              <a:lnSpc>
                <a:spcPts val="1200"/>
              </a:lnSpc>
              <a:spcAft>
                <a:spcPts val="0"/>
              </a:spcAft>
            </a:pPr>
            <a:r>
              <a:rPr lang="fr-FR" sz="1000" b="1" spc="-114">
                <a:solidFill>
                  <a:srgbClr val="E1EA65"/>
                </a:solidFill>
                <a:latin typeface="Arial" panose="02020603050405020304" pitchFamily="2"/>
              </a:rPr>
              <a:t>SI LA SCIENCE M’ÉTAIT CONTÉE... </a:t>
            </a:r>
          </a:p>
        </p:txBody>
      </p:sp>
      <p:sp>
        <p:nvSpPr>
          <p:cNvPr id="120" name="Espace réservé du texte 119"/>
          <p:cNvSpPr>
            <a:spLocks noGrp="1"/>
          </p:cNvSpPr>
          <p:nvPr>
            <p:ph type="body" idx="10"/>
          </p:nvPr>
        </p:nvSpPr>
        <p:spPr>
          <a:xfrm>
            <a:off x="9933305" y="3074035"/>
            <a:ext cx="676910" cy="226695"/>
          </a:xfrm>
          <a:prstGeom prst="rect">
            <a:avLst/>
          </a:prstGeom>
          <a:noFill/>
          <a:ln w="0" cmpd="sng">
            <a:noFill/>
            <a:prstDash val="solid"/>
          </a:ln>
        </p:spPr>
        <p:txBody>
          <a:bodyPr vert="horz" lIns="0" tIns="0" rIns="0" bIns="0" anchor="t"/>
          <a:lstStyle/>
          <a:p>
            <a:pPr marL="0" marR="0" indent="0" algn="l">
              <a:lnSpc>
                <a:spcPts val="900"/>
              </a:lnSpc>
              <a:spcAft>
                <a:spcPts val="0"/>
              </a:spcAft>
            </a:pPr>
            <a:r>
              <a:rPr lang="fr-FR" sz="650" b="1" spc="0">
                <a:solidFill>
                  <a:srgbClr val="000000"/>
                </a:solidFill>
                <a:latin typeface="Tahoma" panose="02020603050405020304" pitchFamily="2"/>
              </a:rPr>
              <a:t>JOURNALISTE SCIENTIFIQUE </a:t>
            </a:r>
          </a:p>
        </p:txBody>
      </p:sp>
      <p:sp>
        <p:nvSpPr>
          <p:cNvPr id="121" name="Espace réservé du texte 120"/>
          <p:cNvSpPr>
            <a:spLocks noGrp="1"/>
          </p:cNvSpPr>
          <p:nvPr>
            <p:ph type="body" idx="10"/>
          </p:nvPr>
        </p:nvSpPr>
        <p:spPr>
          <a:xfrm>
            <a:off x="9936480" y="3558540"/>
            <a:ext cx="1033145" cy="9906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80">
                <a:solidFill>
                  <a:srgbClr val="38A089"/>
                </a:solidFill>
                <a:latin typeface="Tahoma" panose="02020603050405020304" pitchFamily="2"/>
              </a:rPr>
              <a:t>PROFESSEUR(E) DES ÉCOLES </a:t>
            </a:r>
          </a:p>
        </p:txBody>
      </p:sp>
      <p:sp>
        <p:nvSpPr>
          <p:cNvPr id="122" name="Espace réservé du texte 121"/>
          <p:cNvSpPr>
            <a:spLocks noGrp="1"/>
          </p:cNvSpPr>
          <p:nvPr>
            <p:ph type="body" idx="10"/>
          </p:nvPr>
        </p:nvSpPr>
        <p:spPr>
          <a:xfrm>
            <a:off x="9936480" y="3907790"/>
            <a:ext cx="567055" cy="20701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5">
                <a:solidFill>
                  <a:srgbClr val="38A089"/>
                </a:solidFill>
                <a:latin typeface="Tahoma" panose="02020603050405020304" pitchFamily="2"/>
              </a:rPr>
              <a:t>PROFESSEUR(E) DE GÉNIE CIVIL </a:t>
            </a:r>
          </a:p>
        </p:txBody>
      </p:sp>
      <p:sp>
        <p:nvSpPr>
          <p:cNvPr id="123" name="Espace réservé du texte 122"/>
          <p:cNvSpPr>
            <a:spLocks noGrp="1"/>
          </p:cNvSpPr>
          <p:nvPr>
            <p:ph type="body" idx="10"/>
          </p:nvPr>
        </p:nvSpPr>
        <p:spPr>
          <a:xfrm>
            <a:off x="2035810" y="4226560"/>
            <a:ext cx="1369060" cy="165100"/>
          </a:xfrm>
          <a:prstGeom prst="rect">
            <a:avLst/>
          </a:prstGeom>
          <a:noFill/>
          <a:ln w="0" cmpd="sng">
            <a:noFill/>
            <a:prstDash val="solid"/>
          </a:ln>
        </p:spPr>
        <p:txBody>
          <a:bodyPr vert="horz" lIns="0" tIns="635" rIns="0" bIns="0" anchor="t"/>
          <a:lstStyle/>
          <a:p>
            <a:pPr marL="0" marR="0" indent="0" algn="l">
              <a:lnSpc>
                <a:spcPts val="1200"/>
              </a:lnSpc>
              <a:spcAft>
                <a:spcPts val="75"/>
              </a:spcAft>
            </a:pPr>
            <a:r>
              <a:rPr lang="fr-FR" sz="1000" b="1" spc="-120">
                <a:solidFill>
                  <a:srgbClr val="38A089"/>
                </a:solidFill>
                <a:latin typeface="Arial" panose="02020603050405020304" pitchFamily="2"/>
              </a:rPr>
              <a:t>EN PHYSIQUE, CITOYENS </a:t>
            </a:r>
            <a:r>
              <a:rPr lang="fr-FR" sz="1000" spc="-120">
                <a:solidFill>
                  <a:srgbClr val="38A089"/>
                </a:solidFill>
                <a:latin typeface="Arial" panose="02020603050405020304" pitchFamily="2"/>
              </a:rPr>
              <a:t>! </a:t>
            </a:r>
          </a:p>
        </p:txBody>
      </p:sp>
      <p:sp>
        <p:nvSpPr>
          <p:cNvPr id="124" name="Espace réservé du texte 123"/>
          <p:cNvSpPr>
            <a:spLocks noGrp="1"/>
          </p:cNvSpPr>
          <p:nvPr>
            <p:ph type="body" idx="10"/>
          </p:nvPr>
        </p:nvSpPr>
        <p:spPr>
          <a:xfrm>
            <a:off x="5928360" y="3597275"/>
            <a:ext cx="3605530" cy="1396365"/>
          </a:xfrm>
          <a:prstGeom prst="rect">
            <a:avLst/>
          </a:prstGeom>
          <a:noFill/>
          <a:ln w="0" cmpd="sng">
            <a:noFill/>
            <a:prstDash val="solid"/>
          </a:ln>
        </p:spPr>
        <p:txBody>
          <a:bodyPr vert="horz" lIns="0" tIns="0" rIns="0" bIns="0" anchor="t"/>
          <a:lstStyle/>
          <a:p>
            <a:pPr marL="0" marR="0" indent="0" algn="r">
              <a:lnSpc>
                <a:spcPts val="1200"/>
              </a:lnSpc>
              <a:spcAft>
                <a:spcPts val="0"/>
              </a:spcAft>
            </a:pPr>
            <a:r>
              <a:rPr lang="fr-FR" sz="1000" b="1" spc="-45">
                <a:solidFill>
                  <a:srgbClr val="000000"/>
                </a:solidFill>
                <a:latin typeface="Arial" panose="02020603050405020304" pitchFamily="2"/>
              </a:rPr>
              <a:t>« L’idée du journalisme est venue par hasard. En maîtrise, une amie m’a dit : “Tu adores la physique et tu aimes bien la raconter. Tu devrais devenir journaliste scien-tifique.“ C’est vrai que je lisais beaucoup d’ouvrages de vulgarisation au lycée. J’ai vite compris que c’était le métier qu’il me fallait. Après plusieurs stages et expériences comme journaliste indépendant, j’ai été embauché comme rédacteur scientifique pour le mensuel Science et Vie Junior. À chaque fois, j’ai saisi les opportunités, sans bâtir de plan de carrière. </a:t>
            </a:r>
          </a:p>
        </p:txBody>
      </p:sp>
      <p:sp>
        <p:nvSpPr>
          <p:cNvPr id="125" name="Espace réservé du texte 124"/>
          <p:cNvSpPr>
            <a:spLocks noGrp="1"/>
          </p:cNvSpPr>
          <p:nvPr>
            <p:ph type="body" idx="10"/>
          </p:nvPr>
        </p:nvSpPr>
        <p:spPr>
          <a:xfrm>
            <a:off x="9936480" y="4369435"/>
            <a:ext cx="926465" cy="20256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65">
                <a:solidFill>
                  <a:srgbClr val="38A089"/>
                </a:solidFill>
                <a:latin typeface="Tahoma" panose="02020603050405020304" pitchFamily="2"/>
              </a:rPr>
              <a:t>PROFESSEUR(E) DE GÉNIE ÉLECTRIQUE </a:t>
            </a:r>
          </a:p>
        </p:txBody>
      </p:sp>
      <p:sp>
        <p:nvSpPr>
          <p:cNvPr id="126" name="Espace réservé du texte 125"/>
          <p:cNvSpPr>
            <a:spLocks noGrp="1"/>
          </p:cNvSpPr>
          <p:nvPr>
            <p:ph type="body" idx="10"/>
          </p:nvPr>
        </p:nvSpPr>
        <p:spPr>
          <a:xfrm>
            <a:off x="1984375" y="4521200"/>
            <a:ext cx="3239770" cy="877570"/>
          </a:xfrm>
          <a:prstGeom prst="rect">
            <a:avLst/>
          </a:prstGeom>
          <a:noFill/>
          <a:ln w="0" cmpd="sng">
            <a:noFill/>
            <a:prstDash val="solid"/>
          </a:ln>
        </p:spPr>
        <p:txBody>
          <a:bodyPr vert="horz" lIns="0" tIns="635" rIns="0" bIns="0" anchor="t"/>
          <a:lstStyle/>
          <a:p>
            <a:pPr marL="0" marR="0" indent="0" algn="r">
              <a:lnSpc>
                <a:spcPts val="1100"/>
              </a:lnSpc>
              <a:spcAft>
                <a:spcPts val="0"/>
              </a:spcAft>
            </a:pPr>
            <a:r>
              <a:rPr lang="fr-FR" sz="1000" spc="-45">
                <a:solidFill>
                  <a:srgbClr val="000000"/>
                </a:solidFill>
                <a:latin typeface="Arial" panose="02020603050405020304" pitchFamily="2"/>
              </a:rPr>
              <a:t>« C’est l’envie de découvrir le monde et de l’expliquer qui m’ont amené à devenir enseignant. Enseigner la physique, c’est surtout aider l’élève à décoder les informations scientifiques qu’il reçoit pour qu’il les trie et les relie entre elles. Le cours de physique doit lui donner une culture scientifique et surtout un esprit critique. </a:t>
            </a:r>
          </a:p>
        </p:txBody>
      </p:sp>
      <p:sp>
        <p:nvSpPr>
          <p:cNvPr id="127" name="Espace réservé du texte 126"/>
          <p:cNvSpPr>
            <a:spLocks noGrp="1"/>
          </p:cNvSpPr>
          <p:nvPr>
            <p:ph type="body" idx="10"/>
          </p:nvPr>
        </p:nvSpPr>
        <p:spPr>
          <a:xfrm>
            <a:off x="9936480" y="4826635"/>
            <a:ext cx="926465" cy="20256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0">
                <a:solidFill>
                  <a:srgbClr val="38A089"/>
                </a:solidFill>
                <a:latin typeface="Tahoma" panose="02020603050405020304" pitchFamily="2"/>
              </a:rPr>
              <a:t>PROFESSEUR(E) DE GÉNIE INDUSTRIEL </a:t>
            </a:r>
          </a:p>
        </p:txBody>
      </p:sp>
      <p:sp>
        <p:nvSpPr>
          <p:cNvPr id="128" name="Espace réservé du texte 127"/>
          <p:cNvSpPr>
            <a:spLocks noGrp="1"/>
          </p:cNvSpPr>
          <p:nvPr>
            <p:ph type="body" idx="10"/>
          </p:nvPr>
        </p:nvSpPr>
        <p:spPr>
          <a:xfrm>
            <a:off x="5879465" y="5144135"/>
            <a:ext cx="1536065" cy="1271905"/>
          </a:xfrm>
          <a:prstGeom prst="rect">
            <a:avLst/>
          </a:prstGeom>
          <a:noFill/>
          <a:ln w="0" cmpd="sng">
            <a:noFill/>
            <a:prstDash val="solid"/>
          </a:ln>
        </p:spPr>
        <p:txBody>
          <a:bodyPr vert="horz" lIns="0" tIns="31750" rIns="0" bIns="0" anchor="t"/>
          <a:lstStyle/>
          <a:p>
            <a:pPr marL="45720" marR="0" indent="-45720" algn="l">
              <a:lnSpc>
                <a:spcPts val="1400"/>
              </a:lnSpc>
              <a:spcAft>
                <a:spcPts val="0"/>
              </a:spcAft>
            </a:pPr>
            <a:r>
              <a:rPr lang="fr-FR" sz="1350" spc="0">
                <a:solidFill>
                  <a:srgbClr val="E3E82B"/>
                </a:solidFill>
                <a:latin typeface="Tahoma" panose="02020603050405020304" pitchFamily="2"/>
              </a:rPr>
              <a:t>“Les idées les plus originales ne se trouvent pas en science-fiction, mais en physique. La relativité, c’est inouï !” </a:t>
            </a:r>
          </a:p>
        </p:txBody>
      </p:sp>
      <p:sp>
        <p:nvSpPr>
          <p:cNvPr id="129" name="Espace réservé du texte 128"/>
          <p:cNvSpPr>
            <a:spLocks noGrp="1"/>
          </p:cNvSpPr>
          <p:nvPr>
            <p:ph type="body" idx="10"/>
          </p:nvPr>
        </p:nvSpPr>
        <p:spPr>
          <a:xfrm>
            <a:off x="9936480" y="5283835"/>
            <a:ext cx="926465" cy="20256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65">
                <a:solidFill>
                  <a:srgbClr val="38A089"/>
                </a:solidFill>
                <a:latin typeface="Tahoma" panose="02020603050405020304" pitchFamily="2"/>
              </a:rPr>
              <a:t>PROFESSEUR(E) DE GÉNIE MÉCANIQUE </a:t>
            </a:r>
          </a:p>
        </p:txBody>
      </p:sp>
      <p:sp>
        <p:nvSpPr>
          <p:cNvPr id="130" name="Espace réservé du texte 129"/>
          <p:cNvSpPr>
            <a:spLocks noGrp="1"/>
          </p:cNvSpPr>
          <p:nvPr>
            <p:ph type="body" idx="10"/>
          </p:nvPr>
        </p:nvSpPr>
        <p:spPr>
          <a:xfrm>
            <a:off x="2365375" y="5544185"/>
            <a:ext cx="2858770" cy="170815"/>
          </a:xfrm>
          <a:prstGeom prst="rect">
            <a:avLst/>
          </a:prstGeom>
          <a:noFill/>
          <a:ln w="0" cmpd="sng">
            <a:noFill/>
            <a:prstDash val="solid"/>
          </a:ln>
        </p:spPr>
        <p:txBody>
          <a:bodyPr vert="horz" lIns="0" tIns="0" rIns="0" bIns="0" anchor="t"/>
          <a:lstStyle/>
          <a:p>
            <a:pPr marL="0" marR="0" indent="0" algn="r">
              <a:lnSpc>
                <a:spcPts val="1100"/>
              </a:lnSpc>
              <a:spcAft>
                <a:spcPts val="0"/>
              </a:spcAft>
            </a:pPr>
            <a:r>
              <a:rPr lang="fr-FR" sz="1000" spc="-65">
                <a:solidFill>
                  <a:srgbClr val="000000"/>
                </a:solidFill>
                <a:latin typeface="Arial" panose="02020603050405020304" pitchFamily="2"/>
              </a:rPr>
              <a:t>J’aime participer à la formation des futurs citoyens et je </a:t>
            </a:r>
          </a:p>
        </p:txBody>
      </p:sp>
      <p:sp>
        <p:nvSpPr>
          <p:cNvPr id="131" name="Espace réservé du texte 130"/>
          <p:cNvSpPr>
            <a:spLocks noGrp="1"/>
          </p:cNvSpPr>
          <p:nvPr>
            <p:ph type="body" idx="10"/>
          </p:nvPr>
        </p:nvSpPr>
        <p:spPr>
          <a:xfrm>
            <a:off x="2289175" y="5715000"/>
            <a:ext cx="2934970" cy="118745"/>
          </a:xfrm>
          <a:prstGeom prst="rect">
            <a:avLst/>
          </a:prstGeom>
          <a:noFill/>
          <a:ln w="0" cmpd="sng">
            <a:noFill/>
            <a:prstDash val="solid"/>
          </a:ln>
        </p:spPr>
        <p:txBody>
          <a:bodyPr vert="horz" lIns="0" tIns="0" rIns="0" bIns="0" anchor="t"/>
          <a:lstStyle/>
          <a:p>
            <a:pPr marL="0" marR="0" indent="0" algn="r">
              <a:lnSpc>
                <a:spcPts val="1100"/>
              </a:lnSpc>
              <a:spcAft>
                <a:spcPts val="0"/>
              </a:spcAft>
            </a:pPr>
            <a:r>
              <a:rPr lang="fr-FR" sz="1000" spc="-65">
                <a:solidFill>
                  <a:srgbClr val="000000"/>
                </a:solidFill>
                <a:latin typeface="Arial" panose="02020603050405020304" pitchFamily="2"/>
              </a:rPr>
              <a:t>me considère plus comme un guide que comme le détenteur </a:t>
            </a:r>
          </a:p>
        </p:txBody>
      </p:sp>
      <p:sp>
        <p:nvSpPr>
          <p:cNvPr id="132" name="Espace réservé du texte 131"/>
          <p:cNvSpPr>
            <a:spLocks noGrp="1"/>
          </p:cNvSpPr>
          <p:nvPr>
            <p:ph type="body" idx="10"/>
          </p:nvPr>
        </p:nvSpPr>
        <p:spPr>
          <a:xfrm>
            <a:off x="2200910" y="5833745"/>
            <a:ext cx="3023235" cy="173990"/>
          </a:xfrm>
          <a:prstGeom prst="rect">
            <a:avLst/>
          </a:prstGeom>
          <a:noFill/>
          <a:ln w="0" cmpd="sng">
            <a:noFill/>
            <a:prstDash val="solid"/>
          </a:ln>
        </p:spPr>
        <p:txBody>
          <a:bodyPr vert="horz" lIns="0" tIns="0" rIns="0" bIns="0" anchor="t"/>
          <a:lstStyle/>
          <a:p>
            <a:pPr marL="0" marR="0" indent="0" algn="r">
              <a:lnSpc>
                <a:spcPts val="1100"/>
              </a:lnSpc>
              <a:spcAft>
                <a:spcPts val="0"/>
              </a:spcAft>
            </a:pPr>
            <a:r>
              <a:rPr lang="fr-FR" sz="1000" spc="-65">
                <a:solidFill>
                  <a:srgbClr val="000000"/>
                </a:solidFill>
                <a:latin typeface="Arial" panose="02020603050405020304" pitchFamily="2"/>
              </a:rPr>
              <a:t>unique d’un savoir. Pour moi, les contenus ne sont d’ailleurs </a:t>
            </a:r>
          </a:p>
        </p:txBody>
      </p:sp>
      <p:sp>
        <p:nvSpPr>
          <p:cNvPr id="133" name="Espace réservé du texte 132"/>
          <p:cNvSpPr>
            <a:spLocks noGrp="1"/>
          </p:cNvSpPr>
          <p:nvPr>
            <p:ph type="body" idx="10"/>
          </p:nvPr>
        </p:nvSpPr>
        <p:spPr>
          <a:xfrm>
            <a:off x="2124710" y="6007735"/>
            <a:ext cx="3099435" cy="146050"/>
          </a:xfrm>
          <a:prstGeom prst="rect">
            <a:avLst/>
          </a:prstGeom>
          <a:noFill/>
          <a:ln w="0" cmpd="sng">
            <a:noFill/>
            <a:prstDash val="solid"/>
          </a:ln>
        </p:spPr>
        <p:txBody>
          <a:bodyPr vert="horz" lIns="0" tIns="0" rIns="0" bIns="0" anchor="t"/>
          <a:lstStyle/>
          <a:p>
            <a:pPr marL="0" marR="0" indent="0" algn="r">
              <a:lnSpc>
                <a:spcPts val="1100"/>
              </a:lnSpc>
              <a:spcAft>
                <a:spcPts val="0"/>
              </a:spcAft>
            </a:pPr>
            <a:r>
              <a:rPr lang="fr-FR" sz="1000" spc="-65">
                <a:solidFill>
                  <a:srgbClr val="000000"/>
                </a:solidFill>
                <a:latin typeface="Arial" panose="02020603050405020304" pitchFamily="2"/>
              </a:rPr>
              <a:t>absolument pas centraux. Même si ce n’est pas toujours facile, </a:t>
            </a:r>
          </a:p>
        </p:txBody>
      </p:sp>
      <p:sp>
        <p:nvSpPr>
          <p:cNvPr id="134" name="Espace réservé du texte 133"/>
          <p:cNvSpPr>
            <a:spLocks noGrp="1"/>
          </p:cNvSpPr>
          <p:nvPr>
            <p:ph type="body" idx="10"/>
          </p:nvPr>
        </p:nvSpPr>
        <p:spPr>
          <a:xfrm>
            <a:off x="1880870" y="6153785"/>
            <a:ext cx="3343275" cy="411480"/>
          </a:xfrm>
          <a:prstGeom prst="rect">
            <a:avLst/>
          </a:prstGeom>
          <a:noFill/>
          <a:ln w="0" cmpd="sng">
            <a:noFill/>
            <a:prstDash val="solid"/>
          </a:ln>
        </p:spPr>
        <p:txBody>
          <a:bodyPr vert="horz" lIns="0" tIns="0" rIns="0" bIns="0" anchor="t"/>
          <a:lstStyle/>
          <a:p>
            <a:pPr marL="0" marR="0" indent="0" algn="r">
              <a:lnSpc>
                <a:spcPts val="1100"/>
              </a:lnSpc>
              <a:spcAft>
                <a:spcPts val="0"/>
              </a:spcAft>
            </a:pPr>
            <a:r>
              <a:rPr lang="fr-FR" sz="1000" spc="-65">
                <a:solidFill>
                  <a:srgbClr val="000000"/>
                </a:solidFill>
                <a:latin typeface="Arial" panose="02020603050405020304" pitchFamily="2"/>
              </a:rPr>
              <a:t>je laisse autant que possible aux élèves le temps de poser des questions et de déborder le cadre prévu. En partant de leurs préoc-cupations et conceptions qui sont liées à leur personnalité et à leur </a:t>
            </a:r>
          </a:p>
        </p:txBody>
      </p:sp>
      <p:sp>
        <p:nvSpPr>
          <p:cNvPr id="135" name="Espace réservé du texte 134"/>
          <p:cNvSpPr>
            <a:spLocks noGrp="1"/>
          </p:cNvSpPr>
          <p:nvPr>
            <p:ph type="body" idx="10"/>
          </p:nvPr>
        </p:nvSpPr>
        <p:spPr>
          <a:xfrm>
            <a:off x="829310" y="6565265"/>
            <a:ext cx="1676400" cy="586105"/>
          </a:xfrm>
          <a:prstGeom prst="rect">
            <a:avLst/>
          </a:prstGeom>
          <a:noFill/>
          <a:ln w="0" cmpd="sng">
            <a:noFill/>
            <a:prstDash val="solid"/>
          </a:ln>
        </p:spPr>
        <p:txBody>
          <a:bodyPr vert="horz" lIns="0" tIns="0" rIns="0" bIns="0" anchor="t"/>
          <a:lstStyle/>
          <a:p>
            <a:pPr marL="0" marR="0" indent="0" algn="r">
              <a:lnSpc>
                <a:spcPts val="1100"/>
              </a:lnSpc>
              <a:spcAft>
                <a:spcPts val="0"/>
              </a:spcAft>
            </a:pPr>
            <a:r>
              <a:rPr lang="fr-FR" sz="1000" spc="-65">
                <a:solidFill>
                  <a:srgbClr val="000000"/>
                </a:solidFill>
                <a:latin typeface="Arial" panose="02020603050405020304" pitchFamily="2"/>
              </a:rPr>
              <a:t>culture, le débat peut s’installer. Le top, c’est quand ils construisent eux-mêmes le cours et qu’ils arri-vent à mes objectifs ! </a:t>
            </a:r>
          </a:p>
        </p:txBody>
      </p:sp>
      <p:sp>
        <p:nvSpPr>
          <p:cNvPr id="136" name="Espace réservé du texte 135"/>
          <p:cNvSpPr>
            <a:spLocks noGrp="1"/>
          </p:cNvSpPr>
          <p:nvPr>
            <p:ph type="body" idx="10"/>
          </p:nvPr>
        </p:nvSpPr>
        <p:spPr>
          <a:xfrm>
            <a:off x="9933305" y="5741035"/>
            <a:ext cx="688975" cy="20256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65">
                <a:solidFill>
                  <a:srgbClr val="38A089"/>
                </a:solidFill>
                <a:latin typeface="Tahoma" panose="02020603050405020304" pitchFamily="2"/>
              </a:rPr>
              <a:t>PROFESSEUR(E) DE TECHNOLOGIE </a:t>
            </a:r>
          </a:p>
        </p:txBody>
      </p:sp>
      <p:sp>
        <p:nvSpPr>
          <p:cNvPr id="137" name="Espace réservé du texte 136"/>
          <p:cNvSpPr>
            <a:spLocks noGrp="1"/>
          </p:cNvSpPr>
          <p:nvPr>
            <p:ph type="body" idx="10"/>
          </p:nvPr>
        </p:nvSpPr>
        <p:spPr>
          <a:xfrm>
            <a:off x="7662545" y="5144135"/>
            <a:ext cx="1874520" cy="1546225"/>
          </a:xfrm>
          <a:prstGeom prst="rect">
            <a:avLst/>
          </a:prstGeom>
          <a:noFill/>
          <a:ln w="0" cmpd="sng">
            <a:noFill/>
            <a:prstDash val="solid"/>
          </a:ln>
        </p:spPr>
        <p:txBody>
          <a:bodyPr vert="horz" lIns="0" tIns="635" rIns="0" bIns="0" anchor="t"/>
          <a:lstStyle/>
          <a:p>
            <a:pPr marL="0" marR="0" indent="0" algn="just">
              <a:lnSpc>
                <a:spcPts val="1200"/>
              </a:lnSpc>
              <a:spcAft>
                <a:spcPts val="0"/>
              </a:spcAft>
            </a:pPr>
            <a:r>
              <a:rPr lang="fr-FR" sz="1000" b="1" spc="-80">
                <a:solidFill>
                  <a:srgbClr val="000000"/>
                </a:solidFill>
                <a:latin typeface="Arial" panose="02020603050405020304" pitchFamily="2"/>
              </a:rPr>
              <a:t>Pour écrire un article, je commence par me documenter puis je cher-che des contacts. Par exemple, pour la préparation d’un dossier spécial sur la matière, je suis allé à Genève au CERN - le plus grand laboratoire de physique des particu-les du monde. Plusieurs spécialistes m’ont expliqué leurs dernières dé-couvertes, l’état des connaissances </a:t>
            </a:r>
          </a:p>
        </p:txBody>
      </p:sp>
      <p:sp>
        <p:nvSpPr>
          <p:cNvPr id="138" name="Espace réservé du texte 137"/>
          <p:cNvSpPr>
            <a:spLocks noGrp="1"/>
          </p:cNvSpPr>
          <p:nvPr>
            <p:ph type="body" idx="10"/>
          </p:nvPr>
        </p:nvSpPr>
        <p:spPr>
          <a:xfrm>
            <a:off x="5928360" y="6690360"/>
            <a:ext cx="3608705" cy="589280"/>
          </a:xfrm>
          <a:prstGeom prst="rect">
            <a:avLst/>
          </a:prstGeom>
          <a:noFill/>
          <a:ln w="0" cmpd="sng">
            <a:noFill/>
            <a:prstDash val="solid"/>
          </a:ln>
        </p:spPr>
        <p:txBody>
          <a:bodyPr vert="horz" lIns="0" tIns="0" rIns="0" bIns="0" anchor="t"/>
          <a:lstStyle/>
          <a:p>
            <a:pPr marL="0" marR="0" indent="0" algn="just">
              <a:lnSpc>
                <a:spcPts val="1200"/>
              </a:lnSpc>
              <a:spcAft>
                <a:spcPts val="0"/>
              </a:spcAft>
            </a:pPr>
            <a:r>
              <a:rPr lang="fr-FR" sz="1000" b="1" spc="-80">
                <a:solidFill>
                  <a:srgbClr val="000000"/>
                </a:solidFill>
                <a:latin typeface="Arial" panose="02020603050405020304" pitchFamily="2"/>
              </a:rPr>
              <a:t>sur le sujet. C’était passionnant ! Ensuite, c’est à moi de mettre en forme ces informations, de les rendre intelligibles et captivantes pour le lecteur, selon son niveau de connaissance. Je prépare ainsi deux ou trois articles par numéro et une rubrique sur les livres et DVD. » </a:t>
            </a:r>
          </a:p>
        </p:txBody>
      </p:sp>
      <p:sp>
        <p:nvSpPr>
          <p:cNvPr id="139" name="Espace réservé du texte 138"/>
          <p:cNvSpPr>
            <a:spLocks noGrp="1"/>
          </p:cNvSpPr>
          <p:nvPr>
            <p:ph type="body" idx="10"/>
          </p:nvPr>
        </p:nvSpPr>
        <p:spPr>
          <a:xfrm>
            <a:off x="9939655" y="6198235"/>
            <a:ext cx="993775" cy="327660"/>
          </a:xfrm>
          <a:prstGeom prst="rect">
            <a:avLst/>
          </a:prstGeom>
          <a:noFill/>
          <a:ln w="0" cmpd="sng">
            <a:noFill/>
            <a:prstDash val="solid"/>
          </a:ln>
        </p:spPr>
        <p:txBody>
          <a:bodyPr vert="horz" lIns="0" tIns="0" rIns="0" bIns="0" anchor="t"/>
          <a:lstStyle/>
          <a:p>
            <a:pPr marL="0" marR="0" indent="0" algn="ctr">
              <a:lnSpc>
                <a:spcPts val="800"/>
              </a:lnSpc>
              <a:spcAft>
                <a:spcPts val="0"/>
              </a:spcAft>
            </a:pPr>
            <a:r>
              <a:rPr lang="fr-FR" sz="650" b="1" spc="0">
                <a:solidFill>
                  <a:srgbClr val="000000"/>
                </a:solidFill>
                <a:latin typeface="Tahoma" panose="02020603050405020304" pitchFamily="2"/>
              </a:rPr>
              <a:t>PROFESSEUR(E) DE </a:t>
            </a:r>
            <a:r>
              <a:t/>
            </a:r>
            <a:br/>
            <a:r>
              <a:rPr lang="fr-FR" sz="650" b="1" spc="0">
                <a:solidFill>
                  <a:srgbClr val="000000"/>
                </a:solidFill>
                <a:latin typeface="Tahoma" panose="02020603050405020304" pitchFamily="2"/>
              </a:rPr>
              <a:t>PHYSIQUE ET CHIMIE </a:t>
            </a:r>
            <a:r>
              <a:t/>
            </a:r>
            <a:br/>
            <a:r>
              <a:rPr lang="fr-FR" sz="650" b="1" spc="0">
                <a:solidFill>
                  <a:srgbClr val="000000"/>
                </a:solidFill>
                <a:latin typeface="Tahoma" panose="02020603050405020304" pitchFamily="2"/>
              </a:rPr>
              <a:t>EN LYCÉE - COLLÈGE </a:t>
            </a:r>
          </a:p>
        </p:txBody>
      </p:sp>
      <p:sp>
        <p:nvSpPr>
          <p:cNvPr id="140" name="Espace réservé du texte 139"/>
          <p:cNvSpPr>
            <a:spLocks noGrp="1"/>
          </p:cNvSpPr>
          <p:nvPr>
            <p:ph type="body" idx="10"/>
          </p:nvPr>
        </p:nvSpPr>
        <p:spPr>
          <a:xfrm>
            <a:off x="9936480" y="6781165"/>
            <a:ext cx="1024255" cy="20193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0">
                <a:solidFill>
                  <a:srgbClr val="38A089"/>
                </a:solidFill>
                <a:latin typeface="Tahoma" panose="02020603050405020304" pitchFamily="2"/>
              </a:rPr>
              <a:t>PROFESSEUR(E) EN ÉTABLISSEMENT SPÉCIALISÉ </a:t>
            </a:r>
          </a:p>
        </p:txBody>
      </p:sp>
      <p:sp>
        <p:nvSpPr>
          <p:cNvPr id="141" name="Espace réservé du texte 140"/>
          <p:cNvSpPr>
            <a:spLocks noGrp="1"/>
          </p:cNvSpPr>
          <p:nvPr>
            <p:ph type="body" idx="10"/>
          </p:nvPr>
        </p:nvSpPr>
        <p:spPr>
          <a:xfrm>
            <a:off x="829310" y="7296785"/>
            <a:ext cx="1676400" cy="609600"/>
          </a:xfrm>
          <a:prstGeom prst="rect">
            <a:avLst/>
          </a:prstGeom>
          <a:noFill/>
          <a:ln w="0" cmpd="sng">
            <a:noFill/>
            <a:prstDash val="solid"/>
          </a:ln>
        </p:spPr>
        <p:txBody>
          <a:bodyPr vert="horz" lIns="0" tIns="0" rIns="0" bIns="0" anchor="t"/>
          <a:lstStyle/>
          <a:p>
            <a:pPr marL="0" marR="0" indent="0" algn="just">
              <a:lnSpc>
                <a:spcPts val="1100"/>
              </a:lnSpc>
              <a:spcAft>
                <a:spcPts val="0"/>
              </a:spcAft>
            </a:pPr>
            <a:r>
              <a:rPr lang="fr-FR" sz="1000" spc="-70">
                <a:solidFill>
                  <a:srgbClr val="000000"/>
                </a:solidFill>
                <a:latin typeface="Arial" panose="02020603050405020304" pitchFamily="2"/>
              </a:rPr>
              <a:t>L’envie d’enseigner m’est venue en prépa grâce à mon prof de physi-que. Son cours était en rapport avec la vie quotidienne et adapté </a:t>
            </a:r>
          </a:p>
        </p:txBody>
      </p:sp>
      <p:sp>
        <p:nvSpPr>
          <p:cNvPr id="142" name="Espace réservé du texte 141"/>
          <p:cNvSpPr>
            <a:spLocks noGrp="1"/>
          </p:cNvSpPr>
          <p:nvPr>
            <p:ph type="body" idx="10"/>
          </p:nvPr>
        </p:nvSpPr>
        <p:spPr>
          <a:xfrm>
            <a:off x="829310" y="7906385"/>
            <a:ext cx="4394835" cy="558800"/>
          </a:xfrm>
          <a:prstGeom prst="rect">
            <a:avLst/>
          </a:prstGeom>
          <a:noFill/>
          <a:ln w="0" cmpd="sng">
            <a:noFill/>
            <a:prstDash val="solid"/>
          </a:ln>
        </p:spPr>
        <p:txBody>
          <a:bodyPr vert="horz" lIns="0" tIns="0" rIns="0" bIns="0" anchor="t"/>
          <a:lstStyle/>
          <a:p>
            <a:pPr marL="0" marR="0" indent="0" algn="just">
              <a:lnSpc>
                <a:spcPts val="1100"/>
              </a:lnSpc>
              <a:spcAft>
                <a:spcPts val="0"/>
              </a:spcAft>
            </a:pPr>
            <a:r>
              <a:rPr lang="fr-FR" sz="1000" spc="-70">
                <a:solidFill>
                  <a:srgbClr val="000000"/>
                </a:solidFill>
                <a:latin typeface="Arial" panose="02020603050405020304" pitchFamily="2"/>
              </a:rPr>
              <a:t>à mes besoins. Je voulais être officier et cette rencontre m’a fait renoncer à la carrière militaire. J’ai décidé d’en savoir plus et de le partager à mon tour. J’espère pouvoir le faire jusqu’à la retraite, car il faut une sacrée pêche pour faire de la pédagogie active, favoriser la discussion et l’émergence d’idées ou de concepts. » </a:t>
            </a:r>
          </a:p>
        </p:txBody>
      </p:sp>
      <p:sp>
        <p:nvSpPr>
          <p:cNvPr id="143" name="Espace réservé du texte 142"/>
          <p:cNvSpPr>
            <a:spLocks noGrp="1"/>
          </p:cNvSpPr>
          <p:nvPr>
            <p:ph type="body" idx="10"/>
          </p:nvPr>
        </p:nvSpPr>
        <p:spPr>
          <a:xfrm>
            <a:off x="9936480" y="7240270"/>
            <a:ext cx="814070" cy="20002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80">
                <a:solidFill>
                  <a:srgbClr val="38A089"/>
                </a:solidFill>
                <a:latin typeface="Tahoma" panose="02020603050405020304" pitchFamily="2"/>
              </a:rPr>
              <a:t>RÉALISATEUR(RICE) DE FILMS SCIENTIFIQUES </a:t>
            </a:r>
          </a:p>
        </p:txBody>
      </p:sp>
      <p:sp>
        <p:nvSpPr>
          <p:cNvPr id="144" name="Espace réservé du texte 143"/>
          <p:cNvSpPr>
            <a:spLocks noGrp="1"/>
          </p:cNvSpPr>
          <p:nvPr>
            <p:ph type="body" idx="10"/>
          </p:nvPr>
        </p:nvSpPr>
        <p:spPr>
          <a:xfrm>
            <a:off x="2685415" y="6765925"/>
            <a:ext cx="2538730" cy="921385"/>
          </a:xfrm>
          <a:prstGeom prst="rect">
            <a:avLst/>
          </a:prstGeom>
          <a:noFill/>
          <a:ln w="0" cmpd="sng">
            <a:noFill/>
            <a:prstDash val="solid"/>
          </a:ln>
        </p:spPr>
        <p:txBody>
          <a:bodyPr vert="horz" lIns="0" tIns="32385" rIns="0" bIns="0" anchor="t"/>
          <a:lstStyle/>
          <a:p>
            <a:pPr marL="45720" marR="0" indent="-45720" algn="l">
              <a:lnSpc>
                <a:spcPts val="1400"/>
              </a:lnSpc>
              <a:spcAft>
                <a:spcPts val="0"/>
              </a:spcAft>
            </a:pPr>
            <a:r>
              <a:rPr lang="fr-FR" sz="1350" spc="45">
                <a:solidFill>
                  <a:srgbClr val="2E9D57"/>
                </a:solidFill>
                <a:latin typeface="Tahoma" panose="02020603050405020304" pitchFamily="2"/>
              </a:rPr>
              <a:t>“Avoir une culture scientifique, ce n’est pas forcément retenir un savoir particulier mais c’est une façon d’apprivoiser le monde pour s’y sentir bien.” </a:t>
            </a:r>
          </a:p>
        </p:txBody>
      </p:sp>
      <p:sp>
        <p:nvSpPr>
          <p:cNvPr id="145" name="Espace réservé du texte 144"/>
          <p:cNvSpPr>
            <a:spLocks noGrp="1"/>
          </p:cNvSpPr>
          <p:nvPr>
            <p:ph type="body" idx="10"/>
          </p:nvPr>
        </p:nvSpPr>
        <p:spPr>
          <a:xfrm>
            <a:off x="7851775" y="7430135"/>
            <a:ext cx="1682115" cy="992505"/>
          </a:xfrm>
          <a:prstGeom prst="rect">
            <a:avLst/>
          </a:prstGeom>
          <a:noFill/>
          <a:ln w="0" cmpd="sng">
            <a:noFill/>
            <a:prstDash val="solid"/>
          </a:ln>
        </p:spPr>
        <p:txBody>
          <a:bodyPr vert="horz" lIns="0" tIns="635" rIns="0" bIns="0" anchor="t"/>
          <a:lstStyle/>
          <a:p>
            <a:pPr marL="0" marR="0" indent="0" algn="r">
              <a:lnSpc>
                <a:spcPts val="1200"/>
              </a:lnSpc>
              <a:spcAft>
                <a:spcPts val="0"/>
              </a:spcAft>
            </a:pPr>
            <a:r>
              <a:rPr lang="fr-FR" sz="1000" b="1" spc="-60">
                <a:solidFill>
                  <a:srgbClr val="E1EA65"/>
                </a:solidFill>
                <a:latin typeface="Arial" panose="02020603050405020304" pitchFamily="2"/>
              </a:rPr>
              <a:t>Fabrice Nicot, 31 ans Rédacteur scientifique Science et Vie Junior - Paris (75) </a:t>
            </a:r>
          </a:p>
          <a:p>
            <a:pPr marL="411480" marR="0" indent="0" algn="r">
              <a:lnSpc>
                <a:spcPts val="1200"/>
              </a:lnSpc>
              <a:spcBef>
                <a:spcPts val="600"/>
              </a:spcBef>
              <a:spcAft>
                <a:spcPts val="0"/>
              </a:spcAft>
            </a:pPr>
            <a:r>
              <a:rPr lang="fr-FR" sz="1000" b="1" spc="-95">
                <a:solidFill>
                  <a:srgbClr val="E1EA65"/>
                </a:solidFill>
                <a:latin typeface="Arial" panose="02020603050405020304" pitchFamily="2"/>
              </a:rPr>
              <a:t>Maîtrise de physique DESS de communication scientifique (CISTEM) </a:t>
            </a:r>
          </a:p>
        </p:txBody>
      </p:sp>
      <p:sp>
        <p:nvSpPr>
          <p:cNvPr id="146" name="Espace réservé du texte 145"/>
          <p:cNvSpPr>
            <a:spLocks noGrp="1"/>
          </p:cNvSpPr>
          <p:nvPr>
            <p:ph type="body" idx="10"/>
          </p:nvPr>
        </p:nvSpPr>
        <p:spPr>
          <a:xfrm>
            <a:off x="9933305" y="7697470"/>
            <a:ext cx="701040" cy="30353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45">
                <a:solidFill>
                  <a:srgbClr val="38A089"/>
                </a:solidFill>
                <a:latin typeface="Tahoma" panose="02020603050405020304" pitchFamily="2"/>
              </a:rPr>
              <a:t>TECHNICIEN(NE) DE LABORATOIRE D’ENSEIGNEMENT </a:t>
            </a:r>
          </a:p>
        </p:txBody>
      </p:sp>
      <p:sp>
        <p:nvSpPr>
          <p:cNvPr id="147" name="Espace réservé du texte 146"/>
          <p:cNvSpPr>
            <a:spLocks noGrp="1"/>
          </p:cNvSpPr>
          <p:nvPr>
            <p:ph type="body" idx="10"/>
          </p:nvPr>
        </p:nvSpPr>
        <p:spPr>
          <a:xfrm>
            <a:off x="3276600" y="8612505"/>
            <a:ext cx="1944370" cy="843280"/>
          </a:xfrm>
          <a:prstGeom prst="rect">
            <a:avLst/>
          </a:prstGeom>
          <a:noFill/>
          <a:ln w="0" cmpd="sng">
            <a:noFill/>
            <a:prstDash val="solid"/>
          </a:ln>
        </p:spPr>
        <p:txBody>
          <a:bodyPr vert="horz" lIns="0" tIns="1270" rIns="0" bIns="0" anchor="t"/>
          <a:lstStyle/>
          <a:p>
            <a:pPr marL="0" marR="0" indent="0" algn="r">
              <a:lnSpc>
                <a:spcPts val="1200"/>
              </a:lnSpc>
              <a:spcAft>
                <a:spcPts val="0"/>
              </a:spcAft>
            </a:pPr>
            <a:r>
              <a:rPr lang="fr-FR" sz="1000" b="1" spc="0">
                <a:solidFill>
                  <a:srgbClr val="38A089"/>
                </a:solidFill>
                <a:latin typeface="Arial" panose="02020603050405020304" pitchFamily="2"/>
              </a:rPr>
              <a:t>Vincent Mas, 33 ans Professeur de physique et chimie Lycée François Arago - Perpignan (66) </a:t>
            </a:r>
          </a:p>
          <a:p>
            <a:pPr marL="411480" marR="0" indent="0" algn="r">
              <a:lnSpc>
                <a:spcPts val="1200"/>
              </a:lnSpc>
              <a:spcBef>
                <a:spcPts val="600"/>
              </a:spcBef>
              <a:spcAft>
                <a:spcPts val="20"/>
              </a:spcAft>
            </a:pPr>
            <a:r>
              <a:rPr lang="fr-FR" sz="1000" b="1" spc="-65">
                <a:solidFill>
                  <a:srgbClr val="38A089"/>
                </a:solidFill>
                <a:latin typeface="Arial" panose="02020603050405020304" pitchFamily="2"/>
              </a:rPr>
              <a:t>Maîtrise de physique CAPES de physique et chimie </a:t>
            </a:r>
          </a:p>
        </p:txBody>
      </p:sp>
      <p:sp>
        <p:nvSpPr>
          <p:cNvPr id="148" name="Espace réservé du texte 147"/>
          <p:cNvSpPr>
            <a:spLocks noGrp="1"/>
          </p:cNvSpPr>
          <p:nvPr>
            <p:ph type="body" idx="10"/>
          </p:nvPr>
        </p:nvSpPr>
        <p:spPr>
          <a:xfrm>
            <a:off x="135255" y="10469880"/>
            <a:ext cx="177800" cy="124460"/>
          </a:xfrm>
          <a:prstGeom prst="rect">
            <a:avLst/>
          </a:prstGeom>
          <a:noFill/>
          <a:ln w="0" cmpd="sng">
            <a:noFill/>
            <a:prstDash val="solid"/>
          </a:ln>
        </p:spPr>
        <p:txBody>
          <a:bodyPr vert="horz" lIns="0" tIns="5080" rIns="0" bIns="0" anchor="t"/>
          <a:lstStyle/>
          <a:p>
            <a:pPr marL="0" marR="0" indent="0" algn="l">
              <a:lnSpc>
                <a:spcPts val="900"/>
              </a:lnSpc>
              <a:spcAft>
                <a:spcPts val="0"/>
              </a:spcAft>
            </a:pPr>
            <a:r>
              <a:rPr lang="fr-FR" sz="850" b="1" spc="0">
                <a:solidFill>
                  <a:srgbClr val="000000"/>
                </a:solidFill>
                <a:latin typeface="Arial" panose="02020603050405020304" pitchFamily="2"/>
              </a:rPr>
              <a:t>8 </a:t>
            </a:r>
          </a:p>
        </p:txBody>
      </p:sp>
      <p:sp>
        <p:nvSpPr>
          <p:cNvPr id="149" name="Espace réservé du texte 148"/>
          <p:cNvSpPr>
            <a:spLocks noGrp="1"/>
          </p:cNvSpPr>
          <p:nvPr>
            <p:ph type="body" idx="10"/>
          </p:nvPr>
        </p:nvSpPr>
        <p:spPr>
          <a:xfrm>
            <a:off x="10848975" y="10469880"/>
            <a:ext cx="180340" cy="124460"/>
          </a:xfrm>
          <a:prstGeom prst="rect">
            <a:avLst/>
          </a:prstGeom>
          <a:noFill/>
          <a:ln w="0" cmpd="sng">
            <a:noFill/>
            <a:prstDash val="solid"/>
          </a:ln>
        </p:spPr>
        <p:txBody>
          <a:bodyPr vert="horz" lIns="0" tIns="5080" rIns="0" bIns="0" anchor="t"/>
          <a:lstStyle/>
          <a:p>
            <a:pPr marL="0" marR="0" indent="0" algn="l">
              <a:lnSpc>
                <a:spcPts val="900"/>
              </a:lnSpc>
              <a:spcAft>
                <a:spcPts val="0"/>
              </a:spcAft>
            </a:pPr>
            <a:r>
              <a:rPr lang="fr-FR" sz="850" b="1" spc="0">
                <a:solidFill>
                  <a:srgbClr val="000000"/>
                </a:solidFill>
                <a:latin typeface="Arial" panose="02020603050405020304" pitchFamily="2"/>
              </a:rPr>
              <a:t>9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54" name="Espace réservé du texte 153"/>
          <p:cNvSpPr>
            <a:spLocks noGrp="1"/>
          </p:cNvSpPr>
          <p:nvPr>
            <p:ph type="body" idx="10"/>
          </p:nvPr>
        </p:nvSpPr>
        <p:spPr>
          <a:xfrm>
            <a:off x="9933305" y="330835"/>
            <a:ext cx="780415" cy="91249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65">
                <a:solidFill>
                  <a:srgbClr val="55A94B"/>
                </a:solidFill>
                <a:latin typeface="Tahoma" panose="02020603050405020304" pitchFamily="2"/>
              </a:rPr>
              <a:t>ACOUSTICIEN(NE) </a:t>
            </a:r>
          </a:p>
          <a:p>
            <a:pPr marL="0" marR="0" indent="0" algn="l">
              <a:lnSpc>
                <a:spcPts val="800"/>
              </a:lnSpc>
              <a:spcBef>
                <a:spcPts val="2005"/>
              </a:spcBef>
              <a:spcAft>
                <a:spcPts val="0"/>
              </a:spcAft>
            </a:pPr>
            <a:r>
              <a:rPr lang="fr-FR" sz="650" b="1" spc="-55">
                <a:solidFill>
                  <a:srgbClr val="55A94B"/>
                </a:solidFill>
                <a:latin typeface="Tahoma" panose="02020603050405020304" pitchFamily="2"/>
              </a:rPr>
              <a:t>CARTOGRAPHE </a:t>
            </a:r>
          </a:p>
          <a:p>
            <a:pPr marL="0" marR="0" indent="0" algn="l">
              <a:lnSpc>
                <a:spcPts val="800"/>
              </a:lnSpc>
              <a:spcBef>
                <a:spcPts val="2020"/>
              </a:spcBef>
              <a:spcAft>
                <a:spcPts val="0"/>
              </a:spcAft>
            </a:pPr>
            <a:r>
              <a:rPr lang="fr-FR" sz="650" b="1" spc="-60">
                <a:solidFill>
                  <a:srgbClr val="55A94B"/>
                </a:solidFill>
                <a:latin typeface="Tahoma" panose="02020603050405020304" pitchFamily="2"/>
              </a:rPr>
              <a:t>CHARGÉ(E) D’ÉTUDES ENVIRONNEMENT </a:t>
            </a:r>
          </a:p>
        </p:txBody>
      </p:sp>
      <p:sp>
        <p:nvSpPr>
          <p:cNvPr id="155" name="Espace réservé du texte 154"/>
          <p:cNvSpPr>
            <a:spLocks noGrp="1"/>
          </p:cNvSpPr>
          <p:nvPr>
            <p:ph type="body" idx="10"/>
          </p:nvPr>
        </p:nvSpPr>
        <p:spPr>
          <a:xfrm>
            <a:off x="682625" y="1298575"/>
            <a:ext cx="8119745" cy="755650"/>
          </a:xfrm>
          <a:prstGeom prst="rect">
            <a:avLst/>
          </a:prstGeom>
          <a:noFill/>
          <a:ln w="0" cmpd="sng">
            <a:noFill/>
            <a:prstDash val="solid"/>
          </a:ln>
        </p:spPr>
        <p:txBody>
          <a:bodyPr vert="horz" lIns="0" tIns="0" rIns="0" bIns="0" anchor="t">
            <a:normAutofit fontScale="90000"/>
          </a:bodyPr>
          <a:lstStyle/>
          <a:p>
            <a:pPr marL="0" marR="0" indent="0" algn="l">
              <a:lnSpc>
                <a:spcPts val="5900"/>
              </a:lnSpc>
              <a:spcAft>
                <a:spcPts val="0"/>
              </a:spcAft>
            </a:pPr>
            <a:r>
              <a:rPr lang="fr-FR" sz="4800" b="1" spc="85">
                <a:solidFill>
                  <a:srgbClr val="000000"/>
                </a:solidFill>
                <a:latin typeface="Tahoma" panose="02020603050405020304" pitchFamily="2"/>
              </a:rPr>
              <a:t>physique et envi ronnement </a:t>
            </a:r>
          </a:p>
        </p:txBody>
      </p:sp>
      <p:sp>
        <p:nvSpPr>
          <p:cNvPr id="156" name="Espace réservé du texte 155"/>
          <p:cNvSpPr>
            <a:spLocks noGrp="1"/>
          </p:cNvSpPr>
          <p:nvPr>
            <p:ph type="body" idx="10"/>
          </p:nvPr>
        </p:nvSpPr>
        <p:spPr>
          <a:xfrm>
            <a:off x="9933305" y="1501140"/>
            <a:ext cx="765175" cy="19939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0">
                <a:solidFill>
                  <a:srgbClr val="55A94B"/>
                </a:solidFill>
                <a:latin typeface="Tahoma" panose="02020603050405020304" pitchFamily="2"/>
              </a:rPr>
              <a:t>CHERCHEUR(SE) EN THERMODYNAMIQUE </a:t>
            </a:r>
          </a:p>
        </p:txBody>
      </p:sp>
      <p:sp>
        <p:nvSpPr>
          <p:cNvPr id="157" name="Espace réservé du texte 156"/>
          <p:cNvSpPr>
            <a:spLocks noGrp="1"/>
          </p:cNvSpPr>
          <p:nvPr>
            <p:ph type="body" idx="10"/>
          </p:nvPr>
        </p:nvSpPr>
        <p:spPr>
          <a:xfrm>
            <a:off x="9936480" y="1958340"/>
            <a:ext cx="758825" cy="9906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10">
                <a:solidFill>
                  <a:srgbClr val="000000"/>
                </a:solidFill>
                <a:latin typeface="Tahoma" panose="02020603050405020304" pitchFamily="2"/>
              </a:rPr>
              <a:t>CLIMATOLOGUE </a:t>
            </a:r>
          </a:p>
        </p:txBody>
      </p:sp>
      <p:sp>
        <p:nvSpPr>
          <p:cNvPr id="158" name="Espace réservé du texte 157"/>
          <p:cNvSpPr>
            <a:spLocks noGrp="1"/>
          </p:cNvSpPr>
          <p:nvPr>
            <p:ph type="body" idx="10"/>
          </p:nvPr>
        </p:nvSpPr>
        <p:spPr>
          <a:xfrm>
            <a:off x="865505" y="2184400"/>
            <a:ext cx="4368165" cy="1037590"/>
          </a:xfrm>
          <a:prstGeom prst="rect">
            <a:avLst/>
          </a:prstGeom>
          <a:noFill/>
          <a:ln w="0" cmpd="sng">
            <a:noFill/>
            <a:prstDash val="solid"/>
          </a:ln>
        </p:spPr>
        <p:txBody>
          <a:bodyPr vert="horz" lIns="0" tIns="18415" rIns="0" bIns="0" anchor="t"/>
          <a:lstStyle/>
          <a:p>
            <a:pPr marL="0" marR="0" indent="0" algn="r">
              <a:lnSpc>
                <a:spcPts val="1600"/>
              </a:lnSpc>
              <a:spcAft>
                <a:spcPts val="0"/>
              </a:spcAft>
            </a:pPr>
            <a:r>
              <a:rPr lang="fr-FR" sz="1450" spc="60">
                <a:solidFill>
                  <a:srgbClr val="000000"/>
                </a:solidFill>
                <a:latin typeface="Tahoma" panose="02020603050405020304" pitchFamily="2"/>
              </a:rPr>
              <a:t>Prévoir et analyser le réchauffement climatique, traiter les déchets, prévenir les risques naturels... Les physiciens ont du pain sur la planche, en relation avec les mathématiciens, les chimistes, etc. </a:t>
            </a:r>
          </a:p>
        </p:txBody>
      </p:sp>
      <p:sp>
        <p:nvSpPr>
          <p:cNvPr id="159" name="Espace réservé du texte 158"/>
          <p:cNvSpPr>
            <a:spLocks noGrp="1"/>
          </p:cNvSpPr>
          <p:nvPr>
            <p:ph type="body" idx="10"/>
          </p:nvPr>
        </p:nvSpPr>
        <p:spPr>
          <a:xfrm>
            <a:off x="9936480" y="2312035"/>
            <a:ext cx="664210" cy="9906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fr-FR" sz="650" b="1" spc="-105">
                <a:solidFill>
                  <a:srgbClr val="55A94B"/>
                </a:solidFill>
                <a:latin typeface="Tahoma" panose="02020603050405020304" pitchFamily="2"/>
              </a:rPr>
              <a:t>ÉCOTOXICOLOGUE </a:t>
            </a:r>
          </a:p>
        </p:txBody>
      </p:sp>
      <p:sp>
        <p:nvSpPr>
          <p:cNvPr id="160" name="Espace réservé du texte 159"/>
          <p:cNvSpPr>
            <a:spLocks noGrp="1"/>
          </p:cNvSpPr>
          <p:nvPr>
            <p:ph type="body" idx="10"/>
          </p:nvPr>
        </p:nvSpPr>
        <p:spPr>
          <a:xfrm>
            <a:off x="9933305" y="2666365"/>
            <a:ext cx="594360" cy="205105"/>
          </a:xfrm>
          <a:prstGeom prst="rect">
            <a:avLst/>
          </a:prstGeom>
          <a:noFill/>
          <a:ln w="0" cmpd="sng">
            <a:noFill/>
            <a:prstDash val="solid"/>
          </a:ln>
        </p:spPr>
        <p:txBody>
          <a:bodyPr vert="horz" lIns="0" tIns="0" rIns="0" bIns="0" anchor="t"/>
          <a:lstStyle/>
          <a:p>
            <a:pPr marL="0" marR="0" indent="0" algn="l">
              <a:lnSpc>
                <a:spcPts val="800"/>
              </a:lnSpc>
              <a:spcAft>
                <a:spcPts val="20"/>
              </a:spcAft>
            </a:pPr>
            <a:r>
              <a:rPr lang="fr-FR" sz="650" b="1" spc="-75">
                <a:solidFill>
                  <a:srgbClr val="55A94B"/>
                </a:solidFill>
                <a:latin typeface="Tahoma" panose="02020603050405020304" pitchFamily="2"/>
              </a:rPr>
              <a:t>ENSEIGNANT(E)-CHERCHEUR(SE) </a:t>
            </a:r>
          </a:p>
        </p:txBody>
      </p:sp>
      <p:sp>
        <p:nvSpPr>
          <p:cNvPr id="161" name="Espace réservé du texte 160"/>
          <p:cNvSpPr>
            <a:spLocks noGrp="1"/>
          </p:cNvSpPr>
          <p:nvPr>
            <p:ph type="body" idx="10"/>
          </p:nvPr>
        </p:nvSpPr>
        <p:spPr>
          <a:xfrm>
            <a:off x="8016240" y="2929255"/>
            <a:ext cx="1508760" cy="307340"/>
          </a:xfrm>
          <a:prstGeom prst="rect">
            <a:avLst/>
          </a:prstGeom>
          <a:noFill/>
          <a:ln w="0" cmpd="sng">
            <a:noFill/>
            <a:prstDash val="solid"/>
          </a:ln>
        </p:spPr>
        <p:txBody>
          <a:bodyPr vert="horz" lIns="0" tIns="2540" rIns="0" bIns="0" anchor="t"/>
          <a:lstStyle/>
          <a:p>
            <a:pPr marL="0" marR="0" indent="228600" algn="l">
              <a:lnSpc>
                <a:spcPts val="1200"/>
              </a:lnSpc>
              <a:spcAft>
                <a:spcPts val="0"/>
              </a:spcAft>
            </a:pPr>
            <a:r>
              <a:rPr lang="fr-FR" sz="1000" b="1" spc="-120">
                <a:solidFill>
                  <a:srgbClr val="EDED91"/>
                </a:solidFill>
                <a:latin typeface="Arial" panose="02020603050405020304" pitchFamily="2"/>
              </a:rPr>
              <a:t>DES ÉQUATIONS POUR SIMULER LA TERRE </a:t>
            </a:r>
          </a:p>
        </p:txBody>
      </p:sp>
      <p:sp>
        <p:nvSpPr>
          <p:cNvPr id="162" name="Espace réservé du texte 161"/>
          <p:cNvSpPr>
            <a:spLocks noGrp="1"/>
          </p:cNvSpPr>
          <p:nvPr>
            <p:ph type="body" idx="10"/>
          </p:nvPr>
        </p:nvSpPr>
        <p:spPr>
          <a:xfrm>
            <a:off x="9933305" y="3125470"/>
            <a:ext cx="890270" cy="91313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90">
                <a:solidFill>
                  <a:srgbClr val="55A94B"/>
                </a:solidFill>
                <a:latin typeface="Tahoma" panose="02020603050405020304" pitchFamily="2"/>
              </a:rPr>
              <a:t>ENVIRONNEMENTALISTE </a:t>
            </a:r>
          </a:p>
          <a:p>
            <a:pPr marL="0" marR="0" indent="0" algn="l">
              <a:lnSpc>
                <a:spcPts val="800"/>
              </a:lnSpc>
              <a:spcBef>
                <a:spcPts val="2010"/>
              </a:spcBef>
              <a:spcAft>
                <a:spcPts val="0"/>
              </a:spcAft>
            </a:pPr>
            <a:r>
              <a:rPr lang="fr-FR" sz="650" b="1" spc="-70">
                <a:solidFill>
                  <a:srgbClr val="55A94B"/>
                </a:solidFill>
                <a:latin typeface="Tahoma" panose="02020603050405020304" pitchFamily="2"/>
              </a:rPr>
              <a:t>GÉOPHYSICIEN(NE) </a:t>
            </a:r>
          </a:p>
          <a:p>
            <a:pPr marL="0" marR="274320" indent="0" algn="l">
              <a:lnSpc>
                <a:spcPts val="800"/>
              </a:lnSpc>
              <a:spcBef>
                <a:spcPts val="1970"/>
              </a:spcBef>
              <a:spcAft>
                <a:spcPts val="0"/>
              </a:spcAft>
            </a:pPr>
            <a:r>
              <a:rPr lang="fr-FR" sz="650" b="1" spc="-70">
                <a:solidFill>
                  <a:srgbClr val="55A94B"/>
                </a:solidFill>
                <a:latin typeface="Tahoma" panose="02020603050405020304" pitchFamily="2"/>
              </a:rPr>
              <a:t>INGÉNIEUR(E) EN GÉNIE CIVIL </a:t>
            </a:r>
          </a:p>
        </p:txBody>
      </p:sp>
      <p:sp>
        <p:nvSpPr>
          <p:cNvPr id="163" name="Espace réservé du texte 162"/>
          <p:cNvSpPr>
            <a:spLocks noGrp="1"/>
          </p:cNvSpPr>
          <p:nvPr>
            <p:ph type="body" idx="10"/>
          </p:nvPr>
        </p:nvSpPr>
        <p:spPr>
          <a:xfrm>
            <a:off x="2651760" y="4388485"/>
            <a:ext cx="1005840" cy="152400"/>
          </a:xfrm>
          <a:prstGeom prst="rect">
            <a:avLst/>
          </a:prstGeom>
          <a:noFill/>
          <a:ln w="0" cmpd="sng">
            <a:noFill/>
            <a:prstDash val="solid"/>
          </a:ln>
        </p:spPr>
        <p:txBody>
          <a:bodyPr vert="horz" lIns="0" tIns="0" rIns="0" bIns="0" anchor="t"/>
          <a:lstStyle/>
          <a:p>
            <a:pPr marL="0" marR="0" indent="0" algn="l">
              <a:lnSpc>
                <a:spcPts val="1200"/>
              </a:lnSpc>
              <a:spcAft>
                <a:spcPts val="0"/>
              </a:spcAft>
            </a:pPr>
            <a:r>
              <a:rPr lang="fr-FR" sz="1000" b="1" spc="-145">
                <a:solidFill>
                  <a:srgbClr val="67B44B"/>
                </a:solidFill>
                <a:latin typeface="Arial" panose="02020603050405020304" pitchFamily="2"/>
              </a:rPr>
              <a:t>TRAQUER LE BRUIT </a:t>
            </a:r>
          </a:p>
        </p:txBody>
      </p:sp>
      <p:sp>
        <p:nvSpPr>
          <p:cNvPr id="164" name="Espace réservé du texte 163"/>
          <p:cNvSpPr>
            <a:spLocks noGrp="1"/>
          </p:cNvSpPr>
          <p:nvPr>
            <p:ph type="body" idx="10"/>
          </p:nvPr>
        </p:nvSpPr>
        <p:spPr>
          <a:xfrm>
            <a:off x="5925185" y="3390265"/>
            <a:ext cx="3599815" cy="1066800"/>
          </a:xfrm>
          <a:prstGeom prst="rect">
            <a:avLst/>
          </a:prstGeom>
          <a:noFill/>
          <a:ln w="0" cmpd="sng">
            <a:noFill/>
            <a:prstDash val="solid"/>
          </a:ln>
        </p:spPr>
        <p:txBody>
          <a:bodyPr vert="horz" lIns="0" tIns="0" rIns="0" bIns="0" anchor="t"/>
          <a:lstStyle/>
          <a:p>
            <a:pPr marL="0" marR="0" indent="0" algn="r">
              <a:lnSpc>
                <a:spcPts val="1200"/>
              </a:lnSpc>
              <a:spcAft>
                <a:spcPts val="0"/>
              </a:spcAft>
            </a:pPr>
            <a:r>
              <a:rPr lang="fr-FR" sz="1000" b="1" spc="0">
                <a:solidFill>
                  <a:srgbClr val="000000"/>
                </a:solidFill>
                <a:latin typeface="Arial" panose="02020603050405020304" pitchFamily="2"/>
              </a:rPr>
              <a:t>« J’ai fait des études de mathématiques et de physique. Mais j’ai toujours préféré la géologie, la géographie et la littérature à l’étude du mouvement des ressorts. Ce n’est qu’après la maîtrise que mon intérêt pour la physique s’est réellement affirmé. Je me suis dirigé vers les sciences de l’environnement car il me fallait un domaine qu’on pouvait sentir et toucher. </a:t>
            </a:r>
          </a:p>
        </p:txBody>
      </p:sp>
      <p:sp>
        <p:nvSpPr>
          <p:cNvPr id="165" name="Espace réservé du texte 164"/>
          <p:cNvSpPr>
            <a:spLocks noGrp="1"/>
          </p:cNvSpPr>
          <p:nvPr>
            <p:ph type="body" idx="10"/>
          </p:nvPr>
        </p:nvSpPr>
        <p:spPr>
          <a:xfrm>
            <a:off x="9936480" y="4293235"/>
            <a:ext cx="612775" cy="20256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80">
                <a:solidFill>
                  <a:srgbClr val="55A94B"/>
                </a:solidFill>
                <a:latin typeface="Tahoma" panose="02020603050405020304" pitchFamily="2"/>
              </a:rPr>
              <a:t>INGÉNIEUR(E) EN HYDRAULIQUE </a:t>
            </a:r>
          </a:p>
        </p:txBody>
      </p:sp>
      <p:sp>
        <p:nvSpPr>
          <p:cNvPr id="166" name="Espace réservé du texte 165"/>
          <p:cNvSpPr>
            <a:spLocks noGrp="1"/>
          </p:cNvSpPr>
          <p:nvPr>
            <p:ph type="body" idx="10"/>
          </p:nvPr>
        </p:nvSpPr>
        <p:spPr>
          <a:xfrm>
            <a:off x="1965960" y="4685665"/>
            <a:ext cx="3255010" cy="1167765"/>
          </a:xfrm>
          <a:prstGeom prst="rect">
            <a:avLst/>
          </a:prstGeom>
          <a:noFill/>
          <a:ln w="0" cmpd="sng">
            <a:noFill/>
            <a:prstDash val="solid"/>
          </a:ln>
        </p:spPr>
        <p:txBody>
          <a:bodyPr vert="horz" lIns="0" tIns="0" rIns="0" bIns="0" anchor="t"/>
          <a:lstStyle/>
          <a:p>
            <a:pPr marL="0" marR="0" indent="0" algn="r">
              <a:lnSpc>
                <a:spcPts val="1100"/>
              </a:lnSpc>
              <a:spcAft>
                <a:spcPts val="0"/>
              </a:spcAft>
            </a:pPr>
            <a:r>
              <a:rPr lang="fr-FR" sz="1000" spc="-45">
                <a:solidFill>
                  <a:srgbClr val="000000"/>
                </a:solidFill>
                <a:latin typeface="Arial" panose="02020603050405020304" pitchFamily="2"/>
              </a:rPr>
              <a:t>« Une partie de mon activité est de traquer les zones de dépassement acoustique sur les lieux de travail et de pro-poser des solutions : équipements de protection, rotations du personnel sur les postes de travail très bruyants, mise en place d’absorbeurs de sons, etc. Dans tous les cas, nous essayons de traiter le bruit à la source. Après l’étude de terrain, j’écris un rapport dans lequel je préconise les solutions à adopter. Je joins également un devis sur le coût de mise en œuvre. </a:t>
            </a:r>
          </a:p>
        </p:txBody>
      </p:sp>
      <p:sp>
        <p:nvSpPr>
          <p:cNvPr id="167" name="Espace réservé du texte 166"/>
          <p:cNvSpPr>
            <a:spLocks noGrp="1"/>
          </p:cNvSpPr>
          <p:nvPr>
            <p:ph type="body" idx="10"/>
          </p:nvPr>
        </p:nvSpPr>
        <p:spPr>
          <a:xfrm>
            <a:off x="9936480" y="4750435"/>
            <a:ext cx="822960" cy="20256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80">
                <a:solidFill>
                  <a:srgbClr val="55A94B"/>
                </a:solidFill>
                <a:latin typeface="Tahoma" panose="02020603050405020304" pitchFamily="2"/>
              </a:rPr>
              <a:t>INGÉNIEUR(E) QUALITÉ DE L’AIR </a:t>
            </a:r>
          </a:p>
        </p:txBody>
      </p:sp>
      <p:sp>
        <p:nvSpPr>
          <p:cNvPr id="168" name="Espace réservé du texte 167"/>
          <p:cNvSpPr>
            <a:spLocks noGrp="1"/>
          </p:cNvSpPr>
          <p:nvPr>
            <p:ph type="body" idx="10"/>
          </p:nvPr>
        </p:nvSpPr>
        <p:spPr>
          <a:xfrm>
            <a:off x="5925185" y="4609465"/>
            <a:ext cx="3602990" cy="914400"/>
          </a:xfrm>
          <a:prstGeom prst="rect">
            <a:avLst/>
          </a:prstGeom>
          <a:noFill/>
          <a:ln w="0" cmpd="sng">
            <a:noFill/>
            <a:prstDash val="solid"/>
          </a:ln>
        </p:spPr>
        <p:txBody>
          <a:bodyPr vert="horz" lIns="0" tIns="0" rIns="0" bIns="0" anchor="t"/>
          <a:lstStyle/>
          <a:p>
            <a:pPr marL="0" marR="0" indent="0" algn="just">
              <a:lnSpc>
                <a:spcPts val="1200"/>
              </a:lnSpc>
              <a:spcAft>
                <a:spcPts val="0"/>
              </a:spcAft>
            </a:pPr>
            <a:r>
              <a:rPr lang="fr-FR" sz="1000" b="1" spc="-70">
                <a:solidFill>
                  <a:srgbClr val="000000"/>
                </a:solidFill>
                <a:latin typeface="Arial" panose="02020603050405020304" pitchFamily="2"/>
              </a:rPr>
              <a:t>Après une thèse sur le rôle des nuages dans les mouvements de l’atmosphère, je cherche aujourd’hui à estimer l’impact de l’activité humaine sur les changements climatiques. La physique seule ne peut donner toutes les réponses à des questions si complexes. Les ren-contres avec des chimistes, des biologistes, des économistes sont indispensables et très enrichissantes. </a:t>
            </a:r>
          </a:p>
        </p:txBody>
      </p:sp>
      <p:sp>
        <p:nvSpPr>
          <p:cNvPr id="169" name="Espace réservé du texte 168"/>
          <p:cNvSpPr>
            <a:spLocks noGrp="1"/>
          </p:cNvSpPr>
          <p:nvPr>
            <p:ph type="body" idx="10"/>
          </p:nvPr>
        </p:nvSpPr>
        <p:spPr>
          <a:xfrm>
            <a:off x="9933305" y="5200015"/>
            <a:ext cx="819785" cy="234315"/>
          </a:xfrm>
          <a:prstGeom prst="rect">
            <a:avLst/>
          </a:prstGeom>
          <a:noFill/>
          <a:ln w="0" cmpd="sng">
            <a:noFill/>
            <a:prstDash val="solid"/>
          </a:ln>
        </p:spPr>
        <p:txBody>
          <a:bodyPr vert="horz" lIns="0" tIns="0" rIns="0" bIns="0" anchor="t"/>
          <a:lstStyle/>
          <a:p>
            <a:pPr marL="0" marR="0" indent="0" algn="l">
              <a:lnSpc>
                <a:spcPts val="900"/>
              </a:lnSpc>
              <a:spcAft>
                <a:spcPts val="0"/>
              </a:spcAft>
            </a:pPr>
            <a:r>
              <a:rPr lang="fr-FR" sz="650" b="1" spc="0">
                <a:solidFill>
                  <a:srgbClr val="000000"/>
                </a:solidFill>
                <a:latin typeface="Tahoma" panose="02020603050405020304" pitchFamily="2"/>
              </a:rPr>
              <a:t>INGÉNIEUR(E) EN ACOUSTIQUE </a:t>
            </a:r>
          </a:p>
        </p:txBody>
      </p:sp>
      <p:sp>
        <p:nvSpPr>
          <p:cNvPr id="170" name="Espace réservé du texte 169"/>
          <p:cNvSpPr>
            <a:spLocks noGrp="1"/>
          </p:cNvSpPr>
          <p:nvPr>
            <p:ph type="body" idx="10"/>
          </p:nvPr>
        </p:nvSpPr>
        <p:spPr>
          <a:xfrm>
            <a:off x="2091055" y="6000115"/>
            <a:ext cx="3133090" cy="1459230"/>
          </a:xfrm>
          <a:prstGeom prst="rect">
            <a:avLst/>
          </a:prstGeom>
          <a:noFill/>
          <a:ln w="0" cmpd="sng">
            <a:noFill/>
            <a:prstDash val="solid"/>
          </a:ln>
        </p:spPr>
        <p:txBody>
          <a:bodyPr vert="horz" lIns="0" tIns="0" rIns="0" bIns="0" anchor="t"/>
          <a:lstStyle/>
          <a:p>
            <a:pPr marL="0" marR="0" indent="0" algn="r">
              <a:lnSpc>
                <a:spcPts val="1100"/>
              </a:lnSpc>
              <a:spcAft>
                <a:spcPts val="0"/>
              </a:spcAft>
            </a:pPr>
            <a:r>
              <a:rPr lang="fr-FR" sz="1000" spc="-40">
                <a:solidFill>
                  <a:srgbClr val="000000"/>
                </a:solidFill>
                <a:latin typeface="Arial" panose="02020603050405020304" pitchFamily="2"/>
              </a:rPr>
              <a:t>Une autre partie de mon travail consiste à mesurer les niveaux sonores d’installations très variées : sites industriels, stands de tirs, discothèques, chenils, etc. La nuit, il arrive que les oiseaux fassent autant de bruit que l’usine toute proche, mais personne ne s’en plaint ! Ce phénomène, qualifié de psycho-acoustique, n’existe pas au niveau réglementaire. C’est un nouveau secteur qui se développe notamment dans le domaine de l’automobile. Par exemple, les bruits des portières et des essuie-glaces sont très étudiés ; cela fait partie du confort et du standing. </a:t>
            </a:r>
          </a:p>
        </p:txBody>
      </p:sp>
      <p:sp>
        <p:nvSpPr>
          <p:cNvPr id="171" name="Espace réservé du texte 170"/>
          <p:cNvSpPr>
            <a:spLocks noGrp="1"/>
          </p:cNvSpPr>
          <p:nvPr>
            <p:ph type="body" idx="10"/>
          </p:nvPr>
        </p:nvSpPr>
        <p:spPr>
          <a:xfrm>
            <a:off x="9933305" y="5692140"/>
            <a:ext cx="987425" cy="80899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85">
                <a:solidFill>
                  <a:srgbClr val="55A94B"/>
                </a:solidFill>
                <a:latin typeface="Tahoma" panose="02020603050405020304" pitchFamily="2"/>
              </a:rPr>
              <a:t>MÉCANICIEN(NE) DES SOLS </a:t>
            </a:r>
          </a:p>
          <a:p>
            <a:pPr marL="0" marR="0" indent="0" algn="l">
              <a:lnSpc>
                <a:spcPts val="800"/>
              </a:lnSpc>
              <a:spcBef>
                <a:spcPts val="1985"/>
              </a:spcBef>
              <a:spcAft>
                <a:spcPts val="0"/>
              </a:spcAft>
            </a:pPr>
            <a:r>
              <a:rPr lang="fr-FR" sz="650" b="1" spc="-50">
                <a:solidFill>
                  <a:srgbClr val="55A94B"/>
                </a:solidFill>
                <a:latin typeface="Tahoma" panose="02020603050405020304" pitchFamily="2"/>
              </a:rPr>
              <a:t>MÉTÉOROLOGUE </a:t>
            </a:r>
          </a:p>
          <a:p>
            <a:pPr marL="0" marR="0" indent="0" algn="l">
              <a:lnSpc>
                <a:spcPts val="700"/>
              </a:lnSpc>
              <a:spcBef>
                <a:spcPts val="2005"/>
              </a:spcBef>
              <a:spcAft>
                <a:spcPts val="0"/>
              </a:spcAft>
            </a:pPr>
            <a:r>
              <a:rPr lang="fr-FR" sz="650" b="1" spc="-50">
                <a:solidFill>
                  <a:srgbClr val="55A94B"/>
                </a:solidFill>
                <a:latin typeface="Tahoma" panose="02020603050405020304" pitchFamily="2"/>
              </a:rPr>
              <a:t>OCÉANOGRAPHE </a:t>
            </a:r>
          </a:p>
        </p:txBody>
      </p:sp>
      <p:sp>
        <p:nvSpPr>
          <p:cNvPr id="172" name="Espace réservé du texte 171"/>
          <p:cNvSpPr>
            <a:spLocks noGrp="1"/>
          </p:cNvSpPr>
          <p:nvPr>
            <p:ph type="body" idx="10"/>
          </p:nvPr>
        </p:nvSpPr>
        <p:spPr>
          <a:xfrm>
            <a:off x="5864225" y="5854065"/>
            <a:ext cx="2057400" cy="1107440"/>
          </a:xfrm>
          <a:prstGeom prst="rect">
            <a:avLst/>
          </a:prstGeom>
          <a:noFill/>
          <a:ln w="0" cmpd="sng">
            <a:noFill/>
            <a:prstDash val="solid"/>
          </a:ln>
        </p:spPr>
        <p:txBody>
          <a:bodyPr vert="horz" lIns="0" tIns="41910" rIns="0" bIns="0" anchor="t"/>
          <a:lstStyle/>
          <a:p>
            <a:pPr marL="45720" marR="0" indent="-45720" algn="l">
              <a:lnSpc>
                <a:spcPts val="1400"/>
              </a:lnSpc>
              <a:spcAft>
                <a:spcPts val="0"/>
              </a:spcAft>
            </a:pPr>
            <a:r>
              <a:rPr lang="fr-FR" sz="1450" spc="-10">
                <a:solidFill>
                  <a:srgbClr val="E3EA61"/>
                </a:solidFill>
                <a:latin typeface="Tahoma" panose="02020603050405020304" pitchFamily="2"/>
              </a:rPr>
              <a:t>“Le climat change, c’est un fait. Aujourd’hui, la question est : quels seront les effets de ce changement et comment réagir ?” </a:t>
            </a:r>
          </a:p>
        </p:txBody>
      </p:sp>
      <p:sp>
        <p:nvSpPr>
          <p:cNvPr id="173" name="Espace réservé du texte 172"/>
          <p:cNvSpPr>
            <a:spLocks noGrp="1"/>
          </p:cNvSpPr>
          <p:nvPr>
            <p:ph type="body" idx="10"/>
          </p:nvPr>
        </p:nvSpPr>
        <p:spPr>
          <a:xfrm>
            <a:off x="9933305" y="6758940"/>
            <a:ext cx="722630" cy="30035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5">
                <a:solidFill>
                  <a:srgbClr val="55A94B"/>
                </a:solidFill>
                <a:latin typeface="Tahoma" panose="02020603050405020304" pitchFamily="2"/>
              </a:rPr>
              <a:t>TECHNICIEN(NE) D’ASSAINISSEMENT RADIOACTIF </a:t>
            </a:r>
          </a:p>
        </p:txBody>
      </p:sp>
      <p:sp>
        <p:nvSpPr>
          <p:cNvPr id="174" name="Espace réservé du texte 173"/>
          <p:cNvSpPr>
            <a:spLocks noGrp="1"/>
          </p:cNvSpPr>
          <p:nvPr>
            <p:ph type="body" idx="10"/>
          </p:nvPr>
        </p:nvSpPr>
        <p:spPr>
          <a:xfrm>
            <a:off x="8138160" y="5676265"/>
            <a:ext cx="1390015" cy="1544320"/>
          </a:xfrm>
          <a:prstGeom prst="rect">
            <a:avLst/>
          </a:prstGeom>
          <a:noFill/>
          <a:ln w="0" cmpd="sng">
            <a:noFill/>
            <a:prstDash val="solid"/>
          </a:ln>
        </p:spPr>
        <p:txBody>
          <a:bodyPr vert="horz" lIns="0" tIns="0" rIns="0" bIns="0" anchor="t"/>
          <a:lstStyle/>
          <a:p>
            <a:pPr marL="0" marR="0" indent="0" algn="just">
              <a:lnSpc>
                <a:spcPts val="1200"/>
              </a:lnSpc>
              <a:spcAft>
                <a:spcPts val="0"/>
              </a:spcAft>
            </a:pPr>
            <a:r>
              <a:rPr lang="fr-FR" sz="1000" b="1" spc="-70">
                <a:solidFill>
                  <a:srgbClr val="000000"/>
                </a:solidFill>
                <a:latin typeface="Arial" panose="02020603050405020304" pitchFamily="2"/>
              </a:rPr>
              <a:t>Mon goût premier est de comprendre. La curiosité est très vite limitée si elle ne bénéficie pas de la puissance des approches physiques et mathémati-ques. Pour comprendre le monde qui nous entoure, nous construisons des modèles qui simulent de </a:t>
            </a:r>
          </a:p>
        </p:txBody>
      </p:sp>
      <p:sp>
        <p:nvSpPr>
          <p:cNvPr id="175" name="Espace réservé du texte 174"/>
          <p:cNvSpPr>
            <a:spLocks noGrp="1"/>
          </p:cNvSpPr>
          <p:nvPr>
            <p:ph type="body" idx="10"/>
          </p:nvPr>
        </p:nvSpPr>
        <p:spPr>
          <a:xfrm>
            <a:off x="5925185" y="7220585"/>
            <a:ext cx="3602990" cy="614045"/>
          </a:xfrm>
          <a:prstGeom prst="rect">
            <a:avLst/>
          </a:prstGeom>
          <a:noFill/>
          <a:ln w="0" cmpd="sng">
            <a:noFill/>
            <a:prstDash val="solid"/>
          </a:ln>
        </p:spPr>
        <p:txBody>
          <a:bodyPr vert="horz" lIns="0" tIns="0" rIns="0" bIns="0" anchor="t"/>
          <a:lstStyle/>
          <a:p>
            <a:pPr marL="0" marR="0" indent="0" algn="just">
              <a:lnSpc>
                <a:spcPts val="1200"/>
              </a:lnSpc>
              <a:spcAft>
                <a:spcPts val="140"/>
              </a:spcAft>
            </a:pPr>
            <a:r>
              <a:rPr lang="fr-FR" sz="1000" b="1" spc="-70">
                <a:solidFill>
                  <a:srgbClr val="000000"/>
                </a:solidFill>
                <a:latin typeface="Arial" panose="02020603050405020304" pitchFamily="2"/>
              </a:rPr>
              <a:t>mieux en mieux la réalité et apportent un pouvoir de prévision, bien sûr limité, mais très impressionnant. Le calcul informatique et l’obser-vation par satellites ont révolutionné les sciences de l’environnement. Et ce n’est pas fini ! </a:t>
            </a:r>
            <a:r>
              <a:rPr lang="fr-FR" sz="1000" spc="-70">
                <a:solidFill>
                  <a:srgbClr val="000000"/>
                </a:solidFill>
                <a:latin typeface="Arial" panose="02020603050405020304" pitchFamily="2"/>
              </a:rPr>
              <a:t>» </a:t>
            </a:r>
          </a:p>
        </p:txBody>
      </p:sp>
      <p:sp>
        <p:nvSpPr>
          <p:cNvPr id="176" name="Espace réservé du texte 175"/>
          <p:cNvSpPr>
            <a:spLocks noGrp="1"/>
          </p:cNvSpPr>
          <p:nvPr>
            <p:ph type="body" idx="10"/>
          </p:nvPr>
        </p:nvSpPr>
        <p:spPr>
          <a:xfrm>
            <a:off x="9933305" y="7316470"/>
            <a:ext cx="969645" cy="20002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65">
                <a:solidFill>
                  <a:srgbClr val="55A94B"/>
                </a:solidFill>
                <a:latin typeface="Tahoma" panose="02020603050405020304" pitchFamily="2"/>
              </a:rPr>
              <a:t>TECHNICIEN(NE) D’ÉTUDES DES SOLS </a:t>
            </a:r>
          </a:p>
        </p:txBody>
      </p:sp>
      <p:sp>
        <p:nvSpPr>
          <p:cNvPr id="177" name="Espace réservé du texte 176"/>
          <p:cNvSpPr>
            <a:spLocks noGrp="1"/>
          </p:cNvSpPr>
          <p:nvPr>
            <p:ph type="body" idx="10"/>
          </p:nvPr>
        </p:nvSpPr>
        <p:spPr>
          <a:xfrm>
            <a:off x="2682240" y="7606030"/>
            <a:ext cx="2538730" cy="760095"/>
          </a:xfrm>
          <a:prstGeom prst="rect">
            <a:avLst/>
          </a:prstGeom>
          <a:noFill/>
          <a:ln w="0" cmpd="sng">
            <a:noFill/>
            <a:prstDash val="solid"/>
          </a:ln>
        </p:spPr>
        <p:txBody>
          <a:bodyPr vert="horz" lIns="0" tIns="0" rIns="0" bIns="0" anchor="t"/>
          <a:lstStyle/>
          <a:p>
            <a:pPr marL="0" marR="0" indent="0" algn="r">
              <a:lnSpc>
                <a:spcPts val="1200"/>
              </a:lnSpc>
              <a:spcAft>
                <a:spcPts val="140"/>
              </a:spcAft>
            </a:pPr>
            <a:r>
              <a:rPr lang="fr-FR" sz="1000" spc="-70">
                <a:solidFill>
                  <a:srgbClr val="000000"/>
                </a:solidFill>
                <a:latin typeface="Arial" panose="02020603050405020304" pitchFamily="2"/>
              </a:rPr>
              <a:t>J’apprécie l’atmosphère chaleureuse qui règne dans les ateliers. Ce monde, que je ne connaissais pas, est un milieu d’hommes, et une femme est souvent moins crédible au départ. Mais une fois passé ce cap, je dirais que c’est plutôt un avantage ! </a:t>
            </a:r>
            <a:r>
              <a:rPr lang="fr-FR" sz="1000" b="1" spc="-70">
                <a:solidFill>
                  <a:srgbClr val="000000"/>
                </a:solidFill>
                <a:latin typeface="Arial" panose="02020603050405020304" pitchFamily="2"/>
              </a:rPr>
              <a:t>» </a:t>
            </a:r>
          </a:p>
        </p:txBody>
      </p:sp>
      <p:sp>
        <p:nvSpPr>
          <p:cNvPr id="178" name="Espace réservé du texte 177"/>
          <p:cNvSpPr>
            <a:spLocks noGrp="1"/>
          </p:cNvSpPr>
          <p:nvPr>
            <p:ph type="body" idx="10"/>
          </p:nvPr>
        </p:nvSpPr>
        <p:spPr>
          <a:xfrm>
            <a:off x="9933305" y="7773670"/>
            <a:ext cx="987425" cy="20002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60">
                <a:solidFill>
                  <a:srgbClr val="55A94B"/>
                </a:solidFill>
                <a:latin typeface="Tahoma" panose="02020603050405020304" pitchFamily="2"/>
              </a:rPr>
              <a:t>TECHNICIEN(NE) DE TRAITEMENT DES DÉCHETS </a:t>
            </a:r>
          </a:p>
        </p:txBody>
      </p:sp>
      <p:sp>
        <p:nvSpPr>
          <p:cNvPr id="179" name="Espace réservé du texte 178"/>
          <p:cNvSpPr>
            <a:spLocks noGrp="1"/>
          </p:cNvSpPr>
          <p:nvPr>
            <p:ph type="body" idx="10"/>
          </p:nvPr>
        </p:nvSpPr>
        <p:spPr>
          <a:xfrm>
            <a:off x="737870" y="7597140"/>
            <a:ext cx="1712595" cy="1108075"/>
          </a:xfrm>
          <a:prstGeom prst="rect">
            <a:avLst/>
          </a:prstGeom>
          <a:noFill/>
          <a:ln w="0" cmpd="sng">
            <a:noFill/>
            <a:prstDash val="solid"/>
          </a:ln>
        </p:spPr>
        <p:txBody>
          <a:bodyPr vert="horz" lIns="0" tIns="41275" rIns="0" bIns="0" anchor="t"/>
          <a:lstStyle/>
          <a:p>
            <a:pPr marL="45720" marR="0" indent="-45720" algn="l">
              <a:lnSpc>
                <a:spcPts val="1400"/>
              </a:lnSpc>
              <a:spcAft>
                <a:spcPts val="0"/>
              </a:spcAft>
            </a:pPr>
            <a:r>
              <a:rPr lang="fr-FR" sz="1450" spc="0">
                <a:solidFill>
                  <a:srgbClr val="81B940"/>
                </a:solidFill>
                <a:latin typeface="Tahoma" panose="02020603050405020304" pitchFamily="2"/>
              </a:rPr>
              <a:t>“Ce qui me plaît, c’est d’apporter des solutions techniques pour améliorer les conditions de travail et de vie.” </a:t>
            </a:r>
          </a:p>
        </p:txBody>
      </p:sp>
      <p:sp>
        <p:nvSpPr>
          <p:cNvPr id="180" name="Espace réservé du texte 179"/>
          <p:cNvSpPr>
            <a:spLocks noGrp="1"/>
          </p:cNvSpPr>
          <p:nvPr>
            <p:ph type="body" idx="10"/>
          </p:nvPr>
        </p:nvSpPr>
        <p:spPr>
          <a:xfrm>
            <a:off x="9933305" y="8230870"/>
            <a:ext cx="804545" cy="20002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65">
                <a:solidFill>
                  <a:srgbClr val="55A94B"/>
                </a:solidFill>
                <a:latin typeface="Tahoma" panose="02020603050405020304" pitchFamily="2"/>
              </a:rPr>
              <a:t>TECHNICIEN(NE) DE TRAITEMENT DE L’EAU </a:t>
            </a:r>
          </a:p>
        </p:txBody>
      </p:sp>
      <p:sp>
        <p:nvSpPr>
          <p:cNvPr id="181" name="Espace réservé du texte 180"/>
          <p:cNvSpPr>
            <a:spLocks noGrp="1"/>
          </p:cNvSpPr>
          <p:nvPr>
            <p:ph type="body" idx="10"/>
          </p:nvPr>
        </p:nvSpPr>
        <p:spPr>
          <a:xfrm>
            <a:off x="3864610" y="8636000"/>
            <a:ext cx="1359535" cy="986155"/>
          </a:xfrm>
          <a:prstGeom prst="rect">
            <a:avLst/>
          </a:prstGeom>
          <a:noFill/>
          <a:ln w="0" cmpd="sng">
            <a:noFill/>
            <a:prstDash val="solid"/>
          </a:ln>
        </p:spPr>
        <p:txBody>
          <a:bodyPr vert="horz" lIns="0" tIns="0" rIns="0" bIns="0" anchor="t"/>
          <a:lstStyle/>
          <a:p>
            <a:pPr marL="182880" marR="0" indent="-182880" algn="l">
              <a:lnSpc>
                <a:spcPts val="1200"/>
              </a:lnSpc>
              <a:spcAft>
                <a:spcPts val="0"/>
              </a:spcAft>
            </a:pPr>
            <a:r>
              <a:rPr lang="fr-FR" sz="1000" b="1" spc="-100">
                <a:solidFill>
                  <a:srgbClr val="67B44B"/>
                </a:solidFill>
                <a:latin typeface="Arial" panose="02020603050405020304" pitchFamily="2"/>
              </a:rPr>
              <a:t>Stéphanie Aubailly, 31 ans Ingénieure acoustique DECICAL </a:t>
            </a:r>
            <a:r>
              <a:rPr lang="fr-FR" sz="1000" spc="-100">
                <a:solidFill>
                  <a:srgbClr val="67B44B"/>
                </a:solidFill>
                <a:latin typeface="Arial" panose="02020603050405020304" pitchFamily="2"/>
              </a:rPr>
              <a:t>- </a:t>
            </a:r>
            <a:r>
              <a:rPr lang="fr-FR" sz="1000" b="1" spc="-100">
                <a:solidFill>
                  <a:srgbClr val="67B44B"/>
                </a:solidFill>
                <a:latin typeface="Arial" panose="02020603050405020304" pitchFamily="2"/>
              </a:rPr>
              <a:t>Alençon (61) </a:t>
            </a:r>
          </a:p>
          <a:p>
            <a:pPr marL="137160" marR="0" indent="0" algn="r">
              <a:lnSpc>
                <a:spcPts val="1200"/>
              </a:lnSpc>
              <a:spcBef>
                <a:spcPts val="595"/>
              </a:spcBef>
              <a:spcAft>
                <a:spcPts val="0"/>
              </a:spcAft>
            </a:pPr>
            <a:r>
              <a:rPr lang="fr-FR" sz="1000" b="1" spc="-70">
                <a:solidFill>
                  <a:srgbClr val="67B44B"/>
                </a:solidFill>
                <a:latin typeface="Arial" panose="02020603050405020304" pitchFamily="2"/>
              </a:rPr>
              <a:t>Maîtrise de physique DESS Qualité de l’air et lutte contre le bruit </a:t>
            </a:r>
          </a:p>
        </p:txBody>
      </p:sp>
      <p:sp>
        <p:nvSpPr>
          <p:cNvPr id="182" name="Espace réservé du texte 181"/>
          <p:cNvSpPr>
            <a:spLocks noGrp="1"/>
          </p:cNvSpPr>
          <p:nvPr>
            <p:ph type="body" idx="10"/>
          </p:nvPr>
        </p:nvSpPr>
        <p:spPr>
          <a:xfrm>
            <a:off x="8168640" y="7960995"/>
            <a:ext cx="1359535" cy="839470"/>
          </a:xfrm>
          <a:prstGeom prst="rect">
            <a:avLst/>
          </a:prstGeom>
          <a:noFill/>
          <a:ln w="0" cmpd="sng">
            <a:noFill/>
            <a:prstDash val="solid"/>
          </a:ln>
        </p:spPr>
        <p:txBody>
          <a:bodyPr vert="horz" lIns="0" tIns="635" rIns="0" bIns="0" anchor="t"/>
          <a:lstStyle/>
          <a:p>
            <a:pPr marL="137160" marR="0" indent="0" algn="r">
              <a:lnSpc>
                <a:spcPts val="1200"/>
              </a:lnSpc>
              <a:spcAft>
                <a:spcPts val="0"/>
              </a:spcAft>
            </a:pPr>
            <a:r>
              <a:rPr lang="fr-FR" sz="1000" b="1" spc="-80">
                <a:solidFill>
                  <a:srgbClr val="EDED91"/>
                </a:solidFill>
                <a:latin typeface="Arial" panose="02020603050405020304" pitchFamily="2"/>
              </a:rPr>
              <a:t>Hervé Le Treut, 48 ans Directeur de recherche CNRS </a:t>
            </a:r>
            <a:r>
              <a:rPr lang="fr-FR" sz="1000" spc="-80">
                <a:solidFill>
                  <a:srgbClr val="EDED91"/>
                </a:solidFill>
                <a:latin typeface="Arial" panose="02020603050405020304" pitchFamily="2"/>
              </a:rPr>
              <a:t>- </a:t>
            </a:r>
            <a:r>
              <a:rPr lang="fr-FR" sz="1000" b="1" spc="-80">
                <a:solidFill>
                  <a:srgbClr val="EDED91"/>
                </a:solidFill>
                <a:latin typeface="Arial" panose="02020603050405020304" pitchFamily="2"/>
              </a:rPr>
              <a:t>Paris (75) </a:t>
            </a:r>
          </a:p>
          <a:p>
            <a:pPr marL="0" marR="0" indent="0" algn="r">
              <a:lnSpc>
                <a:spcPts val="1200"/>
              </a:lnSpc>
              <a:spcBef>
                <a:spcPts val="600"/>
              </a:spcBef>
              <a:spcAft>
                <a:spcPts val="0"/>
              </a:spcAft>
            </a:pPr>
            <a:r>
              <a:rPr lang="fr-FR" sz="1000" b="1" spc="-85">
                <a:solidFill>
                  <a:srgbClr val="EDED91"/>
                </a:solidFill>
                <a:latin typeface="Arial" panose="02020603050405020304" pitchFamily="2"/>
              </a:rPr>
              <a:t>École Normale Supérieure Doctorat en géophysique </a:t>
            </a:r>
          </a:p>
        </p:txBody>
      </p:sp>
      <p:sp>
        <p:nvSpPr>
          <p:cNvPr id="183" name="Espace réservé du texte 182"/>
          <p:cNvSpPr>
            <a:spLocks noGrp="1"/>
          </p:cNvSpPr>
          <p:nvPr>
            <p:ph type="body" idx="10"/>
          </p:nvPr>
        </p:nvSpPr>
        <p:spPr>
          <a:xfrm>
            <a:off x="9933305" y="8688070"/>
            <a:ext cx="594360" cy="20002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85">
                <a:solidFill>
                  <a:srgbClr val="55A94B"/>
                </a:solidFill>
                <a:latin typeface="Tahoma" panose="02020603050405020304" pitchFamily="2"/>
              </a:rPr>
              <a:t>THERMICIEN(NE) DU BÂTIMENT </a:t>
            </a:r>
          </a:p>
        </p:txBody>
      </p:sp>
      <p:sp>
        <p:nvSpPr>
          <p:cNvPr id="184" name="Espace réservé du texte 183"/>
          <p:cNvSpPr>
            <a:spLocks noGrp="1"/>
          </p:cNvSpPr>
          <p:nvPr>
            <p:ph type="body" idx="10"/>
          </p:nvPr>
        </p:nvSpPr>
        <p:spPr>
          <a:xfrm>
            <a:off x="101600" y="10466070"/>
            <a:ext cx="244475" cy="122555"/>
          </a:xfrm>
          <a:prstGeom prst="rect">
            <a:avLst/>
          </a:prstGeom>
          <a:noFill/>
          <a:ln w="0" cmpd="sng">
            <a:noFill/>
            <a:prstDash val="solid"/>
          </a:ln>
        </p:spPr>
        <p:txBody>
          <a:bodyPr vert="horz" lIns="0" tIns="4445" rIns="0" bIns="0" anchor="t"/>
          <a:lstStyle/>
          <a:p>
            <a:pPr marL="0" marR="0" indent="0" algn="l">
              <a:lnSpc>
                <a:spcPts val="900"/>
              </a:lnSpc>
              <a:spcAft>
                <a:spcPts val="0"/>
              </a:spcAft>
            </a:pPr>
            <a:r>
              <a:rPr lang="fr-FR" sz="800" b="1" spc="105">
                <a:solidFill>
                  <a:srgbClr val="000000"/>
                </a:solidFill>
                <a:latin typeface="Tahoma" panose="02020603050405020304" pitchFamily="2"/>
              </a:rPr>
              <a:t>10 </a:t>
            </a:r>
          </a:p>
        </p:txBody>
      </p:sp>
      <p:sp>
        <p:nvSpPr>
          <p:cNvPr id="185" name="Espace réservé du texte 184"/>
          <p:cNvSpPr>
            <a:spLocks noGrp="1"/>
          </p:cNvSpPr>
          <p:nvPr>
            <p:ph type="body" idx="10"/>
          </p:nvPr>
        </p:nvSpPr>
        <p:spPr>
          <a:xfrm>
            <a:off x="10812145" y="10466070"/>
            <a:ext cx="247650" cy="122555"/>
          </a:xfrm>
          <a:prstGeom prst="rect">
            <a:avLst/>
          </a:prstGeom>
          <a:noFill/>
          <a:ln w="0" cmpd="sng">
            <a:noFill/>
            <a:prstDash val="solid"/>
          </a:ln>
        </p:spPr>
        <p:txBody>
          <a:bodyPr vert="horz" lIns="0" tIns="4445" rIns="0" bIns="0" anchor="t"/>
          <a:lstStyle/>
          <a:p>
            <a:pPr marL="0" marR="0" indent="0" algn="l">
              <a:lnSpc>
                <a:spcPts val="900"/>
              </a:lnSpc>
              <a:spcAft>
                <a:spcPts val="0"/>
              </a:spcAft>
            </a:pPr>
            <a:r>
              <a:rPr lang="fr-FR" sz="800" b="1" spc="114">
                <a:solidFill>
                  <a:srgbClr val="000000"/>
                </a:solidFill>
                <a:latin typeface="Tahoma" panose="02020603050405020304" pitchFamily="2"/>
              </a:rPr>
              <a:t>11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90" name="Espace réservé du texte 189"/>
          <p:cNvSpPr>
            <a:spLocks noGrp="1"/>
          </p:cNvSpPr>
          <p:nvPr>
            <p:ph type="body" idx="10"/>
          </p:nvPr>
        </p:nvSpPr>
        <p:spPr>
          <a:xfrm>
            <a:off x="9933305" y="332105"/>
            <a:ext cx="1024255" cy="20129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60">
                <a:solidFill>
                  <a:srgbClr val="D59325"/>
                </a:solidFill>
                <a:latin typeface="Tahoma" panose="02020603050405020304" pitchFamily="2"/>
              </a:rPr>
              <a:t>AGENT DE DÉVELOPPEMENT ÉNERGIES RENOUVELABLES </a:t>
            </a:r>
          </a:p>
        </p:txBody>
      </p:sp>
      <p:sp>
        <p:nvSpPr>
          <p:cNvPr id="191" name="Espace réservé du texte 190"/>
          <p:cNvSpPr>
            <a:spLocks noGrp="1"/>
          </p:cNvSpPr>
          <p:nvPr>
            <p:ph type="body" idx="10"/>
          </p:nvPr>
        </p:nvSpPr>
        <p:spPr>
          <a:xfrm>
            <a:off x="9933305" y="761365"/>
            <a:ext cx="1009015" cy="20193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0">
                <a:solidFill>
                  <a:srgbClr val="D59325"/>
                </a:solidFill>
                <a:latin typeface="Tahoma" panose="02020603050405020304" pitchFamily="2"/>
              </a:rPr>
              <a:t>CHARGÉ(E) DE MISSIONS ÉNERGIE -ENVIRONNEMENT </a:t>
            </a:r>
          </a:p>
        </p:txBody>
      </p:sp>
      <p:sp>
        <p:nvSpPr>
          <p:cNvPr id="192" name="Espace réservé du texte 191"/>
          <p:cNvSpPr>
            <a:spLocks noGrp="1"/>
          </p:cNvSpPr>
          <p:nvPr>
            <p:ph type="body" idx="10"/>
          </p:nvPr>
        </p:nvSpPr>
        <p:spPr>
          <a:xfrm>
            <a:off x="9933305" y="1195070"/>
            <a:ext cx="1015365" cy="20066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65">
                <a:solidFill>
                  <a:srgbClr val="D59325"/>
                </a:solidFill>
                <a:latin typeface="Tahoma" panose="02020603050405020304" pitchFamily="2"/>
              </a:rPr>
              <a:t>CHEF DE PROJET BARRAGES HYDROÉLECTRIQUES </a:t>
            </a:r>
          </a:p>
        </p:txBody>
      </p:sp>
      <p:sp>
        <p:nvSpPr>
          <p:cNvPr id="193" name="Espace réservé du texte 192"/>
          <p:cNvSpPr>
            <a:spLocks noGrp="1"/>
          </p:cNvSpPr>
          <p:nvPr>
            <p:ph type="body" idx="10"/>
          </p:nvPr>
        </p:nvSpPr>
        <p:spPr>
          <a:xfrm>
            <a:off x="1813560" y="1298575"/>
            <a:ext cx="6209030" cy="755650"/>
          </a:xfrm>
          <a:prstGeom prst="rect">
            <a:avLst/>
          </a:prstGeom>
          <a:noFill/>
          <a:ln w="0" cmpd="sng">
            <a:noFill/>
            <a:prstDash val="solid"/>
          </a:ln>
        </p:spPr>
        <p:txBody>
          <a:bodyPr vert="horz" lIns="0" tIns="0" rIns="0" bIns="0" anchor="t">
            <a:normAutofit fontScale="90000"/>
          </a:bodyPr>
          <a:lstStyle/>
          <a:p>
            <a:pPr marL="0" marR="0" indent="0" algn="l">
              <a:lnSpc>
                <a:spcPts val="5900"/>
              </a:lnSpc>
              <a:spcAft>
                <a:spcPts val="0"/>
              </a:spcAft>
            </a:pPr>
            <a:r>
              <a:rPr lang="fr-FR" sz="4800" b="1" spc="260">
                <a:solidFill>
                  <a:srgbClr val="000000"/>
                </a:solidFill>
                <a:latin typeface="Tahoma" panose="02020603050405020304" pitchFamily="2"/>
              </a:rPr>
              <a:t>physique et énergie </a:t>
            </a:r>
          </a:p>
        </p:txBody>
      </p:sp>
      <p:sp>
        <p:nvSpPr>
          <p:cNvPr id="194" name="Espace réservé du texte 193"/>
          <p:cNvSpPr>
            <a:spLocks noGrp="1"/>
          </p:cNvSpPr>
          <p:nvPr>
            <p:ph type="body" idx="10"/>
          </p:nvPr>
        </p:nvSpPr>
        <p:spPr>
          <a:xfrm>
            <a:off x="9933305" y="1627505"/>
            <a:ext cx="701040" cy="20129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65">
                <a:solidFill>
                  <a:srgbClr val="D59325"/>
                </a:solidFill>
                <a:latin typeface="Tahoma" panose="02020603050405020304" pitchFamily="2"/>
              </a:rPr>
              <a:t>CHERCHEUR(SE) EN MATÉRIAUX </a:t>
            </a:r>
          </a:p>
        </p:txBody>
      </p:sp>
      <p:sp>
        <p:nvSpPr>
          <p:cNvPr id="195" name="Espace réservé du texte 194"/>
          <p:cNvSpPr>
            <a:spLocks noGrp="1"/>
          </p:cNvSpPr>
          <p:nvPr>
            <p:ph type="body" idx="10"/>
          </p:nvPr>
        </p:nvSpPr>
        <p:spPr>
          <a:xfrm>
            <a:off x="9933305" y="2056765"/>
            <a:ext cx="798830" cy="20193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0">
                <a:solidFill>
                  <a:srgbClr val="D59325"/>
                </a:solidFill>
                <a:latin typeface="Tahoma" panose="02020603050405020304" pitchFamily="2"/>
              </a:rPr>
              <a:t>CHERCHEUR(SE) EN PHYSIQUE NUCLÉAIRE </a:t>
            </a:r>
          </a:p>
        </p:txBody>
      </p:sp>
      <p:sp>
        <p:nvSpPr>
          <p:cNvPr id="196" name="Espace réservé du texte 195"/>
          <p:cNvSpPr>
            <a:spLocks noGrp="1"/>
          </p:cNvSpPr>
          <p:nvPr>
            <p:ph type="body" idx="10"/>
          </p:nvPr>
        </p:nvSpPr>
        <p:spPr>
          <a:xfrm>
            <a:off x="890270" y="2348865"/>
            <a:ext cx="4367530" cy="1034415"/>
          </a:xfrm>
          <a:prstGeom prst="rect">
            <a:avLst/>
          </a:prstGeom>
          <a:noFill/>
          <a:ln w="0" cmpd="sng">
            <a:noFill/>
            <a:prstDash val="solid"/>
          </a:ln>
        </p:spPr>
        <p:txBody>
          <a:bodyPr vert="horz" lIns="0" tIns="15240" rIns="0" bIns="0" anchor="t"/>
          <a:lstStyle/>
          <a:p>
            <a:pPr marL="0" marR="0" indent="0" algn="r">
              <a:lnSpc>
                <a:spcPts val="1600"/>
              </a:lnSpc>
              <a:spcAft>
                <a:spcPts val="25"/>
              </a:spcAft>
            </a:pPr>
            <a:r>
              <a:rPr lang="fr-FR" sz="1450" spc="90">
                <a:solidFill>
                  <a:srgbClr val="000000"/>
                </a:solidFill>
                <a:latin typeface="Tahoma" panose="02020603050405020304" pitchFamily="2"/>
              </a:rPr>
              <a:t>L’énergie est un défi pour les années à venir : une demande toujours croissante, des réserves qui s’épuisent, des énergies renouvelables à dé-velopper et notre planète à protéger. Appel aux physiciens ! </a:t>
            </a:r>
          </a:p>
        </p:txBody>
      </p:sp>
      <p:sp>
        <p:nvSpPr>
          <p:cNvPr id="197" name="Espace réservé du texte 196"/>
          <p:cNvSpPr>
            <a:spLocks noGrp="1"/>
          </p:cNvSpPr>
          <p:nvPr>
            <p:ph type="body" idx="10"/>
          </p:nvPr>
        </p:nvSpPr>
        <p:spPr>
          <a:xfrm>
            <a:off x="9933305" y="2493010"/>
            <a:ext cx="990600" cy="19812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0">
                <a:solidFill>
                  <a:srgbClr val="D59325"/>
                </a:solidFill>
                <a:latin typeface="Tahoma" panose="02020603050405020304" pitchFamily="2"/>
              </a:rPr>
              <a:t>CHERCHEUR(SE) EN PHYSIQUE DES PARTICULES </a:t>
            </a:r>
          </a:p>
        </p:txBody>
      </p:sp>
      <p:sp>
        <p:nvSpPr>
          <p:cNvPr id="198" name="Espace réservé du texte 197"/>
          <p:cNvSpPr>
            <a:spLocks noGrp="1"/>
          </p:cNvSpPr>
          <p:nvPr>
            <p:ph type="body" idx="10"/>
          </p:nvPr>
        </p:nvSpPr>
        <p:spPr>
          <a:xfrm>
            <a:off x="8503920" y="2776855"/>
            <a:ext cx="975360" cy="154305"/>
          </a:xfrm>
          <a:prstGeom prst="rect">
            <a:avLst/>
          </a:prstGeom>
          <a:noFill/>
          <a:ln w="0" cmpd="sng">
            <a:noFill/>
            <a:prstDash val="solid"/>
          </a:ln>
        </p:spPr>
        <p:txBody>
          <a:bodyPr vert="horz" lIns="0" tIns="1905" rIns="0" bIns="0" anchor="t"/>
          <a:lstStyle/>
          <a:p>
            <a:pPr marL="0" marR="0" indent="0" algn="l">
              <a:lnSpc>
                <a:spcPts val="1200"/>
              </a:lnSpc>
              <a:spcAft>
                <a:spcPts val="0"/>
              </a:spcAft>
            </a:pPr>
            <a:r>
              <a:rPr lang="fr-FR" sz="1000" b="1" spc="-150">
                <a:solidFill>
                  <a:srgbClr val="BD002A"/>
                </a:solidFill>
                <a:latin typeface="Arial" panose="02020603050405020304" pitchFamily="2"/>
              </a:rPr>
              <a:t>ET PAF, LE DÉCLIC ! </a:t>
            </a:r>
          </a:p>
        </p:txBody>
      </p:sp>
      <p:sp>
        <p:nvSpPr>
          <p:cNvPr id="199" name="Espace réservé du texte 198"/>
          <p:cNvSpPr>
            <a:spLocks noGrp="1"/>
          </p:cNvSpPr>
          <p:nvPr>
            <p:ph type="body" idx="10"/>
          </p:nvPr>
        </p:nvSpPr>
        <p:spPr>
          <a:xfrm>
            <a:off x="5922010" y="3048635"/>
            <a:ext cx="3606165" cy="1408430"/>
          </a:xfrm>
          <a:prstGeom prst="rect">
            <a:avLst/>
          </a:prstGeom>
          <a:noFill/>
          <a:ln w="0" cmpd="sng">
            <a:noFill/>
            <a:prstDash val="solid"/>
          </a:ln>
        </p:spPr>
        <p:txBody>
          <a:bodyPr vert="horz" lIns="0" tIns="35560" rIns="0" bIns="0" anchor="t"/>
          <a:lstStyle/>
          <a:p>
            <a:pPr marL="0" marR="0" indent="0" algn="r">
              <a:lnSpc>
                <a:spcPts val="1200"/>
              </a:lnSpc>
              <a:spcAft>
                <a:spcPts val="0"/>
              </a:spcAft>
            </a:pPr>
            <a:r>
              <a:rPr lang="fr-FR" sz="900" spc="30">
                <a:solidFill>
                  <a:srgbClr val="000000"/>
                </a:solidFill>
                <a:latin typeface="Tahoma" panose="02020603050405020304" pitchFamily="2"/>
              </a:rPr>
              <a:t>« </a:t>
            </a:r>
            <a:r>
              <a:rPr lang="fr-FR" sz="1000" b="1" spc="30">
                <a:solidFill>
                  <a:srgbClr val="000000"/>
                </a:solidFill>
                <a:latin typeface="Arial" panose="02020603050405020304" pitchFamily="2"/>
              </a:rPr>
              <a:t>J’ai été pendant longtemps un élève moyen à l’école, jusqu’à ma réorientation d’une 1</a:t>
            </a:r>
            <a:r>
              <a:rPr lang="fr-FR" sz="1000" b="1" spc="30" baseline="30000">
                <a:solidFill>
                  <a:srgbClr val="000000"/>
                </a:solidFill>
                <a:latin typeface="Tahoma" panose="02020603050405020304" pitchFamily="2"/>
              </a:rPr>
              <a:t>ère</a:t>
            </a:r>
            <a:r>
              <a:rPr lang="fr-FR" sz="1000" b="1" spc="30">
                <a:solidFill>
                  <a:srgbClr val="000000"/>
                </a:solidFill>
                <a:latin typeface="Arial" panose="02020603050405020304" pitchFamily="2"/>
              </a:rPr>
              <a:t> S option SI vers une 1</a:t>
            </a:r>
            <a:r>
              <a:rPr lang="fr-FR" sz="1000" b="1" spc="30" baseline="30000">
                <a:solidFill>
                  <a:srgbClr val="000000"/>
                </a:solidFill>
                <a:latin typeface="Tahoma" panose="02020603050405020304" pitchFamily="2"/>
              </a:rPr>
              <a:t>ère</a:t>
            </a:r>
            <a:r>
              <a:rPr lang="fr-FR" sz="1000" b="1" spc="30">
                <a:solidFill>
                  <a:srgbClr val="000000"/>
                </a:solidFill>
                <a:latin typeface="Arial" panose="02020603050405020304" pitchFamily="2"/>
              </a:rPr>
              <a:t> STI option Électrotechnique. Il y a eu alors un déclic extraordinaire et j’ai eu le bac avec la mention très bien ! Après un BTS d’électromécanique et une école d’ingénieur en électricité, j’ai été immédiatement embauché par une entreprise spécialisée dans la prévention de l’explosion des transformateurs que l’on trouve sur les grands réseaux électriques. </a:t>
            </a:r>
          </a:p>
        </p:txBody>
      </p:sp>
      <p:sp>
        <p:nvSpPr>
          <p:cNvPr id="200" name="Espace réservé du texte 199"/>
          <p:cNvSpPr>
            <a:spLocks noGrp="1"/>
          </p:cNvSpPr>
          <p:nvPr>
            <p:ph type="body" idx="10"/>
          </p:nvPr>
        </p:nvSpPr>
        <p:spPr>
          <a:xfrm>
            <a:off x="9933305" y="2922905"/>
            <a:ext cx="780415" cy="129540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60">
                <a:solidFill>
                  <a:srgbClr val="D59325"/>
                </a:solidFill>
                <a:latin typeface="Tahoma" panose="02020603050405020304" pitchFamily="2"/>
              </a:rPr>
              <a:t>CONSEILLER(ÈRE) EN ÉNERGIE/BÂTIMENT </a:t>
            </a:r>
          </a:p>
          <a:p>
            <a:pPr marL="0" marR="0" indent="0" algn="l">
              <a:lnSpc>
                <a:spcPts val="700"/>
              </a:lnSpc>
              <a:spcBef>
                <a:spcPts val="1885"/>
              </a:spcBef>
              <a:spcAft>
                <a:spcPts val="0"/>
              </a:spcAft>
            </a:pPr>
            <a:r>
              <a:rPr lang="fr-FR" sz="650" b="1" spc="-80">
                <a:solidFill>
                  <a:srgbClr val="D59325"/>
                </a:solidFill>
                <a:latin typeface="Tahoma" panose="02020603050405020304" pitchFamily="2"/>
              </a:rPr>
              <a:t>ÉLECTRONICIEN(NE) </a:t>
            </a:r>
          </a:p>
          <a:p>
            <a:pPr marL="0" marR="0" indent="0" algn="l">
              <a:lnSpc>
                <a:spcPts val="800"/>
              </a:lnSpc>
              <a:spcBef>
                <a:spcPts val="1780"/>
              </a:spcBef>
              <a:spcAft>
                <a:spcPts val="0"/>
              </a:spcAft>
            </a:pPr>
            <a:r>
              <a:rPr lang="fr-FR" sz="650" b="1" spc="-70">
                <a:solidFill>
                  <a:srgbClr val="D59325"/>
                </a:solidFill>
                <a:latin typeface="Tahoma" panose="02020603050405020304" pitchFamily="2"/>
              </a:rPr>
              <a:t>FORMATEUR(RICE) EN ÉNERGIE </a:t>
            </a:r>
          </a:p>
          <a:p>
            <a:pPr marL="0" marR="0" indent="0" algn="l">
              <a:lnSpc>
                <a:spcPts val="700"/>
              </a:lnSpc>
              <a:spcBef>
                <a:spcPts val="1885"/>
              </a:spcBef>
              <a:spcAft>
                <a:spcPts val="0"/>
              </a:spcAft>
            </a:pPr>
            <a:r>
              <a:rPr lang="fr-FR" sz="650" b="1" spc="-70">
                <a:solidFill>
                  <a:srgbClr val="D59325"/>
                </a:solidFill>
                <a:latin typeface="Tahoma" panose="02020603050405020304" pitchFamily="2"/>
              </a:rPr>
              <a:t>GÉOPHYSICIEN(NE) </a:t>
            </a:r>
          </a:p>
        </p:txBody>
      </p:sp>
      <p:sp>
        <p:nvSpPr>
          <p:cNvPr id="201" name="Espace réservé du texte 200"/>
          <p:cNvSpPr>
            <a:spLocks noGrp="1"/>
          </p:cNvSpPr>
          <p:nvPr>
            <p:ph type="body" idx="10"/>
          </p:nvPr>
        </p:nvSpPr>
        <p:spPr>
          <a:xfrm>
            <a:off x="9936480" y="4420235"/>
            <a:ext cx="868680" cy="255270"/>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fr-FR" sz="850" b="1" spc="-80">
                <a:solidFill>
                  <a:srgbClr val="000000"/>
                </a:solidFill>
                <a:latin typeface="Tahoma" panose="02020603050405020304" pitchFamily="2"/>
              </a:rPr>
              <a:t>INGÉNIEUR(E) EN GÉNIE NUCLÉAIRE </a:t>
            </a:r>
          </a:p>
        </p:txBody>
      </p:sp>
      <p:sp>
        <p:nvSpPr>
          <p:cNvPr id="202" name="Espace réservé du texte 201"/>
          <p:cNvSpPr>
            <a:spLocks noGrp="1"/>
          </p:cNvSpPr>
          <p:nvPr>
            <p:ph type="body" idx="10"/>
          </p:nvPr>
        </p:nvSpPr>
        <p:spPr>
          <a:xfrm>
            <a:off x="2292350" y="4672330"/>
            <a:ext cx="1212850" cy="154305"/>
          </a:xfrm>
          <a:prstGeom prst="rect">
            <a:avLst/>
          </a:prstGeom>
          <a:noFill/>
          <a:ln w="0" cmpd="sng">
            <a:noFill/>
            <a:prstDash val="solid"/>
          </a:ln>
        </p:spPr>
        <p:txBody>
          <a:bodyPr vert="horz" lIns="0" tIns="1905" rIns="0" bIns="0" anchor="t"/>
          <a:lstStyle/>
          <a:p>
            <a:pPr marL="0" marR="0" indent="0" algn="l">
              <a:lnSpc>
                <a:spcPts val="1100"/>
              </a:lnSpc>
              <a:spcAft>
                <a:spcPts val="0"/>
              </a:spcAft>
            </a:pPr>
            <a:r>
              <a:rPr lang="fr-FR" sz="1000" b="1" spc="-145">
                <a:solidFill>
                  <a:srgbClr val="C75B2A"/>
                </a:solidFill>
                <a:latin typeface="Arial" panose="02020603050405020304" pitchFamily="2"/>
              </a:rPr>
              <a:t>NUCLÉAIRE L’ÉNERGIE ! </a:t>
            </a:r>
          </a:p>
        </p:txBody>
      </p:sp>
      <p:sp>
        <p:nvSpPr>
          <p:cNvPr id="203" name="Espace réservé du texte 202"/>
          <p:cNvSpPr>
            <a:spLocks noGrp="1"/>
          </p:cNvSpPr>
          <p:nvPr>
            <p:ph type="body" idx="10"/>
          </p:nvPr>
        </p:nvSpPr>
        <p:spPr>
          <a:xfrm>
            <a:off x="5928360" y="4609465"/>
            <a:ext cx="3599815" cy="608965"/>
          </a:xfrm>
          <a:prstGeom prst="rect">
            <a:avLst/>
          </a:prstGeom>
          <a:noFill/>
          <a:ln w="0" cmpd="sng">
            <a:noFill/>
            <a:prstDash val="solid"/>
          </a:ln>
        </p:spPr>
        <p:txBody>
          <a:bodyPr vert="horz" lIns="0" tIns="11430" rIns="0" bIns="0" anchor="t"/>
          <a:lstStyle/>
          <a:p>
            <a:pPr marL="0" marR="0" indent="0" algn="just">
              <a:lnSpc>
                <a:spcPts val="1200"/>
              </a:lnSpc>
              <a:spcAft>
                <a:spcPts val="0"/>
              </a:spcAft>
            </a:pPr>
            <a:r>
              <a:rPr lang="fr-FR" sz="1000" b="1" spc="-90">
                <a:solidFill>
                  <a:srgbClr val="000000"/>
                </a:solidFill>
                <a:latin typeface="Arial" panose="02020603050405020304" pitchFamily="2"/>
              </a:rPr>
              <a:t>Un court-circuit dans un transformateur peut provoquer une explosion extrêmement dangereuse pour le personnel, les biens et l’environ-nement. Les disjoncteurs se déclenchent trop tard pour arrêter le processus (plus de 60 millisecondes). Notre apport consiste à ajouter </a:t>
            </a:r>
          </a:p>
        </p:txBody>
      </p:sp>
      <p:sp>
        <p:nvSpPr>
          <p:cNvPr id="204" name="Espace réservé du texte 203"/>
          <p:cNvSpPr>
            <a:spLocks noGrp="1"/>
          </p:cNvSpPr>
          <p:nvPr>
            <p:ph type="body" idx="10"/>
          </p:nvPr>
        </p:nvSpPr>
        <p:spPr>
          <a:xfrm>
            <a:off x="7851775" y="5218430"/>
            <a:ext cx="1676400" cy="473075"/>
          </a:xfrm>
          <a:prstGeom prst="rect">
            <a:avLst/>
          </a:prstGeom>
          <a:noFill/>
          <a:ln w="0" cmpd="sng">
            <a:noFill/>
            <a:prstDash val="solid"/>
          </a:ln>
        </p:spPr>
        <p:txBody>
          <a:bodyPr vert="horz" lIns="0" tIns="0" rIns="0" bIns="0" anchor="t"/>
          <a:lstStyle/>
          <a:p>
            <a:pPr marL="0" marR="0" indent="0" algn="just">
              <a:lnSpc>
                <a:spcPts val="1200"/>
              </a:lnSpc>
              <a:spcAft>
                <a:spcPts val="0"/>
              </a:spcAft>
            </a:pPr>
            <a:r>
              <a:rPr lang="fr-FR" sz="1000" b="1" spc="-90">
                <a:solidFill>
                  <a:srgbClr val="000000"/>
                </a:solidFill>
                <a:latin typeface="Arial" panose="02020603050405020304" pitchFamily="2"/>
              </a:rPr>
              <a:t>un “fusible mécanique“ de notre conception, qui libère la sur-pression en 20 ms. </a:t>
            </a:r>
          </a:p>
        </p:txBody>
      </p:sp>
      <p:sp>
        <p:nvSpPr>
          <p:cNvPr id="205" name="Espace réservé du texte 204"/>
          <p:cNvSpPr>
            <a:spLocks noGrp="1"/>
          </p:cNvSpPr>
          <p:nvPr>
            <p:ph type="body" idx="10"/>
          </p:nvPr>
        </p:nvSpPr>
        <p:spPr>
          <a:xfrm>
            <a:off x="9936480" y="4904105"/>
            <a:ext cx="841375" cy="100965"/>
          </a:xfrm>
          <a:prstGeom prst="rect">
            <a:avLst/>
          </a:prstGeom>
          <a:noFill/>
          <a:ln w="0" cmpd="sng">
            <a:noFill/>
            <a:prstDash val="solid"/>
          </a:ln>
        </p:spPr>
        <p:txBody>
          <a:bodyPr vert="horz" lIns="0" tIns="8255" rIns="0" bIns="0" anchor="t"/>
          <a:lstStyle/>
          <a:p>
            <a:pPr marL="0" marR="0" indent="0" algn="l">
              <a:lnSpc>
                <a:spcPts val="700"/>
              </a:lnSpc>
              <a:spcAft>
                <a:spcPts val="0"/>
              </a:spcAft>
            </a:pPr>
            <a:r>
              <a:rPr lang="fr-FR" sz="650" b="1" spc="-90">
                <a:solidFill>
                  <a:srgbClr val="D59325"/>
                </a:solidFill>
                <a:latin typeface="Tahoma" panose="02020603050405020304" pitchFamily="2"/>
              </a:rPr>
              <a:t>INGÉNIEUR(E) BREVETS </a:t>
            </a:r>
          </a:p>
        </p:txBody>
      </p:sp>
      <p:sp>
        <p:nvSpPr>
          <p:cNvPr id="206" name="Espace réservé du texte 205"/>
          <p:cNvSpPr>
            <a:spLocks noGrp="1"/>
          </p:cNvSpPr>
          <p:nvPr>
            <p:ph type="body" idx="10"/>
          </p:nvPr>
        </p:nvSpPr>
        <p:spPr>
          <a:xfrm>
            <a:off x="9933305" y="5233670"/>
            <a:ext cx="804545" cy="20066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5">
                <a:solidFill>
                  <a:srgbClr val="D59325"/>
                </a:solidFill>
                <a:latin typeface="Tahoma" panose="02020603050405020304" pitchFamily="2"/>
              </a:rPr>
              <a:t>INGÉNIEUR(E) CALCUL SCIENTIFIQUE </a:t>
            </a:r>
          </a:p>
        </p:txBody>
      </p:sp>
      <p:sp>
        <p:nvSpPr>
          <p:cNvPr id="207" name="Espace réservé du texte 206"/>
          <p:cNvSpPr>
            <a:spLocks noGrp="1"/>
          </p:cNvSpPr>
          <p:nvPr>
            <p:ph type="body" idx="10"/>
          </p:nvPr>
        </p:nvSpPr>
        <p:spPr>
          <a:xfrm>
            <a:off x="5858510" y="5436235"/>
            <a:ext cx="1755140" cy="930910"/>
          </a:xfrm>
          <a:prstGeom prst="rect">
            <a:avLst/>
          </a:prstGeom>
          <a:noFill/>
          <a:ln w="0" cmpd="sng">
            <a:noFill/>
            <a:prstDash val="solid"/>
          </a:ln>
        </p:spPr>
        <p:txBody>
          <a:bodyPr vert="horz" lIns="0" tIns="41910" rIns="0" bIns="0" anchor="t"/>
          <a:lstStyle/>
          <a:p>
            <a:pPr marL="45720" marR="0" indent="-45720" algn="l">
              <a:lnSpc>
                <a:spcPts val="1400"/>
              </a:lnSpc>
              <a:spcAft>
                <a:spcPts val="0"/>
              </a:spcAft>
            </a:pPr>
            <a:r>
              <a:rPr lang="fr-FR" sz="1450" spc="-10">
                <a:solidFill>
                  <a:srgbClr val="A8182D"/>
                </a:solidFill>
                <a:latin typeface="Tahoma" panose="02020603050405020304" pitchFamily="2"/>
              </a:rPr>
              <a:t>“J’aime travailler avec ma tête et avec mes mains, le domaine technique était fait pour moi !” </a:t>
            </a:r>
          </a:p>
        </p:txBody>
      </p:sp>
      <p:sp>
        <p:nvSpPr>
          <p:cNvPr id="208" name="Espace réservé du texte 207"/>
          <p:cNvSpPr>
            <a:spLocks noGrp="1"/>
          </p:cNvSpPr>
          <p:nvPr>
            <p:ph type="body" idx="10"/>
          </p:nvPr>
        </p:nvSpPr>
        <p:spPr>
          <a:xfrm>
            <a:off x="9936480" y="5666105"/>
            <a:ext cx="926465" cy="20129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80">
                <a:solidFill>
                  <a:srgbClr val="D59325"/>
                </a:solidFill>
                <a:latin typeface="Tahoma" panose="02020603050405020304" pitchFamily="2"/>
              </a:rPr>
              <a:t>INGÉNIEUR(E) CHANTIERS INTERNATIONAUX </a:t>
            </a:r>
          </a:p>
        </p:txBody>
      </p:sp>
      <p:sp>
        <p:nvSpPr>
          <p:cNvPr id="209" name="Espace réservé du texte 208"/>
          <p:cNvSpPr>
            <a:spLocks noGrp="1"/>
          </p:cNvSpPr>
          <p:nvPr>
            <p:ph type="body" idx="10"/>
          </p:nvPr>
        </p:nvSpPr>
        <p:spPr>
          <a:xfrm>
            <a:off x="2282825" y="4965700"/>
            <a:ext cx="2938145" cy="1462405"/>
          </a:xfrm>
          <a:prstGeom prst="rect">
            <a:avLst/>
          </a:prstGeom>
          <a:noFill/>
          <a:ln w="0" cmpd="sng">
            <a:noFill/>
            <a:prstDash val="solid"/>
          </a:ln>
        </p:spPr>
        <p:txBody>
          <a:bodyPr vert="horz" lIns="0" tIns="0" rIns="0" bIns="0" anchor="t"/>
          <a:lstStyle/>
          <a:p>
            <a:pPr marL="0" marR="0" indent="0" algn="just">
              <a:lnSpc>
                <a:spcPts val="1100"/>
              </a:lnSpc>
              <a:spcAft>
                <a:spcPts val="0"/>
              </a:spcAft>
            </a:pPr>
            <a:r>
              <a:rPr lang="fr-FR" sz="900" spc="-20">
                <a:solidFill>
                  <a:srgbClr val="000000"/>
                </a:solidFill>
                <a:latin typeface="Tahoma" panose="02020603050405020304" pitchFamily="2"/>
              </a:rPr>
              <a:t>« Actuellement, dans le Service études et projets thermiques et nucléaires (SEPTEN) d’EDF, je participe à la définition du mode de pilotage de l’EPR (European Pressurized Reactor), un nouveau type de réacteur avec lequel EDF pourrait re-nouveler son parc nucléaire. Je dois m’assurer que, si un incident survenait, il resterait en dessous d’un seuil maîtri-sable. Je travaille également sur les centrales en activité. Je cherche à déterminer dans quelle mesure il est possible de modifier leur combustible. Mon outil principal est la simula-tion par ordinateur. </a:t>
            </a:r>
          </a:p>
        </p:txBody>
      </p:sp>
      <p:sp>
        <p:nvSpPr>
          <p:cNvPr id="210" name="Espace réservé du texte 209"/>
          <p:cNvSpPr>
            <a:spLocks noGrp="1"/>
          </p:cNvSpPr>
          <p:nvPr>
            <p:ph type="body" idx="10"/>
          </p:nvPr>
        </p:nvSpPr>
        <p:spPr>
          <a:xfrm>
            <a:off x="9936480" y="6098540"/>
            <a:ext cx="996950" cy="19875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0">
                <a:solidFill>
                  <a:srgbClr val="D59325"/>
                </a:solidFill>
                <a:latin typeface="Tahoma" panose="02020603050405020304" pitchFamily="2"/>
              </a:rPr>
              <a:t>INGÉNIEUR(E) CONVERSION ÉNERGIE </a:t>
            </a:r>
          </a:p>
        </p:txBody>
      </p:sp>
      <p:sp>
        <p:nvSpPr>
          <p:cNvPr id="211" name="Espace réservé du texte 210"/>
          <p:cNvSpPr>
            <a:spLocks noGrp="1"/>
          </p:cNvSpPr>
          <p:nvPr>
            <p:ph type="body" idx="10"/>
          </p:nvPr>
        </p:nvSpPr>
        <p:spPr>
          <a:xfrm>
            <a:off x="2292350" y="6572250"/>
            <a:ext cx="2926080" cy="294640"/>
          </a:xfrm>
          <a:prstGeom prst="rect">
            <a:avLst/>
          </a:prstGeom>
          <a:noFill/>
          <a:ln w="0" cmpd="sng">
            <a:noFill/>
            <a:prstDash val="solid"/>
          </a:ln>
        </p:spPr>
        <p:txBody>
          <a:bodyPr vert="horz" lIns="0" tIns="1270" rIns="0" bIns="0" anchor="t"/>
          <a:lstStyle/>
          <a:p>
            <a:pPr marL="0" marR="0" indent="0" algn="just">
              <a:lnSpc>
                <a:spcPts val="1100"/>
              </a:lnSpc>
              <a:spcAft>
                <a:spcPts val="0"/>
              </a:spcAft>
            </a:pPr>
            <a:r>
              <a:rPr lang="fr-FR" sz="900" spc="-20">
                <a:solidFill>
                  <a:srgbClr val="000000"/>
                </a:solidFill>
                <a:latin typeface="Tahoma" panose="02020603050405020304" pitchFamily="2"/>
              </a:rPr>
              <a:t>Lorsque je travaillais aux États-Unis dans une filiale amé-ricaine de Framatome, je devais déterminer les conditions </a:t>
            </a:r>
          </a:p>
        </p:txBody>
      </p:sp>
      <p:sp>
        <p:nvSpPr>
          <p:cNvPr id="212" name="Espace réservé du texte 211"/>
          <p:cNvSpPr>
            <a:spLocks noGrp="1"/>
          </p:cNvSpPr>
          <p:nvPr>
            <p:ph type="body" idx="10"/>
          </p:nvPr>
        </p:nvSpPr>
        <p:spPr>
          <a:xfrm>
            <a:off x="2560320" y="6866890"/>
            <a:ext cx="2658110" cy="731520"/>
          </a:xfrm>
          <a:prstGeom prst="rect">
            <a:avLst/>
          </a:prstGeom>
          <a:noFill/>
          <a:ln w="0" cmpd="sng">
            <a:noFill/>
            <a:prstDash val="solid"/>
          </a:ln>
        </p:spPr>
        <p:txBody>
          <a:bodyPr vert="horz" lIns="0" tIns="0" rIns="0" bIns="0" anchor="t"/>
          <a:lstStyle/>
          <a:p>
            <a:pPr marL="0" marR="0" indent="0" algn="just">
              <a:lnSpc>
                <a:spcPts val="1100"/>
              </a:lnSpc>
              <a:spcAft>
                <a:spcPts val="0"/>
              </a:spcAft>
            </a:pPr>
            <a:r>
              <a:rPr lang="fr-FR" sz="900" spc="-20">
                <a:solidFill>
                  <a:srgbClr val="000000"/>
                </a:solidFill>
                <a:latin typeface="Tahoma" panose="02020603050405020304" pitchFamily="2"/>
              </a:rPr>
              <a:t>pour stocker des déchets nucléaires dans le désert en toute sécurité, pendant dix mille ans. Un des problèmes majeurs concerne la mémoire : comment s’assurer que l’information sur la nature des stocks enfouis sera bien transmise aux générations futures ? </a:t>
            </a:r>
          </a:p>
        </p:txBody>
      </p:sp>
      <p:sp>
        <p:nvSpPr>
          <p:cNvPr id="213" name="Espace réservé du texte 212"/>
          <p:cNvSpPr>
            <a:spLocks noGrp="1"/>
          </p:cNvSpPr>
          <p:nvPr>
            <p:ph type="body" idx="10"/>
          </p:nvPr>
        </p:nvSpPr>
        <p:spPr>
          <a:xfrm>
            <a:off x="9936480" y="6531610"/>
            <a:ext cx="1057910" cy="97790"/>
          </a:xfrm>
          <a:prstGeom prst="rect">
            <a:avLst/>
          </a:prstGeom>
          <a:noFill/>
          <a:ln w="0" cmpd="sng">
            <a:noFill/>
            <a:prstDash val="solid"/>
          </a:ln>
        </p:spPr>
        <p:txBody>
          <a:bodyPr vert="horz" lIns="0" tIns="8255" rIns="0" bIns="0" anchor="t"/>
          <a:lstStyle/>
          <a:p>
            <a:pPr marL="0" marR="0" indent="0" algn="l">
              <a:lnSpc>
                <a:spcPts val="700"/>
              </a:lnSpc>
              <a:spcAft>
                <a:spcPts val="0"/>
              </a:spcAft>
            </a:pPr>
            <a:r>
              <a:rPr lang="fr-FR" sz="650" b="1" spc="-90">
                <a:solidFill>
                  <a:srgbClr val="D59325"/>
                </a:solidFill>
                <a:latin typeface="Tahoma" panose="02020603050405020304" pitchFamily="2"/>
              </a:rPr>
              <a:t>INGÉNIEUR(E) EN GÉNIE CIVIL </a:t>
            </a:r>
          </a:p>
        </p:txBody>
      </p:sp>
      <p:sp>
        <p:nvSpPr>
          <p:cNvPr id="214" name="Espace réservé du texte 213"/>
          <p:cNvSpPr>
            <a:spLocks noGrp="1"/>
          </p:cNvSpPr>
          <p:nvPr>
            <p:ph type="body" idx="10"/>
          </p:nvPr>
        </p:nvSpPr>
        <p:spPr>
          <a:xfrm>
            <a:off x="7851775" y="5838825"/>
            <a:ext cx="1676400" cy="760095"/>
          </a:xfrm>
          <a:prstGeom prst="rect">
            <a:avLst/>
          </a:prstGeom>
          <a:noFill/>
          <a:ln w="0" cmpd="sng">
            <a:noFill/>
            <a:prstDash val="solid"/>
          </a:ln>
        </p:spPr>
        <p:txBody>
          <a:bodyPr vert="horz" lIns="0" tIns="0" rIns="0" bIns="0" anchor="t"/>
          <a:lstStyle/>
          <a:p>
            <a:pPr marL="0" marR="0" indent="0" algn="just">
              <a:lnSpc>
                <a:spcPts val="1200"/>
              </a:lnSpc>
              <a:spcAft>
                <a:spcPts val="0"/>
              </a:spcAft>
            </a:pPr>
            <a:r>
              <a:rPr lang="fr-FR" sz="1000" b="1" spc="-90">
                <a:solidFill>
                  <a:srgbClr val="000000"/>
                </a:solidFill>
                <a:latin typeface="Arial" panose="02020603050405020304" pitchFamily="2"/>
              </a:rPr>
              <a:t>Pendant deux mois, au Brésil, nous avons simulé des explo-sions en créant volontairement des courts-circuits à l’intérieur de transformateurs de 52 000 litres. </a:t>
            </a:r>
          </a:p>
        </p:txBody>
      </p:sp>
      <p:sp>
        <p:nvSpPr>
          <p:cNvPr id="215" name="Espace réservé du texte 214"/>
          <p:cNvSpPr>
            <a:spLocks noGrp="1"/>
          </p:cNvSpPr>
          <p:nvPr>
            <p:ph type="body" idx="10"/>
          </p:nvPr>
        </p:nvSpPr>
        <p:spPr>
          <a:xfrm>
            <a:off x="5925185" y="6598920"/>
            <a:ext cx="3602990" cy="611505"/>
          </a:xfrm>
          <a:prstGeom prst="rect">
            <a:avLst/>
          </a:prstGeom>
          <a:noFill/>
          <a:ln w="0" cmpd="sng">
            <a:noFill/>
            <a:prstDash val="solid"/>
          </a:ln>
        </p:spPr>
        <p:txBody>
          <a:bodyPr vert="horz" lIns="0" tIns="0" rIns="0" bIns="0" anchor="t"/>
          <a:lstStyle/>
          <a:p>
            <a:pPr marL="0" marR="0" indent="0" algn="just">
              <a:lnSpc>
                <a:spcPts val="1200"/>
              </a:lnSpc>
              <a:spcAft>
                <a:spcPts val="0"/>
              </a:spcAft>
            </a:pPr>
            <a:r>
              <a:rPr lang="fr-FR" sz="1000" b="1" spc="-90">
                <a:solidFill>
                  <a:srgbClr val="000000"/>
                </a:solidFill>
                <a:latin typeface="Arial" panose="02020603050405020304" pitchFamily="2"/>
              </a:rPr>
              <a:t>Personne n’avait tenté l’expérience à cette échelle. À chaque essai, les dix secondes du compte à rebours étaient très éprouvantes car la moindre erreur pouvait provoquer une catastrophe. Nous avons réalisé 34 essais, tous réussis. </a:t>
            </a:r>
          </a:p>
        </p:txBody>
      </p:sp>
      <p:sp>
        <p:nvSpPr>
          <p:cNvPr id="216" name="Espace réservé du texte 215"/>
          <p:cNvSpPr>
            <a:spLocks noGrp="1"/>
          </p:cNvSpPr>
          <p:nvPr>
            <p:ph type="body" idx="10"/>
          </p:nvPr>
        </p:nvSpPr>
        <p:spPr>
          <a:xfrm>
            <a:off x="9936480" y="6833870"/>
            <a:ext cx="755650" cy="255905"/>
          </a:xfrm>
          <a:prstGeom prst="rect">
            <a:avLst/>
          </a:prstGeom>
          <a:noFill/>
          <a:ln w="0" cmpd="sng">
            <a:noFill/>
            <a:prstDash val="solid"/>
          </a:ln>
        </p:spPr>
        <p:txBody>
          <a:bodyPr vert="horz" lIns="0" tIns="635" rIns="0" bIns="0" anchor="t"/>
          <a:lstStyle/>
          <a:p>
            <a:pPr marL="0" marR="0" indent="0" algn="l">
              <a:lnSpc>
                <a:spcPts val="1000"/>
              </a:lnSpc>
              <a:spcAft>
                <a:spcPts val="0"/>
              </a:spcAft>
            </a:pPr>
            <a:r>
              <a:rPr lang="fr-FR" sz="850" b="1" spc="-90">
                <a:solidFill>
                  <a:srgbClr val="000000"/>
                </a:solidFill>
                <a:latin typeface="Tahoma" panose="02020603050405020304" pitchFamily="2"/>
              </a:rPr>
              <a:t>INGÉNIEUR(E) EN ÉLECTRICITÉ </a:t>
            </a:r>
          </a:p>
        </p:txBody>
      </p:sp>
      <p:sp>
        <p:nvSpPr>
          <p:cNvPr id="217" name="Espace réservé du texte 216"/>
          <p:cNvSpPr>
            <a:spLocks noGrp="1"/>
          </p:cNvSpPr>
          <p:nvPr>
            <p:ph type="body" idx="10"/>
          </p:nvPr>
        </p:nvSpPr>
        <p:spPr>
          <a:xfrm>
            <a:off x="362585" y="7027545"/>
            <a:ext cx="1978025" cy="930910"/>
          </a:xfrm>
          <a:prstGeom prst="rect">
            <a:avLst/>
          </a:prstGeom>
          <a:noFill/>
          <a:ln w="0" cmpd="sng">
            <a:noFill/>
            <a:prstDash val="solid"/>
          </a:ln>
        </p:spPr>
        <p:txBody>
          <a:bodyPr vert="horz" lIns="0" tIns="41910" rIns="0" bIns="0" anchor="t"/>
          <a:lstStyle/>
          <a:p>
            <a:pPr marL="45720" marR="0" indent="-45720" algn="l">
              <a:lnSpc>
                <a:spcPts val="1400"/>
              </a:lnSpc>
              <a:spcAft>
                <a:spcPts val="0"/>
              </a:spcAft>
            </a:pPr>
            <a:r>
              <a:rPr lang="fr-FR" sz="1450" spc="10">
                <a:solidFill>
                  <a:srgbClr val="D18A29"/>
                </a:solidFill>
                <a:latin typeface="Tahoma" panose="02020603050405020304" pitchFamily="2"/>
              </a:rPr>
              <a:t>“Que l’on puisse faire autant d’énergie avec quelque chose de si petit me fascine depuis très longtemps.” </a:t>
            </a:r>
          </a:p>
        </p:txBody>
      </p:sp>
      <p:sp>
        <p:nvSpPr>
          <p:cNvPr id="218" name="Espace réservé du texte 217"/>
          <p:cNvSpPr>
            <a:spLocks noGrp="1"/>
          </p:cNvSpPr>
          <p:nvPr>
            <p:ph type="body" idx="10"/>
          </p:nvPr>
        </p:nvSpPr>
        <p:spPr>
          <a:xfrm>
            <a:off x="9936480" y="7317740"/>
            <a:ext cx="868680" cy="100965"/>
          </a:xfrm>
          <a:prstGeom prst="rect">
            <a:avLst/>
          </a:prstGeom>
          <a:noFill/>
          <a:ln w="0" cmpd="sng">
            <a:noFill/>
            <a:prstDash val="solid"/>
          </a:ln>
        </p:spPr>
        <p:txBody>
          <a:bodyPr vert="horz" lIns="0" tIns="8255" rIns="0" bIns="0" anchor="t"/>
          <a:lstStyle/>
          <a:p>
            <a:pPr marL="0" marR="0" indent="0" algn="l">
              <a:lnSpc>
                <a:spcPts val="700"/>
              </a:lnSpc>
              <a:spcAft>
                <a:spcPts val="0"/>
              </a:spcAft>
            </a:pPr>
            <a:r>
              <a:rPr lang="fr-FR" sz="650" b="1" spc="-95">
                <a:solidFill>
                  <a:srgbClr val="D59325"/>
                </a:solidFill>
                <a:latin typeface="Tahoma" panose="02020603050405020304" pitchFamily="2"/>
              </a:rPr>
              <a:t>INGÉNIEUR(E) SÉCURITÉ </a:t>
            </a:r>
          </a:p>
        </p:txBody>
      </p:sp>
      <p:sp>
        <p:nvSpPr>
          <p:cNvPr id="219" name="Espace réservé du texte 218"/>
          <p:cNvSpPr>
            <a:spLocks noGrp="1"/>
          </p:cNvSpPr>
          <p:nvPr>
            <p:ph type="body" idx="10"/>
          </p:nvPr>
        </p:nvSpPr>
        <p:spPr>
          <a:xfrm>
            <a:off x="5928360" y="7367905"/>
            <a:ext cx="3599815" cy="604520"/>
          </a:xfrm>
          <a:prstGeom prst="rect">
            <a:avLst/>
          </a:prstGeom>
          <a:noFill/>
          <a:ln w="0" cmpd="sng">
            <a:noFill/>
            <a:prstDash val="solid"/>
          </a:ln>
        </p:spPr>
        <p:txBody>
          <a:bodyPr vert="horz" lIns="0" tIns="0" rIns="0" bIns="0" anchor="t"/>
          <a:lstStyle/>
          <a:p>
            <a:pPr marL="0" marR="0" indent="0" algn="just">
              <a:lnSpc>
                <a:spcPts val="1200"/>
              </a:lnSpc>
              <a:spcAft>
                <a:spcPts val="0"/>
              </a:spcAft>
            </a:pPr>
            <a:r>
              <a:rPr lang="fr-FR" sz="1000" b="1" spc="-70">
                <a:solidFill>
                  <a:srgbClr val="000000"/>
                </a:solidFill>
                <a:latin typeface="Arial" panose="02020603050405020304" pitchFamily="2"/>
              </a:rPr>
              <a:t>Dans notre société, la moitié du personnel est d’origine étrangère et nos clients viennent du monde entier. Nous maîtrisons tous au moins deux langues. Le français vient bien après l’anglais, l’espagnol, le russe... </a:t>
            </a:r>
            <a:r>
              <a:rPr lang="fr-FR" sz="900" spc="-70">
                <a:solidFill>
                  <a:srgbClr val="000000"/>
                </a:solidFill>
                <a:latin typeface="Tahoma" panose="02020603050405020304" pitchFamily="2"/>
              </a:rPr>
              <a:t>» </a:t>
            </a:r>
          </a:p>
        </p:txBody>
      </p:sp>
      <p:sp>
        <p:nvSpPr>
          <p:cNvPr id="220" name="Espace réservé du texte 219"/>
          <p:cNvSpPr>
            <a:spLocks noGrp="1"/>
          </p:cNvSpPr>
          <p:nvPr>
            <p:ph type="body" idx="10"/>
          </p:nvPr>
        </p:nvSpPr>
        <p:spPr>
          <a:xfrm>
            <a:off x="9933305" y="7647305"/>
            <a:ext cx="948055" cy="20129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0">
                <a:solidFill>
                  <a:srgbClr val="D59325"/>
                </a:solidFill>
                <a:latin typeface="Tahoma" panose="02020603050405020304" pitchFamily="2"/>
              </a:rPr>
              <a:t>TECHNICIEN(NE) EN GÉNIE ÉLECTRIQUE </a:t>
            </a:r>
          </a:p>
        </p:txBody>
      </p:sp>
      <p:sp>
        <p:nvSpPr>
          <p:cNvPr id="221" name="Espace réservé du texte 220"/>
          <p:cNvSpPr>
            <a:spLocks noGrp="1"/>
          </p:cNvSpPr>
          <p:nvPr>
            <p:ph type="body" idx="10"/>
          </p:nvPr>
        </p:nvSpPr>
        <p:spPr>
          <a:xfrm>
            <a:off x="2569210" y="7741920"/>
            <a:ext cx="2649220" cy="463550"/>
          </a:xfrm>
          <a:prstGeom prst="rect">
            <a:avLst/>
          </a:prstGeom>
          <a:noFill/>
          <a:ln w="0" cmpd="sng">
            <a:noFill/>
            <a:prstDash val="solid"/>
          </a:ln>
        </p:spPr>
        <p:txBody>
          <a:bodyPr vert="horz" lIns="0" tIns="0" rIns="0" bIns="0" anchor="t"/>
          <a:lstStyle/>
          <a:p>
            <a:pPr marL="0" marR="0" indent="0" algn="just">
              <a:lnSpc>
                <a:spcPts val="1100"/>
              </a:lnSpc>
              <a:spcAft>
                <a:spcPts val="0"/>
              </a:spcAft>
            </a:pPr>
            <a:r>
              <a:rPr lang="fr-FR" sz="900" spc="-20">
                <a:solidFill>
                  <a:srgbClr val="000000"/>
                </a:solidFill>
                <a:latin typeface="Tahoma" panose="02020603050405020304" pitchFamily="2"/>
              </a:rPr>
              <a:t>Il est parfois difficile de se retrouver seule dans un pays inconnu, surtout si on ne parle pas bien la langue. Mais cela ouvre l’esprit ! C’est une expérience très riche que </a:t>
            </a:r>
          </a:p>
        </p:txBody>
      </p:sp>
      <p:sp>
        <p:nvSpPr>
          <p:cNvPr id="222" name="Espace réservé du texte 221"/>
          <p:cNvSpPr>
            <a:spLocks noGrp="1"/>
          </p:cNvSpPr>
          <p:nvPr>
            <p:ph type="body" idx="10"/>
          </p:nvPr>
        </p:nvSpPr>
        <p:spPr>
          <a:xfrm>
            <a:off x="829310" y="8205470"/>
            <a:ext cx="4389120" cy="411480"/>
          </a:xfrm>
          <a:prstGeom prst="rect">
            <a:avLst/>
          </a:prstGeom>
          <a:noFill/>
          <a:ln w="0" cmpd="sng">
            <a:noFill/>
            <a:prstDash val="solid"/>
          </a:ln>
        </p:spPr>
        <p:txBody>
          <a:bodyPr vert="horz" lIns="0" tIns="0" rIns="0" bIns="0" anchor="t"/>
          <a:lstStyle/>
          <a:p>
            <a:pPr marL="0" marR="0" indent="0" algn="just">
              <a:lnSpc>
                <a:spcPts val="1100"/>
              </a:lnSpc>
              <a:spcAft>
                <a:spcPts val="0"/>
              </a:spcAft>
            </a:pPr>
            <a:r>
              <a:rPr lang="fr-FR" sz="900" spc="-20">
                <a:solidFill>
                  <a:srgbClr val="000000"/>
                </a:solidFill>
                <a:latin typeface="Tahoma" panose="02020603050405020304" pitchFamily="2"/>
              </a:rPr>
              <a:t>ce soit pour un stage ou un emploi. Ce que j’aimerais faire par la suite ? Des études sur la fusion nucléaire, théoriquement possible, qui nous affranchirait des déchets produits par la fission. » </a:t>
            </a:r>
          </a:p>
        </p:txBody>
      </p:sp>
      <p:sp>
        <p:nvSpPr>
          <p:cNvPr id="223" name="Espace réservé du texte 222"/>
          <p:cNvSpPr>
            <a:spLocks noGrp="1"/>
          </p:cNvSpPr>
          <p:nvPr>
            <p:ph type="body" idx="10"/>
          </p:nvPr>
        </p:nvSpPr>
        <p:spPr>
          <a:xfrm>
            <a:off x="9933305" y="8079740"/>
            <a:ext cx="948055" cy="19875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0">
                <a:solidFill>
                  <a:srgbClr val="D59325"/>
                </a:solidFill>
                <a:latin typeface="Tahoma" panose="02020603050405020304" pitchFamily="2"/>
              </a:rPr>
              <a:t>TECHNICIEN(NE) EN GÉNIE CLIMATIQUE </a:t>
            </a:r>
          </a:p>
        </p:txBody>
      </p:sp>
      <p:sp>
        <p:nvSpPr>
          <p:cNvPr id="224" name="Espace réservé du texte 223"/>
          <p:cNvSpPr>
            <a:spLocks noGrp="1"/>
          </p:cNvSpPr>
          <p:nvPr>
            <p:ph type="body" idx="10"/>
          </p:nvPr>
        </p:nvSpPr>
        <p:spPr>
          <a:xfrm>
            <a:off x="7449185" y="7974330"/>
            <a:ext cx="2078990" cy="866775"/>
          </a:xfrm>
          <a:prstGeom prst="rect">
            <a:avLst/>
          </a:prstGeom>
          <a:noFill/>
          <a:ln w="0" cmpd="sng">
            <a:noFill/>
            <a:prstDash val="solid"/>
          </a:ln>
        </p:spPr>
        <p:txBody>
          <a:bodyPr vert="horz" lIns="0" tIns="0" rIns="0" bIns="0" anchor="t"/>
          <a:lstStyle/>
          <a:p>
            <a:pPr marL="0" marR="0" indent="914400" algn="l">
              <a:lnSpc>
                <a:spcPts val="1200"/>
              </a:lnSpc>
              <a:spcAft>
                <a:spcPts val="0"/>
              </a:spcAft>
            </a:pPr>
            <a:r>
              <a:rPr lang="fr-FR" sz="1000" b="1" spc="-90">
                <a:solidFill>
                  <a:srgbClr val="BD002A"/>
                </a:solidFill>
                <a:latin typeface="Arial" panose="02020603050405020304" pitchFamily="2"/>
              </a:rPr>
              <a:t>Sylvain Prigent, 30 ans Responsable du département Recherche </a:t>
            </a:r>
          </a:p>
          <a:p>
            <a:pPr marL="0" marR="0" indent="0" algn="r">
              <a:lnSpc>
                <a:spcPts val="1200"/>
              </a:lnSpc>
              <a:spcBef>
                <a:spcPts val="0"/>
              </a:spcBef>
              <a:spcAft>
                <a:spcPts val="0"/>
              </a:spcAft>
            </a:pPr>
            <a:r>
              <a:rPr lang="fr-FR" sz="1000" b="1" spc="-80">
                <a:solidFill>
                  <a:srgbClr val="BD002A"/>
                </a:solidFill>
                <a:latin typeface="Arial" panose="02020603050405020304" pitchFamily="2"/>
              </a:rPr>
              <a:t>SERGI </a:t>
            </a:r>
            <a:r>
              <a:rPr lang="fr-FR" sz="900" spc="-80">
                <a:solidFill>
                  <a:srgbClr val="BD002A"/>
                </a:solidFill>
                <a:latin typeface="Tahoma" panose="02020603050405020304" pitchFamily="2"/>
              </a:rPr>
              <a:t>- </a:t>
            </a:r>
            <a:r>
              <a:rPr lang="fr-FR" sz="1000" b="1" spc="-80">
                <a:solidFill>
                  <a:srgbClr val="BD002A"/>
                </a:solidFill>
                <a:latin typeface="Arial" panose="02020603050405020304" pitchFamily="2"/>
              </a:rPr>
              <a:t>Archères (78) </a:t>
            </a:r>
          </a:p>
          <a:p>
            <a:pPr marL="0" marR="0" indent="0" algn="r">
              <a:lnSpc>
                <a:spcPts val="1200"/>
              </a:lnSpc>
              <a:spcBef>
                <a:spcPts val="605"/>
              </a:spcBef>
              <a:spcAft>
                <a:spcPts val="0"/>
              </a:spcAft>
            </a:pPr>
            <a:r>
              <a:rPr lang="fr-FR" sz="1000" b="1" spc="-70">
                <a:solidFill>
                  <a:srgbClr val="BD002A"/>
                </a:solidFill>
                <a:latin typeface="Arial" panose="02020603050405020304" pitchFamily="2"/>
              </a:rPr>
              <a:t>BTS d’électromécanique </a:t>
            </a:r>
          </a:p>
          <a:p>
            <a:pPr marL="0" marR="0" indent="0" algn="r">
              <a:lnSpc>
                <a:spcPts val="1100"/>
              </a:lnSpc>
              <a:spcBef>
                <a:spcPts val="230"/>
              </a:spcBef>
              <a:spcAft>
                <a:spcPts val="0"/>
              </a:spcAft>
            </a:pPr>
            <a:r>
              <a:rPr lang="fr-FR" sz="1000" b="1" spc="-75">
                <a:solidFill>
                  <a:srgbClr val="BD002A"/>
                </a:solidFill>
                <a:latin typeface="Arial" panose="02020603050405020304" pitchFamily="2"/>
              </a:rPr>
              <a:t>École EPMI </a:t>
            </a:r>
          </a:p>
        </p:txBody>
      </p:sp>
      <p:sp>
        <p:nvSpPr>
          <p:cNvPr id="225" name="Espace réservé du texte 224"/>
          <p:cNvSpPr>
            <a:spLocks noGrp="1"/>
          </p:cNvSpPr>
          <p:nvPr>
            <p:ph type="body" idx="10"/>
          </p:nvPr>
        </p:nvSpPr>
        <p:spPr>
          <a:xfrm>
            <a:off x="9933305" y="8512810"/>
            <a:ext cx="948055" cy="19812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0">
                <a:solidFill>
                  <a:srgbClr val="D59325"/>
                </a:solidFill>
                <a:latin typeface="Tahoma" panose="02020603050405020304" pitchFamily="2"/>
              </a:rPr>
              <a:t>TECHNICIEN(NE) EN GÉNIE DES MATÉRIAUX </a:t>
            </a:r>
          </a:p>
        </p:txBody>
      </p:sp>
      <p:sp>
        <p:nvSpPr>
          <p:cNvPr id="226" name="Espace réservé du texte 225"/>
          <p:cNvSpPr>
            <a:spLocks noGrp="1"/>
          </p:cNvSpPr>
          <p:nvPr>
            <p:ph type="body" idx="10"/>
          </p:nvPr>
        </p:nvSpPr>
        <p:spPr>
          <a:xfrm>
            <a:off x="3209290" y="8771255"/>
            <a:ext cx="2014855" cy="990600"/>
          </a:xfrm>
          <a:prstGeom prst="rect">
            <a:avLst/>
          </a:prstGeom>
          <a:noFill/>
          <a:ln w="0" cmpd="sng">
            <a:noFill/>
            <a:prstDash val="solid"/>
          </a:ln>
        </p:spPr>
        <p:txBody>
          <a:bodyPr vert="horz" lIns="0" tIns="635" rIns="0" bIns="0" anchor="t"/>
          <a:lstStyle/>
          <a:p>
            <a:pPr marL="0" marR="0" indent="0" algn="r">
              <a:lnSpc>
                <a:spcPts val="1200"/>
              </a:lnSpc>
              <a:spcAft>
                <a:spcPts val="0"/>
              </a:spcAft>
            </a:pPr>
            <a:r>
              <a:rPr lang="fr-FR" sz="1000" b="1" spc="-20">
                <a:solidFill>
                  <a:srgbClr val="C75B2A"/>
                </a:solidFill>
                <a:latin typeface="Arial" panose="02020603050405020304" pitchFamily="2"/>
              </a:rPr>
              <a:t>Laetitia Angers, 31 ans Ingénieure d’études en génie nucléaire EDF SEPTEN </a:t>
            </a:r>
            <a:r>
              <a:rPr lang="fr-FR" sz="900" spc="-20">
                <a:solidFill>
                  <a:srgbClr val="C75B2A"/>
                </a:solidFill>
                <a:latin typeface="Tahoma" panose="02020603050405020304" pitchFamily="2"/>
              </a:rPr>
              <a:t>- </a:t>
            </a:r>
            <a:r>
              <a:rPr lang="fr-FR" sz="1000" b="1" spc="-20">
                <a:solidFill>
                  <a:srgbClr val="C75B2A"/>
                </a:solidFill>
                <a:latin typeface="Arial" panose="02020603050405020304" pitchFamily="2"/>
              </a:rPr>
              <a:t>Villeurbanne (69) </a:t>
            </a:r>
          </a:p>
          <a:p>
            <a:pPr marL="0" marR="0" indent="0" algn="r">
              <a:lnSpc>
                <a:spcPts val="1200"/>
              </a:lnSpc>
              <a:spcBef>
                <a:spcPts val="600"/>
              </a:spcBef>
              <a:spcAft>
                <a:spcPts val="0"/>
              </a:spcAft>
            </a:pPr>
            <a:r>
              <a:rPr lang="fr-FR" sz="1000" b="1" spc="-90">
                <a:solidFill>
                  <a:srgbClr val="C75B2A"/>
                </a:solidFill>
                <a:latin typeface="Arial" panose="02020603050405020304" pitchFamily="2"/>
              </a:rPr>
              <a:t>École EPF </a:t>
            </a:r>
          </a:p>
          <a:p>
            <a:pPr marL="0" marR="0" indent="0" algn="r">
              <a:lnSpc>
                <a:spcPts val="1200"/>
              </a:lnSpc>
              <a:spcBef>
                <a:spcPts val="0"/>
              </a:spcBef>
              <a:spcAft>
                <a:spcPts val="0"/>
              </a:spcAft>
            </a:pPr>
            <a:r>
              <a:rPr lang="fr-FR" sz="1000" b="1" spc="-60">
                <a:solidFill>
                  <a:srgbClr val="C75B2A"/>
                </a:solidFill>
                <a:latin typeface="Arial" panose="02020603050405020304" pitchFamily="2"/>
              </a:rPr>
              <a:t>Master de génie nucléaire </a:t>
            </a:r>
          </a:p>
          <a:p>
            <a:pPr marL="0" marR="0" indent="0" algn="r">
              <a:lnSpc>
                <a:spcPts val="1200"/>
              </a:lnSpc>
              <a:spcBef>
                <a:spcPts val="0"/>
              </a:spcBef>
              <a:spcAft>
                <a:spcPts val="0"/>
              </a:spcAft>
            </a:pPr>
            <a:r>
              <a:rPr lang="fr-FR" sz="1000" b="1" spc="-70">
                <a:solidFill>
                  <a:srgbClr val="C75B2A"/>
                </a:solidFill>
                <a:latin typeface="Arial" panose="02020603050405020304" pitchFamily="2"/>
              </a:rPr>
              <a:t>aux États-Unis </a:t>
            </a:r>
          </a:p>
        </p:txBody>
      </p:sp>
      <p:sp>
        <p:nvSpPr>
          <p:cNvPr id="227" name="Espace réservé du texte 226"/>
          <p:cNvSpPr>
            <a:spLocks noGrp="1"/>
          </p:cNvSpPr>
          <p:nvPr>
            <p:ph type="body" idx="10"/>
          </p:nvPr>
        </p:nvSpPr>
        <p:spPr>
          <a:xfrm>
            <a:off x="9933305" y="8942705"/>
            <a:ext cx="722630" cy="20129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5">
                <a:solidFill>
                  <a:srgbClr val="D59325"/>
                </a:solidFill>
                <a:latin typeface="Tahoma" panose="02020603050405020304" pitchFamily="2"/>
              </a:rPr>
              <a:t>TECHNICIEN(NE) EN RADIOPROTECTION </a:t>
            </a:r>
          </a:p>
        </p:txBody>
      </p:sp>
      <p:sp>
        <p:nvSpPr>
          <p:cNvPr id="228" name="Espace réservé du texte 227"/>
          <p:cNvSpPr>
            <a:spLocks noGrp="1"/>
          </p:cNvSpPr>
          <p:nvPr>
            <p:ph type="body" idx="10"/>
          </p:nvPr>
        </p:nvSpPr>
        <p:spPr>
          <a:xfrm>
            <a:off x="9933305" y="9371965"/>
            <a:ext cx="722630" cy="20193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5">
                <a:solidFill>
                  <a:srgbClr val="D59325"/>
                </a:solidFill>
                <a:latin typeface="Tahoma" panose="02020603050405020304" pitchFamily="2"/>
              </a:rPr>
              <a:t>TECHNICIEN(NE) EN INSTRUMENTATION </a:t>
            </a:r>
          </a:p>
        </p:txBody>
      </p:sp>
      <p:sp>
        <p:nvSpPr>
          <p:cNvPr id="229" name="Espace réservé du texte 228"/>
          <p:cNvSpPr>
            <a:spLocks noGrp="1"/>
          </p:cNvSpPr>
          <p:nvPr>
            <p:ph type="body" idx="10"/>
          </p:nvPr>
        </p:nvSpPr>
        <p:spPr>
          <a:xfrm>
            <a:off x="9933305" y="9805670"/>
            <a:ext cx="722630" cy="20066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0">
                <a:solidFill>
                  <a:srgbClr val="D59325"/>
                </a:solidFill>
                <a:latin typeface="Tahoma" panose="02020603050405020304" pitchFamily="2"/>
              </a:rPr>
              <a:t>THERMICIEN(NE) DU BÂTIMENT </a:t>
            </a:r>
          </a:p>
        </p:txBody>
      </p:sp>
      <p:sp>
        <p:nvSpPr>
          <p:cNvPr id="230" name="Espace réservé du texte 229"/>
          <p:cNvSpPr>
            <a:spLocks noGrp="1"/>
          </p:cNvSpPr>
          <p:nvPr>
            <p:ph type="body" idx="10"/>
          </p:nvPr>
        </p:nvSpPr>
        <p:spPr>
          <a:xfrm>
            <a:off x="9933305" y="10238105"/>
            <a:ext cx="497205" cy="97790"/>
          </a:xfrm>
          <a:prstGeom prst="rect">
            <a:avLst/>
          </a:prstGeom>
          <a:noFill/>
          <a:ln w="0" cmpd="sng">
            <a:noFill/>
            <a:prstDash val="solid"/>
          </a:ln>
        </p:spPr>
        <p:txBody>
          <a:bodyPr vert="horz" lIns="0" tIns="8255" rIns="0" bIns="0" anchor="t"/>
          <a:lstStyle/>
          <a:p>
            <a:pPr marL="0" marR="0" indent="0" algn="l">
              <a:lnSpc>
                <a:spcPts val="700"/>
              </a:lnSpc>
              <a:spcAft>
                <a:spcPts val="0"/>
              </a:spcAft>
            </a:pPr>
            <a:r>
              <a:rPr lang="fr-FR" sz="650" b="1" spc="-105">
                <a:solidFill>
                  <a:srgbClr val="D59325"/>
                </a:solidFill>
                <a:latin typeface="Tahoma" panose="02020603050405020304" pitchFamily="2"/>
              </a:rPr>
              <a:t>TOPOGRAPHE </a:t>
            </a:r>
          </a:p>
        </p:txBody>
      </p:sp>
      <p:sp>
        <p:nvSpPr>
          <p:cNvPr id="231" name="Espace réservé du texte 230"/>
          <p:cNvSpPr>
            <a:spLocks noGrp="1"/>
          </p:cNvSpPr>
          <p:nvPr>
            <p:ph type="body" idx="10"/>
          </p:nvPr>
        </p:nvSpPr>
        <p:spPr>
          <a:xfrm>
            <a:off x="101600" y="10456545"/>
            <a:ext cx="244475" cy="133985"/>
          </a:xfrm>
          <a:prstGeom prst="rect">
            <a:avLst/>
          </a:prstGeom>
          <a:noFill/>
          <a:ln w="0" cmpd="sng">
            <a:noFill/>
            <a:prstDash val="solid"/>
          </a:ln>
        </p:spPr>
        <p:txBody>
          <a:bodyPr vert="horz" lIns="0" tIns="13970" rIns="0" bIns="0" anchor="t"/>
          <a:lstStyle/>
          <a:p>
            <a:pPr marL="0" marR="0" indent="0" algn="l">
              <a:lnSpc>
                <a:spcPts val="900"/>
              </a:lnSpc>
              <a:spcAft>
                <a:spcPts val="0"/>
              </a:spcAft>
            </a:pPr>
            <a:r>
              <a:rPr lang="fr-FR" sz="900" b="1" spc="55">
                <a:solidFill>
                  <a:srgbClr val="000000"/>
                </a:solidFill>
                <a:latin typeface="Tahoma" panose="02020603050405020304" pitchFamily="2"/>
              </a:rPr>
              <a:t>12 </a:t>
            </a:r>
          </a:p>
        </p:txBody>
      </p:sp>
      <p:sp>
        <p:nvSpPr>
          <p:cNvPr id="232" name="Espace réservé du texte 231"/>
          <p:cNvSpPr>
            <a:spLocks noGrp="1"/>
          </p:cNvSpPr>
          <p:nvPr>
            <p:ph type="body" idx="10"/>
          </p:nvPr>
        </p:nvSpPr>
        <p:spPr>
          <a:xfrm>
            <a:off x="10812145" y="10456545"/>
            <a:ext cx="247650" cy="133985"/>
          </a:xfrm>
          <a:prstGeom prst="rect">
            <a:avLst/>
          </a:prstGeom>
          <a:noFill/>
          <a:ln w="0" cmpd="sng">
            <a:noFill/>
            <a:prstDash val="solid"/>
          </a:ln>
        </p:spPr>
        <p:txBody>
          <a:bodyPr vert="horz" lIns="0" tIns="13970" rIns="0" bIns="0" anchor="t"/>
          <a:lstStyle/>
          <a:p>
            <a:pPr marL="0" marR="0" indent="0" algn="l">
              <a:lnSpc>
                <a:spcPts val="900"/>
              </a:lnSpc>
              <a:spcAft>
                <a:spcPts val="0"/>
              </a:spcAft>
            </a:pPr>
            <a:r>
              <a:rPr lang="fr-FR" sz="900" b="1" spc="65">
                <a:solidFill>
                  <a:srgbClr val="000000"/>
                </a:solidFill>
                <a:latin typeface="Tahoma" panose="02020603050405020304" pitchFamily="2"/>
              </a:rPr>
              <a:t>13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37" name="Espace réservé du texte 236"/>
          <p:cNvSpPr>
            <a:spLocks noGrp="1"/>
          </p:cNvSpPr>
          <p:nvPr>
            <p:ph type="body" idx="10"/>
          </p:nvPr>
        </p:nvSpPr>
        <p:spPr>
          <a:xfrm>
            <a:off x="9933305" y="330835"/>
            <a:ext cx="880745" cy="91249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85">
                <a:solidFill>
                  <a:srgbClr val="C75B2A"/>
                </a:solidFill>
                <a:latin typeface="Tahoma" panose="02020603050405020304" pitchFamily="2"/>
              </a:rPr>
              <a:t>AIGUILLEUR(SE) DU CIEL </a:t>
            </a:r>
          </a:p>
          <a:p>
            <a:pPr marL="0" marR="0" indent="0" algn="l">
              <a:lnSpc>
                <a:spcPts val="800"/>
              </a:lnSpc>
              <a:spcBef>
                <a:spcPts val="2005"/>
              </a:spcBef>
              <a:spcAft>
                <a:spcPts val="0"/>
              </a:spcAft>
            </a:pPr>
            <a:r>
              <a:rPr lang="fr-FR" sz="650" b="1" spc="-65">
                <a:solidFill>
                  <a:srgbClr val="C75B2A"/>
                </a:solidFill>
                <a:latin typeface="Tahoma" panose="02020603050405020304" pitchFamily="2"/>
              </a:rPr>
              <a:t>AÉRODYNAMICIEN(NE) </a:t>
            </a:r>
          </a:p>
          <a:p>
            <a:pPr marL="0" marR="0" indent="0" algn="l">
              <a:lnSpc>
                <a:spcPts val="800"/>
              </a:lnSpc>
              <a:spcBef>
                <a:spcPts val="2020"/>
              </a:spcBef>
              <a:spcAft>
                <a:spcPts val="0"/>
              </a:spcAft>
            </a:pPr>
            <a:r>
              <a:rPr lang="fr-FR" sz="650" b="1" spc="0">
                <a:solidFill>
                  <a:srgbClr val="C75B2A"/>
                </a:solidFill>
                <a:latin typeface="Tahoma" panose="02020603050405020304" pitchFamily="2"/>
              </a:rPr>
              <a:t>CHERCHEUR(SE) EN ACOUSTIQUE </a:t>
            </a:r>
          </a:p>
        </p:txBody>
      </p:sp>
      <p:sp>
        <p:nvSpPr>
          <p:cNvPr id="238" name="Espace réservé du texte 237"/>
          <p:cNvSpPr>
            <a:spLocks noGrp="1"/>
          </p:cNvSpPr>
          <p:nvPr>
            <p:ph type="body" idx="10"/>
          </p:nvPr>
        </p:nvSpPr>
        <p:spPr>
          <a:xfrm>
            <a:off x="1813560" y="1294765"/>
            <a:ext cx="7040880" cy="765810"/>
          </a:xfrm>
          <a:prstGeom prst="rect">
            <a:avLst/>
          </a:prstGeom>
          <a:noFill/>
          <a:ln w="0" cmpd="sng">
            <a:noFill/>
            <a:prstDash val="solid"/>
          </a:ln>
        </p:spPr>
        <p:txBody>
          <a:bodyPr vert="horz" lIns="0" tIns="635" rIns="0" bIns="0" anchor="t">
            <a:normAutofit fontScale="85000"/>
          </a:bodyPr>
          <a:lstStyle/>
          <a:p>
            <a:pPr marL="0" marR="0" indent="0" algn="l">
              <a:lnSpc>
                <a:spcPts val="6000"/>
              </a:lnSpc>
              <a:spcAft>
                <a:spcPts val="0"/>
              </a:spcAft>
            </a:pPr>
            <a:r>
              <a:rPr lang="fr-FR" sz="4900" b="1" spc="320">
                <a:solidFill>
                  <a:srgbClr val="000000"/>
                </a:solidFill>
                <a:latin typeface="Tahoma" panose="02020603050405020304" pitchFamily="2"/>
              </a:rPr>
              <a:t>physique et transports </a:t>
            </a:r>
          </a:p>
        </p:txBody>
      </p:sp>
      <p:sp>
        <p:nvSpPr>
          <p:cNvPr id="239" name="Espace réservé du texte 238"/>
          <p:cNvSpPr>
            <a:spLocks noGrp="1"/>
          </p:cNvSpPr>
          <p:nvPr>
            <p:ph type="body" idx="10"/>
          </p:nvPr>
        </p:nvSpPr>
        <p:spPr>
          <a:xfrm>
            <a:off x="9933305" y="1501140"/>
            <a:ext cx="963295" cy="19939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0">
                <a:solidFill>
                  <a:srgbClr val="C75B2A"/>
                </a:solidFill>
                <a:latin typeface="Tahoma" panose="02020603050405020304" pitchFamily="2"/>
              </a:rPr>
              <a:t>CHERCHEUR(SE) EN ÉVALUATION DES RISQUES </a:t>
            </a:r>
          </a:p>
        </p:txBody>
      </p:sp>
      <p:sp>
        <p:nvSpPr>
          <p:cNvPr id="240" name="Espace réservé du texte 239"/>
          <p:cNvSpPr>
            <a:spLocks noGrp="1"/>
          </p:cNvSpPr>
          <p:nvPr>
            <p:ph type="body" idx="10"/>
          </p:nvPr>
        </p:nvSpPr>
        <p:spPr>
          <a:xfrm>
            <a:off x="914400" y="2291080"/>
            <a:ext cx="4343400" cy="970280"/>
          </a:xfrm>
          <a:prstGeom prst="rect">
            <a:avLst/>
          </a:prstGeom>
          <a:noFill/>
          <a:ln w="0" cmpd="sng">
            <a:noFill/>
            <a:prstDash val="solid"/>
          </a:ln>
        </p:spPr>
        <p:txBody>
          <a:bodyPr vert="horz" lIns="0" tIns="0" rIns="0" bIns="0" anchor="t"/>
          <a:lstStyle/>
          <a:p>
            <a:pPr marL="0" marR="0" indent="0" algn="r">
              <a:lnSpc>
                <a:spcPts val="1900"/>
              </a:lnSpc>
              <a:spcAft>
                <a:spcPts val="0"/>
              </a:spcAft>
            </a:pPr>
            <a:r>
              <a:rPr lang="fr-FR" sz="1500" b="1" spc="0">
                <a:solidFill>
                  <a:srgbClr val="000000"/>
                </a:solidFill>
                <a:latin typeface="Tahoma" panose="02020603050405020304" pitchFamily="2"/>
              </a:rPr>
              <a:t>Plus de sécurité, plus de confort, moins de pollution... De la recherche à la production, les transports demandent toujours plus d’innovations. </a:t>
            </a:r>
          </a:p>
        </p:txBody>
      </p:sp>
      <p:sp>
        <p:nvSpPr>
          <p:cNvPr id="241" name="Espace réservé du texte 240"/>
          <p:cNvSpPr>
            <a:spLocks noGrp="1"/>
          </p:cNvSpPr>
          <p:nvPr>
            <p:ph type="body" idx="10"/>
          </p:nvPr>
        </p:nvSpPr>
        <p:spPr>
          <a:xfrm>
            <a:off x="7753985" y="3070860"/>
            <a:ext cx="1786255" cy="316230"/>
          </a:xfrm>
          <a:prstGeom prst="rect">
            <a:avLst/>
          </a:prstGeom>
          <a:noFill/>
          <a:ln w="0" cmpd="sng">
            <a:noFill/>
            <a:prstDash val="solid"/>
          </a:ln>
        </p:spPr>
        <p:txBody>
          <a:bodyPr vert="horz" lIns="0" tIns="11430" rIns="0" bIns="0" anchor="t"/>
          <a:lstStyle/>
          <a:p>
            <a:pPr marL="0" marR="0" indent="274320" algn="l">
              <a:lnSpc>
                <a:spcPts val="1200"/>
              </a:lnSpc>
              <a:spcAft>
                <a:spcPts val="0"/>
              </a:spcAft>
            </a:pPr>
            <a:r>
              <a:rPr lang="fr-FR" sz="1000" b="1" spc="-114">
                <a:solidFill>
                  <a:srgbClr val="F2DFB2"/>
                </a:solidFill>
                <a:latin typeface="Arial" panose="02020603050405020304" pitchFamily="2"/>
              </a:rPr>
              <a:t>LA QUALITÉ, UNE EXIGENCE INCONTOURNABLE </a:t>
            </a:r>
          </a:p>
        </p:txBody>
      </p:sp>
      <p:sp>
        <p:nvSpPr>
          <p:cNvPr id="242" name="Espace réservé du texte 241"/>
          <p:cNvSpPr>
            <a:spLocks noGrp="1"/>
          </p:cNvSpPr>
          <p:nvPr>
            <p:ph type="body" idx="10"/>
          </p:nvPr>
        </p:nvSpPr>
        <p:spPr>
          <a:xfrm>
            <a:off x="9933305" y="1958340"/>
            <a:ext cx="1045845" cy="1623060"/>
          </a:xfrm>
          <a:prstGeom prst="rect">
            <a:avLst/>
          </a:prstGeom>
          <a:noFill/>
          <a:ln w="0" cmpd="sng">
            <a:noFill/>
            <a:prstDash val="solid"/>
          </a:ln>
        </p:spPr>
        <p:txBody>
          <a:bodyPr vert="horz" lIns="0" tIns="0" rIns="0" bIns="0" anchor="t"/>
          <a:lstStyle/>
          <a:p>
            <a:pPr marL="0" marR="0" indent="0" algn="l">
              <a:lnSpc>
                <a:spcPts val="2300"/>
              </a:lnSpc>
              <a:spcAft>
                <a:spcPts val="0"/>
              </a:spcAft>
            </a:pPr>
            <a:r>
              <a:rPr lang="fr-FR" sz="650" b="1" spc="-70">
                <a:solidFill>
                  <a:srgbClr val="C75B2A"/>
                </a:solidFill>
                <a:latin typeface="Tahoma" panose="02020603050405020304" pitchFamily="2"/>
              </a:rPr>
              <a:t>CHERCHEUR(SE) MATÉRIAUX CHERCHEUR(SE) EN OPTIQUE DESSINATEUR(RICE) ÉLECTRONICIEN(NE) </a:t>
            </a:r>
          </a:p>
          <a:p>
            <a:pPr marL="0" marR="0" indent="0" algn="l">
              <a:lnSpc>
                <a:spcPts val="800"/>
              </a:lnSpc>
              <a:spcBef>
                <a:spcPts val="1985"/>
              </a:spcBef>
              <a:spcAft>
                <a:spcPts val="0"/>
              </a:spcAft>
            </a:pPr>
            <a:r>
              <a:rPr lang="fr-FR" sz="650" b="1" spc="-75">
                <a:solidFill>
                  <a:srgbClr val="C75B2A"/>
                </a:solidFill>
                <a:latin typeface="Tahoma" panose="02020603050405020304" pitchFamily="2"/>
              </a:rPr>
              <a:t>INGÉNIEUR(E) </a:t>
            </a:r>
          </a:p>
          <a:p>
            <a:pPr marL="0" marR="0" indent="0" algn="l">
              <a:lnSpc>
                <a:spcPts val="800"/>
              </a:lnSpc>
              <a:spcBef>
                <a:spcPts val="15"/>
              </a:spcBef>
              <a:spcAft>
                <a:spcPts val="0"/>
              </a:spcAft>
            </a:pPr>
            <a:r>
              <a:rPr lang="fr-FR" sz="650" b="1" spc="-55">
                <a:solidFill>
                  <a:srgbClr val="C75B2A"/>
                </a:solidFill>
                <a:latin typeface="Tahoma" panose="02020603050405020304" pitchFamily="2"/>
              </a:rPr>
              <a:t>CONSTRUCTION NAVALE </a:t>
            </a:r>
          </a:p>
        </p:txBody>
      </p:sp>
      <p:sp>
        <p:nvSpPr>
          <p:cNvPr id="243" name="Espace réservé du texte 242"/>
          <p:cNvSpPr>
            <a:spLocks noGrp="1"/>
          </p:cNvSpPr>
          <p:nvPr>
            <p:ph type="body" idx="10"/>
          </p:nvPr>
        </p:nvSpPr>
        <p:spPr>
          <a:xfrm>
            <a:off x="5940425" y="3540125"/>
            <a:ext cx="3599815" cy="1154430"/>
          </a:xfrm>
          <a:prstGeom prst="rect">
            <a:avLst/>
          </a:prstGeom>
          <a:noFill/>
          <a:ln w="0" cmpd="sng">
            <a:noFill/>
            <a:prstDash val="solid"/>
          </a:ln>
        </p:spPr>
        <p:txBody>
          <a:bodyPr vert="horz" lIns="0" tIns="7620" rIns="0" bIns="0" anchor="t"/>
          <a:lstStyle/>
          <a:p>
            <a:pPr marL="0" marR="0" indent="0" algn="r">
              <a:lnSpc>
                <a:spcPts val="1300"/>
              </a:lnSpc>
              <a:spcAft>
                <a:spcPts val="0"/>
              </a:spcAft>
            </a:pPr>
            <a:r>
              <a:rPr lang="fr-FR" sz="1000" b="1" spc="-45">
                <a:solidFill>
                  <a:srgbClr val="000000"/>
                </a:solidFill>
                <a:latin typeface="Arial" panose="02020603050405020304" pitchFamily="2"/>
              </a:rPr>
              <a:t>« Chez Renault, j’anime une des équipes du département “qualité”, service qui s’assure que les pièces mécaniques répondront bien à toutes les exigences du cahier des charges. Mon équipe intervient avant le lancement de la fabrication de nouveaux moteurs ou boîtes de vitesses. Elle vérifie que l’ensemble de l’usine sera opérationnelle, pour produire au niveau de qualité attendu. </a:t>
            </a:r>
          </a:p>
        </p:txBody>
      </p:sp>
      <p:sp>
        <p:nvSpPr>
          <p:cNvPr id="244" name="Espace réservé du texte 243"/>
          <p:cNvSpPr>
            <a:spLocks noGrp="1"/>
          </p:cNvSpPr>
          <p:nvPr>
            <p:ph type="body" idx="10"/>
          </p:nvPr>
        </p:nvSpPr>
        <p:spPr>
          <a:xfrm>
            <a:off x="9936480" y="3836035"/>
            <a:ext cx="841375" cy="10223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90">
                <a:solidFill>
                  <a:srgbClr val="C75B2A"/>
                </a:solidFill>
                <a:latin typeface="Tahoma" panose="02020603050405020304" pitchFamily="2"/>
              </a:rPr>
              <a:t>INGÉNIEUR(E) BREVETS </a:t>
            </a:r>
          </a:p>
        </p:txBody>
      </p:sp>
      <p:sp>
        <p:nvSpPr>
          <p:cNvPr id="245" name="Espace réservé du texte 244"/>
          <p:cNvSpPr>
            <a:spLocks noGrp="1"/>
          </p:cNvSpPr>
          <p:nvPr>
            <p:ph type="body" idx="10"/>
          </p:nvPr>
        </p:nvSpPr>
        <p:spPr>
          <a:xfrm>
            <a:off x="9936480" y="4190365"/>
            <a:ext cx="609600" cy="20193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80">
                <a:solidFill>
                  <a:srgbClr val="C75B2A"/>
                </a:solidFill>
                <a:latin typeface="Tahoma" panose="02020603050405020304" pitchFamily="2"/>
              </a:rPr>
              <a:t>INGÉNIEUR(E) DE PRODUCTION </a:t>
            </a:r>
          </a:p>
        </p:txBody>
      </p:sp>
      <p:sp>
        <p:nvSpPr>
          <p:cNvPr id="246" name="Espace réservé du texte 245"/>
          <p:cNvSpPr>
            <a:spLocks noGrp="1"/>
          </p:cNvSpPr>
          <p:nvPr>
            <p:ph type="body" idx="10"/>
          </p:nvPr>
        </p:nvSpPr>
        <p:spPr>
          <a:xfrm>
            <a:off x="835025" y="4610100"/>
            <a:ext cx="774065" cy="163830"/>
          </a:xfrm>
          <a:prstGeom prst="rect">
            <a:avLst/>
          </a:prstGeom>
          <a:noFill/>
          <a:ln w="0" cmpd="sng">
            <a:noFill/>
            <a:prstDash val="solid"/>
          </a:ln>
        </p:spPr>
        <p:txBody>
          <a:bodyPr vert="horz" lIns="0" tIns="0" rIns="0" bIns="0" anchor="t"/>
          <a:lstStyle/>
          <a:p>
            <a:pPr marL="0" marR="0" indent="0" algn="l">
              <a:lnSpc>
                <a:spcPts val="1300"/>
              </a:lnSpc>
              <a:spcAft>
                <a:spcPts val="0"/>
              </a:spcAft>
            </a:pPr>
            <a:r>
              <a:rPr lang="fr-FR" sz="1000" b="1" spc="-145">
                <a:solidFill>
                  <a:srgbClr val="C75B2A"/>
                </a:solidFill>
                <a:latin typeface="Arial" panose="02020603050405020304" pitchFamily="2"/>
              </a:rPr>
              <a:t>LE CRI DU RAIL </a:t>
            </a:r>
          </a:p>
        </p:txBody>
      </p:sp>
      <p:sp>
        <p:nvSpPr>
          <p:cNvPr id="247" name="Espace réservé du texte 246"/>
          <p:cNvSpPr>
            <a:spLocks noGrp="1"/>
          </p:cNvSpPr>
          <p:nvPr>
            <p:ph type="body" idx="10"/>
          </p:nvPr>
        </p:nvSpPr>
        <p:spPr>
          <a:xfrm>
            <a:off x="831850" y="4912995"/>
            <a:ext cx="2237740" cy="1609725"/>
          </a:xfrm>
          <a:prstGeom prst="rect">
            <a:avLst/>
          </a:prstGeom>
          <a:noFill/>
          <a:ln w="0" cmpd="sng">
            <a:noFill/>
            <a:prstDash val="solid"/>
          </a:ln>
        </p:spPr>
        <p:txBody>
          <a:bodyPr vert="horz" lIns="0" tIns="0" rIns="0" bIns="0" anchor="t"/>
          <a:lstStyle/>
          <a:p>
            <a:pPr marL="0" marR="0" indent="0" algn="just">
              <a:lnSpc>
                <a:spcPts val="1200"/>
              </a:lnSpc>
              <a:spcAft>
                <a:spcPts val="0"/>
              </a:spcAft>
            </a:pPr>
            <a:r>
              <a:rPr lang="fr-FR" sz="900" spc="-15">
                <a:solidFill>
                  <a:srgbClr val="050505"/>
                </a:solidFill>
                <a:latin typeface="Tahoma" panose="02020603050405020304" pitchFamily="2"/>
              </a:rPr>
              <a:t>« Je travaille dans le service acoustique de l’Agence d’essai ferroviaire à la SNCF. Une partie de mon activité est de contrôler les performances acoustiques des matériels rou-lants et des systèmes de freinage livrés par les constructeurs. Des résultats dépendent leurs homologations sur le réseau français : répondent-ils aux spécifications fixées lors de leur conception ? Je réalise également des mesures de bruit chez les riverains d’une ligne de chemin de fer. </a:t>
            </a:r>
          </a:p>
        </p:txBody>
      </p:sp>
      <p:sp>
        <p:nvSpPr>
          <p:cNvPr id="248" name="Espace réservé du texte 247"/>
          <p:cNvSpPr>
            <a:spLocks noGrp="1"/>
          </p:cNvSpPr>
          <p:nvPr>
            <p:ph type="body" idx="10"/>
          </p:nvPr>
        </p:nvSpPr>
        <p:spPr>
          <a:xfrm>
            <a:off x="5940425" y="4862830"/>
            <a:ext cx="3602990" cy="1153795"/>
          </a:xfrm>
          <a:prstGeom prst="rect">
            <a:avLst/>
          </a:prstGeom>
          <a:noFill/>
          <a:ln w="0" cmpd="sng">
            <a:noFill/>
            <a:prstDash val="solid"/>
          </a:ln>
        </p:spPr>
        <p:txBody>
          <a:bodyPr vert="horz" lIns="0" tIns="10160" rIns="0" bIns="0" anchor="t"/>
          <a:lstStyle/>
          <a:p>
            <a:pPr marL="0" marR="0" indent="0" algn="just">
              <a:lnSpc>
                <a:spcPts val="1300"/>
              </a:lnSpc>
              <a:spcAft>
                <a:spcPts val="0"/>
              </a:spcAft>
            </a:pPr>
            <a:r>
              <a:rPr lang="fr-FR" sz="1000" b="1" spc="-70">
                <a:solidFill>
                  <a:srgbClr val="000000"/>
                </a:solidFill>
                <a:latin typeface="Arial" panose="02020603050405020304" pitchFamily="2"/>
              </a:rPr>
              <a:t>Nous devons être certains que les machines sont bien adaptées aux besoins, que les équipes de fabrication en connaissent parfaitement le fonctionnement et seront capables de faire face à tout problème. Les ingénieurs qualité s’assurent de ces points sur le terrain avec les chefs d’atelier, les techniciens de fabrication, les responsables de la maintenance, les opérateurs, etc. L’ensemble de toutes ces vérifications s’échelonne en six jalons qualité, jusqu’à l’accord de </a:t>
            </a:r>
          </a:p>
        </p:txBody>
      </p:sp>
      <p:sp>
        <p:nvSpPr>
          <p:cNvPr id="249" name="Espace réservé du texte 248"/>
          <p:cNvSpPr>
            <a:spLocks noGrp="1"/>
          </p:cNvSpPr>
          <p:nvPr>
            <p:ph type="body" idx="10"/>
          </p:nvPr>
        </p:nvSpPr>
        <p:spPr>
          <a:xfrm>
            <a:off x="7555865" y="6016625"/>
            <a:ext cx="1987550" cy="494665"/>
          </a:xfrm>
          <a:prstGeom prst="rect">
            <a:avLst/>
          </a:prstGeom>
          <a:noFill/>
          <a:ln w="0" cmpd="sng">
            <a:noFill/>
            <a:prstDash val="solid"/>
          </a:ln>
        </p:spPr>
        <p:txBody>
          <a:bodyPr vert="horz" lIns="0" tIns="0" rIns="0" bIns="0" anchor="t"/>
          <a:lstStyle/>
          <a:p>
            <a:pPr marL="0" marR="0" indent="0" algn="just">
              <a:lnSpc>
                <a:spcPts val="1300"/>
              </a:lnSpc>
              <a:spcAft>
                <a:spcPts val="0"/>
              </a:spcAft>
            </a:pPr>
            <a:r>
              <a:rPr lang="fr-FR" sz="1000" b="1" spc="-70">
                <a:solidFill>
                  <a:srgbClr val="000000"/>
                </a:solidFill>
                <a:latin typeface="Arial" panose="02020603050405020304" pitchFamily="2"/>
              </a:rPr>
              <a:t>fabrication. Une autre équipe prend ensuite le relais pour le suivi de la qualité lors de la fabrication en série. </a:t>
            </a:r>
          </a:p>
        </p:txBody>
      </p:sp>
      <p:sp>
        <p:nvSpPr>
          <p:cNvPr id="250" name="Espace réservé du texte 249"/>
          <p:cNvSpPr>
            <a:spLocks noGrp="1"/>
          </p:cNvSpPr>
          <p:nvPr>
            <p:ph type="body" idx="10"/>
          </p:nvPr>
        </p:nvSpPr>
        <p:spPr>
          <a:xfrm>
            <a:off x="831850" y="6666230"/>
            <a:ext cx="2234565" cy="615315"/>
          </a:xfrm>
          <a:prstGeom prst="rect">
            <a:avLst/>
          </a:prstGeom>
          <a:noFill/>
          <a:ln w="0" cmpd="sng">
            <a:noFill/>
            <a:prstDash val="solid"/>
          </a:ln>
        </p:spPr>
        <p:txBody>
          <a:bodyPr vert="horz" lIns="0" tIns="635" rIns="0" bIns="0" anchor="t"/>
          <a:lstStyle/>
          <a:p>
            <a:pPr marL="0" marR="0" indent="0" algn="just">
              <a:lnSpc>
                <a:spcPts val="1100"/>
              </a:lnSpc>
              <a:spcAft>
                <a:spcPts val="0"/>
              </a:spcAft>
            </a:pPr>
            <a:r>
              <a:rPr lang="fr-FR" sz="900" spc="0">
                <a:solidFill>
                  <a:srgbClr val="050505"/>
                </a:solidFill>
                <a:latin typeface="Tahoma" panose="02020603050405020304" pitchFamily="2"/>
              </a:rPr>
              <a:t>L’essentiel du bruit émis par un train en cir-culation provient du contact des roues avec le rail et de leurs vibrations respectives que l’usure viendra amplifier. Dans notre service, </a:t>
            </a:r>
          </a:p>
        </p:txBody>
      </p:sp>
      <p:sp>
        <p:nvSpPr>
          <p:cNvPr id="251" name="Espace réservé du texte 250"/>
          <p:cNvSpPr>
            <a:spLocks noGrp="1"/>
          </p:cNvSpPr>
          <p:nvPr>
            <p:ph type="body" idx="10"/>
          </p:nvPr>
        </p:nvSpPr>
        <p:spPr>
          <a:xfrm>
            <a:off x="831850" y="7281545"/>
            <a:ext cx="4392295" cy="262255"/>
          </a:xfrm>
          <a:prstGeom prst="rect">
            <a:avLst/>
          </a:prstGeom>
          <a:noFill/>
          <a:ln w="0" cmpd="sng">
            <a:noFill/>
            <a:prstDash val="solid"/>
          </a:ln>
        </p:spPr>
        <p:txBody>
          <a:bodyPr vert="horz" lIns="0" tIns="0" rIns="0" bIns="0" anchor="t"/>
          <a:lstStyle/>
          <a:p>
            <a:pPr marL="0" marR="0" indent="0" algn="just">
              <a:lnSpc>
                <a:spcPts val="1100"/>
              </a:lnSpc>
              <a:spcAft>
                <a:spcPts val="0"/>
              </a:spcAft>
            </a:pPr>
            <a:r>
              <a:rPr lang="fr-FR" sz="900" spc="0">
                <a:solidFill>
                  <a:srgbClr val="050505"/>
                </a:solidFill>
                <a:latin typeface="Tahoma" panose="02020603050405020304" pitchFamily="2"/>
              </a:rPr>
              <a:t>nous concevons des solutions pour diminuer ces vibrations. La pose d’absorbeurs de sons de part et d’autre d’un rail abaissera sensiblement les nuisances sonores aussi </a:t>
            </a:r>
          </a:p>
        </p:txBody>
      </p:sp>
      <p:sp>
        <p:nvSpPr>
          <p:cNvPr id="252" name="Espace réservé du texte 251"/>
          <p:cNvSpPr>
            <a:spLocks noGrp="1"/>
          </p:cNvSpPr>
          <p:nvPr>
            <p:ph type="body" idx="10"/>
          </p:nvPr>
        </p:nvSpPr>
        <p:spPr>
          <a:xfrm>
            <a:off x="2407920" y="7543800"/>
            <a:ext cx="2816225" cy="438785"/>
          </a:xfrm>
          <a:prstGeom prst="rect">
            <a:avLst/>
          </a:prstGeom>
          <a:noFill/>
          <a:ln w="0" cmpd="sng">
            <a:noFill/>
            <a:prstDash val="solid"/>
          </a:ln>
        </p:spPr>
        <p:txBody>
          <a:bodyPr vert="horz" lIns="0" tIns="0" rIns="0" bIns="0" anchor="t"/>
          <a:lstStyle/>
          <a:p>
            <a:pPr marL="0" marR="0" indent="0" algn="just">
              <a:lnSpc>
                <a:spcPts val="1100"/>
              </a:lnSpc>
              <a:spcAft>
                <a:spcPts val="0"/>
              </a:spcAft>
            </a:pPr>
            <a:r>
              <a:rPr lang="fr-FR" sz="900" spc="0">
                <a:solidFill>
                  <a:srgbClr val="050505"/>
                </a:solidFill>
                <a:latin typeface="Tahoma" panose="02020603050405020304" pitchFamily="2"/>
              </a:rPr>
              <a:t>bien à l’extérieur qu’à l’intérieur du train, avec pour conséquences, un impact environnemental réduit et un meilleur confort pour le voyageur. </a:t>
            </a:r>
          </a:p>
        </p:txBody>
      </p:sp>
      <p:sp>
        <p:nvSpPr>
          <p:cNvPr id="253" name="Espace réservé du texte 252"/>
          <p:cNvSpPr>
            <a:spLocks noGrp="1"/>
          </p:cNvSpPr>
          <p:nvPr>
            <p:ph type="body" idx="10"/>
          </p:nvPr>
        </p:nvSpPr>
        <p:spPr>
          <a:xfrm>
            <a:off x="9936480" y="4649470"/>
            <a:ext cx="1057910" cy="2946400"/>
          </a:xfrm>
          <a:prstGeom prst="rect">
            <a:avLst/>
          </a:prstGeom>
          <a:noFill/>
          <a:ln w="0" cmpd="sng">
            <a:noFill/>
            <a:prstDash val="solid"/>
          </a:ln>
        </p:spPr>
        <p:txBody>
          <a:bodyPr vert="horz" lIns="0" tIns="0" rIns="0" bIns="0" anchor="t"/>
          <a:lstStyle/>
          <a:p>
            <a:pPr marL="0" marR="0" indent="0" algn="l">
              <a:lnSpc>
                <a:spcPts val="2500"/>
              </a:lnSpc>
              <a:spcAft>
                <a:spcPts val="0"/>
              </a:spcAft>
            </a:pPr>
            <a:r>
              <a:rPr lang="fr-FR" sz="650" b="1" spc="-70">
                <a:solidFill>
                  <a:srgbClr val="C75B2A"/>
                </a:solidFill>
                <a:latin typeface="Tahoma" panose="02020603050405020304" pitchFamily="2"/>
              </a:rPr>
              <a:t>INGÉNIEUR(E) SIMULATION INGÉNIEUR(E) EN THERMIQUE MAQUETTISTE MÉCANICIEN(NE) MÉCATRONICIEN(NE) MOTORISTE </a:t>
            </a:r>
          </a:p>
          <a:p>
            <a:pPr marL="0" marR="0" indent="0" algn="l">
              <a:lnSpc>
                <a:spcPts val="800"/>
              </a:lnSpc>
              <a:spcBef>
                <a:spcPts val="2005"/>
              </a:spcBef>
              <a:spcAft>
                <a:spcPts val="0"/>
              </a:spcAft>
            </a:pPr>
            <a:r>
              <a:rPr lang="fr-FR" sz="650" b="1" spc="-55">
                <a:solidFill>
                  <a:srgbClr val="C75B2A"/>
                </a:solidFill>
                <a:latin typeface="Tahoma" panose="02020603050405020304" pitchFamily="2"/>
              </a:rPr>
              <a:t>PLASTURGISTE </a:t>
            </a:r>
          </a:p>
          <a:p>
            <a:pPr marL="0" marR="0" indent="0" algn="l">
              <a:lnSpc>
                <a:spcPts val="800"/>
              </a:lnSpc>
              <a:spcBef>
                <a:spcPts val="2010"/>
              </a:spcBef>
              <a:spcAft>
                <a:spcPts val="0"/>
              </a:spcAft>
            </a:pPr>
            <a:r>
              <a:rPr lang="fr-FR" sz="650" b="1" spc="20">
                <a:solidFill>
                  <a:srgbClr val="000000"/>
                </a:solidFill>
                <a:latin typeface="Tahoma" panose="02020603050405020304" pitchFamily="2"/>
              </a:rPr>
              <a:t>QUALITICIEN(NE) </a:t>
            </a:r>
          </a:p>
          <a:p>
            <a:pPr marL="0" marR="0" indent="0" algn="l">
              <a:lnSpc>
                <a:spcPts val="800"/>
              </a:lnSpc>
              <a:spcBef>
                <a:spcPts val="1985"/>
              </a:spcBef>
              <a:spcAft>
                <a:spcPts val="0"/>
              </a:spcAft>
            </a:pPr>
            <a:r>
              <a:rPr lang="fr-FR" sz="650" b="1" spc="-75">
                <a:solidFill>
                  <a:srgbClr val="C75B2A"/>
                </a:solidFill>
                <a:latin typeface="Tahoma" panose="02020603050405020304" pitchFamily="2"/>
              </a:rPr>
              <a:t>ROBOTICIEN(NE) </a:t>
            </a:r>
          </a:p>
        </p:txBody>
      </p:sp>
      <p:sp>
        <p:nvSpPr>
          <p:cNvPr id="254" name="Espace réservé du texte 253"/>
          <p:cNvSpPr>
            <a:spLocks noGrp="1"/>
          </p:cNvSpPr>
          <p:nvPr>
            <p:ph type="body" idx="10"/>
          </p:nvPr>
        </p:nvSpPr>
        <p:spPr>
          <a:xfrm>
            <a:off x="5858510" y="6296660"/>
            <a:ext cx="1465580" cy="567690"/>
          </a:xfrm>
          <a:prstGeom prst="rect">
            <a:avLst/>
          </a:prstGeom>
          <a:noFill/>
          <a:ln w="0" cmpd="sng">
            <a:noFill/>
            <a:prstDash val="solid"/>
          </a:ln>
        </p:spPr>
        <p:txBody>
          <a:bodyPr vert="horz" lIns="0" tIns="15240" rIns="0" bIns="0" anchor="t"/>
          <a:lstStyle/>
          <a:p>
            <a:pPr marL="45720" marR="0" indent="-45720" algn="l">
              <a:lnSpc>
                <a:spcPts val="1400"/>
              </a:lnSpc>
              <a:spcAft>
                <a:spcPts val="0"/>
              </a:spcAft>
            </a:pPr>
            <a:r>
              <a:rPr lang="fr-FR" sz="1300" b="1" spc="-45">
                <a:solidFill>
                  <a:srgbClr val="DCC7CD"/>
                </a:solidFill>
                <a:latin typeface="Tahoma" panose="02020603050405020304" pitchFamily="2"/>
              </a:rPr>
              <a:t>“Notre priorité est la satisfaction de l’automobiliste.” </a:t>
            </a:r>
          </a:p>
        </p:txBody>
      </p:sp>
      <p:sp>
        <p:nvSpPr>
          <p:cNvPr id="255" name="Espace réservé du texte 254"/>
          <p:cNvSpPr>
            <a:spLocks noGrp="1"/>
          </p:cNvSpPr>
          <p:nvPr>
            <p:ph type="body" idx="10"/>
          </p:nvPr>
        </p:nvSpPr>
        <p:spPr>
          <a:xfrm>
            <a:off x="7562215" y="6679565"/>
            <a:ext cx="1978025" cy="525780"/>
          </a:xfrm>
          <a:prstGeom prst="rect">
            <a:avLst/>
          </a:prstGeom>
          <a:noFill/>
          <a:ln w="0" cmpd="sng">
            <a:noFill/>
            <a:prstDash val="solid"/>
          </a:ln>
        </p:spPr>
        <p:txBody>
          <a:bodyPr vert="horz" lIns="0" tIns="4445" rIns="0" bIns="0" anchor="t"/>
          <a:lstStyle/>
          <a:p>
            <a:pPr marL="0" marR="0" indent="0" algn="just">
              <a:lnSpc>
                <a:spcPts val="1300"/>
              </a:lnSpc>
              <a:spcAft>
                <a:spcPts val="0"/>
              </a:spcAft>
            </a:pPr>
            <a:r>
              <a:rPr lang="fr-FR" sz="1000" b="1" spc="-70">
                <a:solidFill>
                  <a:srgbClr val="000000"/>
                </a:solidFill>
                <a:latin typeface="Arial" panose="02020603050405020304" pitchFamily="2"/>
              </a:rPr>
              <a:t>Les ingénieurs qualité doivent être passés eux-mêmes par les métiers de la fabrication pour comprendre le rôle </a:t>
            </a:r>
          </a:p>
        </p:txBody>
      </p:sp>
      <p:sp>
        <p:nvSpPr>
          <p:cNvPr id="256" name="Espace réservé du texte 255"/>
          <p:cNvSpPr>
            <a:spLocks noGrp="1"/>
          </p:cNvSpPr>
          <p:nvPr>
            <p:ph type="body" idx="10"/>
          </p:nvPr>
        </p:nvSpPr>
        <p:spPr>
          <a:xfrm>
            <a:off x="5943600" y="7205345"/>
            <a:ext cx="3596640" cy="483235"/>
          </a:xfrm>
          <a:prstGeom prst="rect">
            <a:avLst/>
          </a:prstGeom>
          <a:noFill/>
          <a:ln w="0" cmpd="sng">
            <a:noFill/>
            <a:prstDash val="solid"/>
          </a:ln>
        </p:spPr>
        <p:txBody>
          <a:bodyPr vert="horz" lIns="0" tIns="0" rIns="0" bIns="0" anchor="t"/>
          <a:lstStyle/>
          <a:p>
            <a:pPr marL="0" marR="0" indent="0" algn="just">
              <a:lnSpc>
                <a:spcPts val="1300"/>
              </a:lnSpc>
              <a:spcAft>
                <a:spcPts val="110"/>
              </a:spcAft>
            </a:pPr>
            <a:r>
              <a:rPr lang="fr-FR" sz="1000" b="1" spc="-70">
                <a:solidFill>
                  <a:srgbClr val="000000"/>
                </a:solidFill>
                <a:latin typeface="Arial" panose="02020603050405020304" pitchFamily="2"/>
              </a:rPr>
              <a:t>et les contraintes propres à chacun d’eux. Cinq postes très différents dans l’usine m’ont donné une bonne vision du fonctionnement global de l’entreprise. </a:t>
            </a:r>
            <a:r>
              <a:rPr lang="fr-FR" sz="900" spc="-70">
                <a:solidFill>
                  <a:srgbClr val="000000"/>
                </a:solidFill>
                <a:latin typeface="Tahoma" panose="02020603050405020304" pitchFamily="2"/>
              </a:rPr>
              <a:t>» </a:t>
            </a:r>
          </a:p>
        </p:txBody>
      </p:sp>
      <p:sp>
        <p:nvSpPr>
          <p:cNvPr id="257" name="Espace réservé du texte 256"/>
          <p:cNvSpPr>
            <a:spLocks noGrp="1"/>
          </p:cNvSpPr>
          <p:nvPr>
            <p:ph type="body" idx="10"/>
          </p:nvPr>
        </p:nvSpPr>
        <p:spPr>
          <a:xfrm>
            <a:off x="362585" y="7762875"/>
            <a:ext cx="1798320" cy="552450"/>
          </a:xfrm>
          <a:prstGeom prst="rect">
            <a:avLst/>
          </a:prstGeom>
          <a:noFill/>
          <a:ln w="0" cmpd="sng">
            <a:noFill/>
            <a:prstDash val="solid"/>
          </a:ln>
        </p:spPr>
        <p:txBody>
          <a:bodyPr vert="horz" lIns="0" tIns="22860" rIns="0" bIns="0" anchor="t"/>
          <a:lstStyle/>
          <a:p>
            <a:pPr marL="45720" marR="0" indent="-45720" algn="l">
              <a:lnSpc>
                <a:spcPts val="1400"/>
              </a:lnSpc>
              <a:spcAft>
                <a:spcPts val="0"/>
              </a:spcAft>
            </a:pPr>
            <a:r>
              <a:rPr lang="fr-FR" sz="1300" b="1" spc="-30">
                <a:solidFill>
                  <a:srgbClr val="D59325"/>
                </a:solidFill>
                <a:latin typeface="Tahoma" panose="02020603050405020304" pitchFamily="2"/>
              </a:rPr>
              <a:t>“Je contribue à faire progresser la science à mon niveau.” </a:t>
            </a:r>
          </a:p>
        </p:txBody>
      </p:sp>
      <p:sp>
        <p:nvSpPr>
          <p:cNvPr id="258" name="Espace réservé du texte 257"/>
          <p:cNvSpPr>
            <a:spLocks noGrp="1"/>
          </p:cNvSpPr>
          <p:nvPr>
            <p:ph type="body" idx="10"/>
          </p:nvPr>
        </p:nvSpPr>
        <p:spPr>
          <a:xfrm>
            <a:off x="9933305" y="7849870"/>
            <a:ext cx="838200" cy="30353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5">
                <a:solidFill>
                  <a:srgbClr val="C75B2A"/>
                </a:solidFill>
                <a:latin typeface="Tahoma" panose="02020603050405020304" pitchFamily="2"/>
              </a:rPr>
              <a:t>TECHNICIEN(NE) EN CONCEPTION ASSISTÉE PAR ORDINATEUR </a:t>
            </a:r>
          </a:p>
        </p:txBody>
      </p:sp>
      <p:sp>
        <p:nvSpPr>
          <p:cNvPr id="259" name="Espace réservé du texte 258"/>
          <p:cNvSpPr>
            <a:spLocks noGrp="1"/>
          </p:cNvSpPr>
          <p:nvPr>
            <p:ph type="body" idx="10"/>
          </p:nvPr>
        </p:nvSpPr>
        <p:spPr>
          <a:xfrm>
            <a:off x="5946775" y="7807325"/>
            <a:ext cx="1603375" cy="1002030"/>
          </a:xfrm>
          <a:prstGeom prst="rect">
            <a:avLst/>
          </a:prstGeom>
          <a:noFill/>
          <a:ln w="0" cmpd="sng">
            <a:noFill/>
            <a:prstDash val="solid"/>
          </a:ln>
        </p:spPr>
        <p:txBody>
          <a:bodyPr vert="horz" lIns="0" tIns="12065" rIns="0" bIns="0" anchor="t"/>
          <a:lstStyle/>
          <a:p>
            <a:pPr marL="0" marR="0" indent="0" algn="l">
              <a:lnSpc>
                <a:spcPts val="1200"/>
              </a:lnSpc>
              <a:spcAft>
                <a:spcPts val="0"/>
              </a:spcAft>
            </a:pPr>
            <a:r>
              <a:rPr lang="fr-FR" sz="1000" b="1" spc="-70">
                <a:solidFill>
                  <a:srgbClr val="F2DFB2"/>
                </a:solidFill>
                <a:latin typeface="Arial" panose="02020603050405020304" pitchFamily="2"/>
              </a:rPr>
              <a:t>Isabelle Demonchy, 40 ans Ingénieure responsable qualité projets usine </a:t>
            </a:r>
          </a:p>
          <a:p>
            <a:pPr marL="0" marR="0" indent="0" algn="l">
              <a:lnSpc>
                <a:spcPts val="1200"/>
              </a:lnSpc>
              <a:spcBef>
                <a:spcPts val="0"/>
              </a:spcBef>
              <a:spcAft>
                <a:spcPts val="0"/>
              </a:spcAft>
            </a:pPr>
            <a:r>
              <a:rPr lang="fr-FR" sz="1000" b="1" spc="-70">
                <a:solidFill>
                  <a:srgbClr val="F2DFB2"/>
                </a:solidFill>
                <a:latin typeface="Arial" panose="02020603050405020304" pitchFamily="2"/>
              </a:rPr>
              <a:t>Renault </a:t>
            </a:r>
            <a:r>
              <a:rPr lang="fr-FR" sz="900" spc="-70">
                <a:solidFill>
                  <a:srgbClr val="F2DFB2"/>
                </a:solidFill>
                <a:latin typeface="Tahoma" panose="02020603050405020304" pitchFamily="2"/>
              </a:rPr>
              <a:t>- </a:t>
            </a:r>
            <a:r>
              <a:rPr lang="fr-FR" sz="1000" b="1" spc="-70">
                <a:solidFill>
                  <a:srgbClr val="F2DFB2"/>
                </a:solidFill>
                <a:latin typeface="Arial" panose="02020603050405020304" pitchFamily="2"/>
              </a:rPr>
              <a:t>Cléon (76) </a:t>
            </a:r>
          </a:p>
          <a:p>
            <a:pPr marL="0" marR="0" indent="0" algn="l">
              <a:lnSpc>
                <a:spcPts val="1200"/>
              </a:lnSpc>
              <a:spcBef>
                <a:spcPts val="595"/>
              </a:spcBef>
              <a:spcAft>
                <a:spcPts val="0"/>
              </a:spcAft>
            </a:pPr>
            <a:r>
              <a:rPr lang="fr-FR" sz="1000" b="1" spc="-80">
                <a:solidFill>
                  <a:srgbClr val="F2DFB2"/>
                </a:solidFill>
                <a:latin typeface="Arial" panose="02020603050405020304" pitchFamily="2"/>
              </a:rPr>
              <a:t>Maîtrise de chimie-physique École FIUPSO </a:t>
            </a:r>
          </a:p>
        </p:txBody>
      </p:sp>
      <p:sp>
        <p:nvSpPr>
          <p:cNvPr id="260" name="Espace réservé du texte 259"/>
          <p:cNvSpPr>
            <a:spLocks noGrp="1"/>
          </p:cNvSpPr>
          <p:nvPr>
            <p:ph type="body" idx="10"/>
          </p:nvPr>
        </p:nvSpPr>
        <p:spPr>
          <a:xfrm>
            <a:off x="9933305" y="8408035"/>
            <a:ext cx="795655" cy="226695"/>
          </a:xfrm>
          <a:prstGeom prst="rect">
            <a:avLst/>
          </a:prstGeom>
          <a:noFill/>
          <a:ln w="0" cmpd="sng">
            <a:noFill/>
            <a:prstDash val="solid"/>
          </a:ln>
        </p:spPr>
        <p:txBody>
          <a:bodyPr vert="horz" lIns="0" tIns="0" rIns="0" bIns="0" anchor="t"/>
          <a:lstStyle/>
          <a:p>
            <a:pPr marL="0" marR="0" indent="0" algn="l">
              <a:lnSpc>
                <a:spcPts val="900"/>
              </a:lnSpc>
              <a:spcAft>
                <a:spcPts val="0"/>
              </a:spcAft>
            </a:pPr>
            <a:r>
              <a:rPr lang="fr-FR" sz="650" b="1" spc="0">
                <a:solidFill>
                  <a:srgbClr val="000000"/>
                </a:solidFill>
                <a:latin typeface="Tahoma" panose="02020603050405020304" pitchFamily="2"/>
              </a:rPr>
              <a:t>TECHNICIEN(NE) EN ACOUSTIQUE </a:t>
            </a:r>
          </a:p>
        </p:txBody>
      </p:sp>
      <p:sp>
        <p:nvSpPr>
          <p:cNvPr id="261" name="Espace réservé du texte 260"/>
          <p:cNvSpPr>
            <a:spLocks noGrp="1"/>
          </p:cNvSpPr>
          <p:nvPr>
            <p:ph type="body" idx="10"/>
          </p:nvPr>
        </p:nvSpPr>
        <p:spPr>
          <a:xfrm>
            <a:off x="2404745" y="8126095"/>
            <a:ext cx="2816225" cy="469265"/>
          </a:xfrm>
          <a:prstGeom prst="rect">
            <a:avLst/>
          </a:prstGeom>
          <a:noFill/>
          <a:ln w="0" cmpd="sng">
            <a:noFill/>
            <a:prstDash val="solid"/>
          </a:ln>
        </p:spPr>
        <p:txBody>
          <a:bodyPr vert="horz" lIns="0" tIns="1270" rIns="0" bIns="0" anchor="t"/>
          <a:lstStyle/>
          <a:p>
            <a:pPr marL="0" marR="0" indent="0" algn="just">
              <a:lnSpc>
                <a:spcPts val="1200"/>
              </a:lnSpc>
              <a:spcAft>
                <a:spcPts val="0"/>
              </a:spcAft>
            </a:pPr>
            <a:r>
              <a:rPr lang="fr-FR" sz="900" spc="0">
                <a:solidFill>
                  <a:srgbClr val="050505"/>
                </a:solidFill>
                <a:latin typeface="Tahoma" panose="02020603050405020304" pitchFamily="2"/>
              </a:rPr>
              <a:t>Je n’étais pas spécialement bon en physique mais l’expérience professionnelle et mon habitude du terrain m’ont donné un véritable “sens physique“. Avoir un </a:t>
            </a:r>
          </a:p>
        </p:txBody>
      </p:sp>
      <p:sp>
        <p:nvSpPr>
          <p:cNvPr id="262" name="Espace réservé du texte 261"/>
          <p:cNvSpPr>
            <a:spLocks noGrp="1"/>
          </p:cNvSpPr>
          <p:nvPr>
            <p:ph type="body" idx="10"/>
          </p:nvPr>
        </p:nvSpPr>
        <p:spPr>
          <a:xfrm>
            <a:off x="831850" y="8595360"/>
            <a:ext cx="4389120" cy="265430"/>
          </a:xfrm>
          <a:prstGeom prst="rect">
            <a:avLst/>
          </a:prstGeom>
          <a:noFill/>
          <a:ln w="0" cmpd="sng">
            <a:noFill/>
            <a:prstDash val="solid"/>
          </a:ln>
        </p:spPr>
        <p:txBody>
          <a:bodyPr vert="horz" lIns="0" tIns="0" rIns="0" bIns="0" anchor="t"/>
          <a:lstStyle/>
          <a:p>
            <a:pPr marL="0" marR="0" indent="0" algn="just">
              <a:lnSpc>
                <a:spcPts val="1200"/>
              </a:lnSpc>
              <a:spcAft>
                <a:spcPts val="20"/>
              </a:spcAft>
            </a:pPr>
            <a:r>
              <a:rPr lang="fr-FR" sz="900" spc="0">
                <a:solidFill>
                  <a:srgbClr val="050505"/>
                </a:solidFill>
                <a:latin typeface="Tahoma" panose="02020603050405020304" pitchFamily="2"/>
              </a:rPr>
              <a:t>sens physique, c’est être un peu dans la matière que l’on teste, pressentir le résultat que l’on doit obtenir, détecter la mesure aberrante. » </a:t>
            </a:r>
          </a:p>
        </p:txBody>
      </p:sp>
      <p:sp>
        <p:nvSpPr>
          <p:cNvPr id="263" name="Espace réservé du texte 262"/>
          <p:cNvSpPr>
            <a:spLocks noGrp="1"/>
          </p:cNvSpPr>
          <p:nvPr>
            <p:ph type="body" idx="10"/>
          </p:nvPr>
        </p:nvSpPr>
        <p:spPr>
          <a:xfrm>
            <a:off x="2462530" y="9002395"/>
            <a:ext cx="2758440" cy="697230"/>
          </a:xfrm>
          <a:prstGeom prst="rect">
            <a:avLst/>
          </a:prstGeom>
          <a:noFill/>
          <a:ln w="0" cmpd="sng">
            <a:noFill/>
            <a:prstDash val="solid"/>
          </a:ln>
        </p:spPr>
        <p:txBody>
          <a:bodyPr vert="horz" lIns="0" tIns="8890" rIns="0" bIns="0" anchor="t"/>
          <a:lstStyle/>
          <a:p>
            <a:pPr marL="1508760" marR="0" indent="0" algn="l">
              <a:lnSpc>
                <a:spcPts val="1200"/>
              </a:lnSpc>
              <a:spcAft>
                <a:spcPts val="0"/>
              </a:spcAft>
            </a:pPr>
            <a:r>
              <a:rPr lang="fr-FR" sz="1000" b="1" spc="-85">
                <a:solidFill>
                  <a:srgbClr val="C75B2A"/>
                </a:solidFill>
                <a:latin typeface="Arial" panose="02020603050405020304" pitchFamily="2"/>
              </a:rPr>
              <a:t>Cyrille Tiphonnet, 31 ans Technicien acoustique </a:t>
            </a:r>
          </a:p>
          <a:p>
            <a:pPr marL="0" marR="0" indent="0" algn="l">
              <a:lnSpc>
                <a:spcPts val="1200"/>
              </a:lnSpc>
              <a:spcBef>
                <a:spcPts val="0"/>
              </a:spcBef>
              <a:spcAft>
                <a:spcPts val="0"/>
              </a:spcAft>
            </a:pPr>
            <a:r>
              <a:rPr lang="fr-FR" sz="1000" b="1" spc="-80">
                <a:solidFill>
                  <a:srgbClr val="C75B2A"/>
                </a:solidFill>
                <a:latin typeface="Arial" panose="02020603050405020304" pitchFamily="2"/>
              </a:rPr>
              <a:t>Agence d’essai ferroviaire SNCF - Vitry-sur-Seine (94) </a:t>
            </a:r>
          </a:p>
          <a:p>
            <a:pPr marL="1508760" marR="0" indent="0" algn="l">
              <a:lnSpc>
                <a:spcPts val="1300"/>
              </a:lnSpc>
              <a:spcBef>
                <a:spcPts val="510"/>
              </a:spcBef>
              <a:spcAft>
                <a:spcPts val="0"/>
              </a:spcAft>
            </a:pPr>
            <a:r>
              <a:rPr lang="fr-FR" sz="1000" b="1" spc="-110">
                <a:solidFill>
                  <a:srgbClr val="C75B2A"/>
                </a:solidFill>
                <a:latin typeface="Arial" panose="02020603050405020304" pitchFamily="2"/>
              </a:rPr>
              <a:t>DUT Mesures physiques </a:t>
            </a:r>
          </a:p>
        </p:txBody>
      </p:sp>
      <p:sp>
        <p:nvSpPr>
          <p:cNvPr id="264" name="Espace réservé du texte 263"/>
          <p:cNvSpPr>
            <a:spLocks noGrp="1"/>
          </p:cNvSpPr>
          <p:nvPr>
            <p:ph type="body" idx="10"/>
          </p:nvPr>
        </p:nvSpPr>
        <p:spPr>
          <a:xfrm>
            <a:off x="9933305" y="8892540"/>
            <a:ext cx="1063625" cy="1013460"/>
          </a:xfrm>
          <a:prstGeom prst="rect">
            <a:avLst/>
          </a:prstGeom>
          <a:noFill/>
          <a:ln w="0" cmpd="sng">
            <a:noFill/>
            <a:prstDash val="solid"/>
          </a:ln>
        </p:spPr>
        <p:txBody>
          <a:bodyPr vert="horz" lIns="0" tIns="0" rIns="0" bIns="0" anchor="t"/>
          <a:lstStyle/>
          <a:p>
            <a:pPr marL="0" marR="411480" indent="0" algn="l">
              <a:lnSpc>
                <a:spcPts val="800"/>
              </a:lnSpc>
              <a:spcAft>
                <a:spcPts val="0"/>
              </a:spcAft>
            </a:pPr>
            <a:r>
              <a:rPr lang="fr-FR" sz="650" b="1" spc="-70">
                <a:solidFill>
                  <a:srgbClr val="C75B2A"/>
                </a:solidFill>
                <a:latin typeface="Tahoma" panose="02020603050405020304" pitchFamily="2"/>
              </a:rPr>
              <a:t>TECHNICIEN(NE) EN AUTOMATIQUE </a:t>
            </a:r>
          </a:p>
          <a:p>
            <a:pPr marL="0" marR="0" indent="0" algn="l">
              <a:lnSpc>
                <a:spcPts val="800"/>
              </a:lnSpc>
              <a:spcBef>
                <a:spcPts val="2010"/>
              </a:spcBef>
              <a:spcAft>
                <a:spcPts val="0"/>
              </a:spcAft>
            </a:pPr>
            <a:r>
              <a:rPr lang="fr-FR" sz="650" b="1" spc="-60">
                <a:solidFill>
                  <a:srgbClr val="C75B2A"/>
                </a:solidFill>
                <a:latin typeface="Tahoma" panose="02020603050405020304" pitchFamily="2"/>
              </a:rPr>
              <a:t>TECHNICIEN(NE) D’ESSAIS </a:t>
            </a:r>
          </a:p>
          <a:p>
            <a:pPr marL="0" marR="0" indent="0" algn="l">
              <a:lnSpc>
                <a:spcPts val="800"/>
              </a:lnSpc>
              <a:spcBef>
                <a:spcPts val="1970"/>
              </a:spcBef>
              <a:spcAft>
                <a:spcPts val="0"/>
              </a:spcAft>
            </a:pPr>
            <a:r>
              <a:rPr lang="fr-FR" sz="650" b="1" spc="-70">
                <a:solidFill>
                  <a:srgbClr val="C75B2A"/>
                </a:solidFill>
                <a:latin typeface="Tahoma" panose="02020603050405020304" pitchFamily="2"/>
              </a:rPr>
              <a:t>TECHNICIEN(NE) TRAITEMENT DES MATÉRIAUX </a:t>
            </a:r>
          </a:p>
        </p:txBody>
      </p:sp>
      <p:sp>
        <p:nvSpPr>
          <p:cNvPr id="265" name="Espace réservé du texte 264"/>
          <p:cNvSpPr>
            <a:spLocks noGrp="1"/>
          </p:cNvSpPr>
          <p:nvPr>
            <p:ph type="body" idx="10"/>
          </p:nvPr>
        </p:nvSpPr>
        <p:spPr>
          <a:xfrm>
            <a:off x="9933305" y="10158730"/>
            <a:ext cx="688975" cy="30480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0">
                <a:solidFill>
                  <a:srgbClr val="C75B2A"/>
                </a:solidFill>
                <a:latin typeface="Tahoma" panose="02020603050405020304" pitchFamily="2"/>
              </a:rPr>
              <a:t>VEILLEUR(SE) TECHNOLOGIQUE – STRATÉGIQUE </a:t>
            </a:r>
          </a:p>
        </p:txBody>
      </p:sp>
      <p:sp>
        <p:nvSpPr>
          <p:cNvPr id="266" name="Espace réservé du texte 265"/>
          <p:cNvSpPr>
            <a:spLocks noGrp="1"/>
          </p:cNvSpPr>
          <p:nvPr>
            <p:ph type="body" idx="10"/>
          </p:nvPr>
        </p:nvSpPr>
        <p:spPr>
          <a:xfrm>
            <a:off x="101600" y="10472420"/>
            <a:ext cx="244475" cy="11493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750" b="1" spc="125">
                <a:solidFill>
                  <a:srgbClr val="050505"/>
                </a:solidFill>
                <a:latin typeface="Tahoma" panose="02020603050405020304" pitchFamily="2"/>
              </a:rPr>
              <a:t>14 </a:t>
            </a:r>
          </a:p>
        </p:txBody>
      </p:sp>
      <p:sp>
        <p:nvSpPr>
          <p:cNvPr id="267" name="Espace réservé du texte 266"/>
          <p:cNvSpPr>
            <a:spLocks noGrp="1"/>
          </p:cNvSpPr>
          <p:nvPr>
            <p:ph type="body" idx="10"/>
          </p:nvPr>
        </p:nvSpPr>
        <p:spPr>
          <a:xfrm>
            <a:off x="10812145" y="10472420"/>
            <a:ext cx="247650" cy="11493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750" b="1" spc="135">
                <a:solidFill>
                  <a:srgbClr val="050505"/>
                </a:solidFill>
                <a:latin typeface="Tahoma" panose="02020603050405020304" pitchFamily="2"/>
              </a:rPr>
              <a:t>15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72" name="Espace réservé du texte 271"/>
          <p:cNvSpPr>
            <a:spLocks noGrp="1"/>
          </p:cNvSpPr>
          <p:nvPr>
            <p:ph type="body" idx="10"/>
          </p:nvPr>
        </p:nvSpPr>
        <p:spPr>
          <a:xfrm>
            <a:off x="9933305" y="330835"/>
            <a:ext cx="810895" cy="10223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95">
                <a:solidFill>
                  <a:srgbClr val="BD0036"/>
                </a:solidFill>
                <a:latin typeface="Tahoma" panose="02020603050405020304" pitchFamily="2"/>
              </a:rPr>
              <a:t>AÉRODYNAMICIEN(NE) </a:t>
            </a:r>
          </a:p>
        </p:txBody>
      </p:sp>
      <p:sp>
        <p:nvSpPr>
          <p:cNvPr id="273" name="Espace réservé du texte 272"/>
          <p:cNvSpPr>
            <a:spLocks noGrp="1"/>
          </p:cNvSpPr>
          <p:nvPr>
            <p:ph type="body" idx="10"/>
          </p:nvPr>
        </p:nvSpPr>
        <p:spPr>
          <a:xfrm>
            <a:off x="9933305" y="771525"/>
            <a:ext cx="643255" cy="20701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85">
                <a:solidFill>
                  <a:srgbClr val="BD0036"/>
                </a:solidFill>
                <a:latin typeface="Tahoma" panose="02020603050405020304" pitchFamily="2"/>
              </a:rPr>
              <a:t>ANIMATEUR(RICE) SCIENTIFIQUE </a:t>
            </a:r>
          </a:p>
        </p:txBody>
      </p:sp>
      <p:sp>
        <p:nvSpPr>
          <p:cNvPr id="274" name="Espace réservé du texte 273"/>
          <p:cNvSpPr>
            <a:spLocks noGrp="1"/>
          </p:cNvSpPr>
          <p:nvPr>
            <p:ph type="body" idx="10"/>
          </p:nvPr>
        </p:nvSpPr>
        <p:spPr>
          <a:xfrm>
            <a:off x="234950" y="1316355"/>
            <a:ext cx="8778240" cy="756285"/>
          </a:xfrm>
          <a:prstGeom prst="rect">
            <a:avLst/>
          </a:prstGeom>
          <a:noFill/>
          <a:ln w="0" cmpd="sng">
            <a:noFill/>
            <a:prstDash val="solid"/>
          </a:ln>
        </p:spPr>
        <p:txBody>
          <a:bodyPr vert="horz" lIns="0" tIns="635" rIns="0" bIns="0" anchor="t">
            <a:normAutofit fontScale="85000"/>
          </a:bodyPr>
          <a:lstStyle/>
          <a:p>
            <a:pPr marL="0" marR="0" indent="0" algn="l">
              <a:lnSpc>
                <a:spcPts val="5900"/>
              </a:lnSpc>
              <a:spcAft>
                <a:spcPts val="40"/>
              </a:spcAft>
            </a:pPr>
            <a:r>
              <a:rPr lang="fr-FR" sz="5150" b="1" spc="100">
                <a:solidFill>
                  <a:srgbClr val="000000"/>
                </a:solidFill>
                <a:latin typeface="Arial" panose="02020603050405020304" pitchFamily="2"/>
              </a:rPr>
              <a:t>physique et arts, sports, loisirs </a:t>
            </a:r>
          </a:p>
        </p:txBody>
      </p:sp>
      <p:sp>
        <p:nvSpPr>
          <p:cNvPr id="275" name="Espace réservé du texte 274"/>
          <p:cNvSpPr>
            <a:spLocks noGrp="1"/>
          </p:cNvSpPr>
          <p:nvPr>
            <p:ph type="body" idx="10"/>
          </p:nvPr>
        </p:nvSpPr>
        <p:spPr>
          <a:xfrm>
            <a:off x="9936480" y="1321435"/>
            <a:ext cx="728345" cy="10223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105">
                <a:solidFill>
                  <a:srgbClr val="BD0036"/>
                </a:solidFill>
                <a:latin typeface="Tahoma" panose="02020603050405020304" pitchFamily="2"/>
              </a:rPr>
              <a:t>BIOMÉCANICIEN(NE) </a:t>
            </a:r>
          </a:p>
        </p:txBody>
      </p:sp>
      <p:sp>
        <p:nvSpPr>
          <p:cNvPr id="276" name="Espace réservé du texte 275"/>
          <p:cNvSpPr>
            <a:spLocks noGrp="1"/>
          </p:cNvSpPr>
          <p:nvPr>
            <p:ph type="body" idx="10"/>
          </p:nvPr>
        </p:nvSpPr>
        <p:spPr>
          <a:xfrm>
            <a:off x="9933305" y="1762125"/>
            <a:ext cx="880745" cy="20701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60">
                <a:solidFill>
                  <a:srgbClr val="BD0036"/>
                </a:solidFill>
                <a:latin typeface="Tahoma" panose="02020603050405020304" pitchFamily="2"/>
              </a:rPr>
              <a:t>CHERCHEUR(SE) EN ACOUSTIQUE MUSICALE </a:t>
            </a:r>
          </a:p>
        </p:txBody>
      </p:sp>
      <p:sp>
        <p:nvSpPr>
          <p:cNvPr id="277" name="Espace réservé du texte 276"/>
          <p:cNvSpPr>
            <a:spLocks noGrp="1"/>
          </p:cNvSpPr>
          <p:nvPr>
            <p:ph type="body" idx="10"/>
          </p:nvPr>
        </p:nvSpPr>
        <p:spPr>
          <a:xfrm>
            <a:off x="966470" y="2318385"/>
            <a:ext cx="4291330" cy="1086485"/>
          </a:xfrm>
          <a:prstGeom prst="rect">
            <a:avLst/>
          </a:prstGeom>
          <a:noFill/>
          <a:ln w="0" cmpd="sng">
            <a:noFill/>
            <a:prstDash val="solid"/>
          </a:ln>
        </p:spPr>
        <p:txBody>
          <a:bodyPr vert="horz" lIns="0" tIns="4445" rIns="0" bIns="0" anchor="t"/>
          <a:lstStyle/>
          <a:p>
            <a:pPr marL="0" marR="0" indent="0" algn="r">
              <a:lnSpc>
                <a:spcPts val="1700"/>
              </a:lnSpc>
              <a:spcAft>
                <a:spcPts val="0"/>
              </a:spcAft>
            </a:pPr>
            <a:r>
              <a:rPr lang="fr-FR" sz="1450" spc="80">
                <a:solidFill>
                  <a:srgbClr val="000000"/>
                </a:solidFill>
                <a:latin typeface="Tahoma" panose="02020603050405020304" pitchFamily="2"/>
              </a:rPr>
              <a:t>Les sports, les loisirs et les arts bénéficient des innovations sur la micro-électronique, les maté-riaux, les télécommunications, les sources de rayonnement, etc. Il y en a pour toutes les passions ! </a:t>
            </a:r>
          </a:p>
        </p:txBody>
      </p:sp>
      <p:sp>
        <p:nvSpPr>
          <p:cNvPr id="278" name="Espace réservé du texte 277"/>
          <p:cNvSpPr>
            <a:spLocks noGrp="1"/>
          </p:cNvSpPr>
          <p:nvPr>
            <p:ph type="body" idx="10"/>
          </p:nvPr>
        </p:nvSpPr>
        <p:spPr>
          <a:xfrm>
            <a:off x="9933305" y="2312035"/>
            <a:ext cx="582295" cy="20256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5">
                <a:solidFill>
                  <a:srgbClr val="BD0036"/>
                </a:solidFill>
                <a:latin typeface="Tahoma" panose="02020603050405020304" pitchFamily="2"/>
              </a:rPr>
              <a:t>CHERCHEUR(SE) EN MATÉRIAUX </a:t>
            </a:r>
          </a:p>
        </p:txBody>
      </p:sp>
      <p:sp>
        <p:nvSpPr>
          <p:cNvPr id="279" name="Espace réservé du texte 278"/>
          <p:cNvSpPr>
            <a:spLocks noGrp="1"/>
          </p:cNvSpPr>
          <p:nvPr>
            <p:ph type="body" idx="10"/>
          </p:nvPr>
        </p:nvSpPr>
        <p:spPr>
          <a:xfrm>
            <a:off x="9933305" y="2860675"/>
            <a:ext cx="899160" cy="19939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65">
                <a:solidFill>
                  <a:srgbClr val="BD0036"/>
                </a:solidFill>
                <a:latin typeface="Tahoma" panose="02020603050405020304" pitchFamily="2"/>
              </a:rPr>
              <a:t>CONSERVATEUR(RICE) </a:t>
            </a:r>
          </a:p>
          <a:p>
            <a:pPr marL="0" marR="0" indent="0" algn="l">
              <a:lnSpc>
                <a:spcPts val="700"/>
              </a:lnSpc>
              <a:spcBef>
                <a:spcPts val="0"/>
              </a:spcBef>
              <a:spcAft>
                <a:spcPts val="0"/>
              </a:spcAft>
            </a:pPr>
            <a:r>
              <a:rPr lang="fr-FR" sz="650" b="1" spc="-85">
                <a:solidFill>
                  <a:srgbClr val="BD0036"/>
                </a:solidFill>
                <a:latin typeface="Tahoma" panose="02020603050405020304" pitchFamily="2"/>
              </a:rPr>
              <a:t>DE MUSÉE SCIENTIFIQUE </a:t>
            </a:r>
          </a:p>
        </p:txBody>
      </p:sp>
      <p:sp>
        <p:nvSpPr>
          <p:cNvPr id="280" name="Espace réservé du texte 279"/>
          <p:cNvSpPr>
            <a:spLocks noGrp="1"/>
          </p:cNvSpPr>
          <p:nvPr>
            <p:ph type="body" idx="10"/>
          </p:nvPr>
        </p:nvSpPr>
        <p:spPr>
          <a:xfrm>
            <a:off x="9936480" y="3338195"/>
            <a:ext cx="731520" cy="255270"/>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fr-FR" sz="650" b="1" spc="0">
                <a:solidFill>
                  <a:srgbClr val="000000"/>
                </a:solidFill>
                <a:latin typeface="Tahoma" panose="02020603050405020304" pitchFamily="2"/>
              </a:rPr>
              <a:t>INGÉNIEUR(E) EN MATÉRIAUX </a:t>
            </a:r>
          </a:p>
        </p:txBody>
      </p:sp>
      <p:sp>
        <p:nvSpPr>
          <p:cNvPr id="281" name="Espace réservé du texte 280"/>
          <p:cNvSpPr>
            <a:spLocks noGrp="1"/>
          </p:cNvSpPr>
          <p:nvPr>
            <p:ph type="body" idx="10"/>
          </p:nvPr>
        </p:nvSpPr>
        <p:spPr>
          <a:xfrm>
            <a:off x="835025" y="3957955"/>
            <a:ext cx="2533015" cy="205740"/>
          </a:xfrm>
          <a:prstGeom prst="rect">
            <a:avLst/>
          </a:prstGeom>
          <a:noFill/>
          <a:ln w="0" cmpd="sng">
            <a:noFill/>
            <a:prstDash val="solid"/>
          </a:ln>
        </p:spPr>
        <p:txBody>
          <a:bodyPr vert="horz" lIns="0" tIns="53340" rIns="0" bIns="0" anchor="t"/>
          <a:lstStyle/>
          <a:p>
            <a:pPr marL="0" marR="0" indent="0" algn="l">
              <a:lnSpc>
                <a:spcPts val="1200"/>
              </a:lnSpc>
              <a:spcAft>
                <a:spcPts val="0"/>
              </a:spcAft>
            </a:pPr>
            <a:r>
              <a:rPr lang="fr-FR" sz="1000" b="1" spc="-135">
                <a:solidFill>
                  <a:srgbClr val="BD0036"/>
                </a:solidFill>
                <a:latin typeface="Arial" panose="02020603050405020304" pitchFamily="2"/>
              </a:rPr>
              <a:t>ÉLECTRICITÉ </a:t>
            </a:r>
            <a:r>
              <a:rPr lang="fr-FR" sz="1000" spc="-135">
                <a:solidFill>
                  <a:srgbClr val="BD0036"/>
                </a:solidFill>
                <a:latin typeface="Arial" panose="02020603050405020304" pitchFamily="2"/>
              </a:rPr>
              <a:t>+ </a:t>
            </a:r>
            <a:r>
              <a:rPr lang="fr-FR" sz="1000" b="1" spc="-135">
                <a:solidFill>
                  <a:srgbClr val="BD0036"/>
                </a:solidFill>
                <a:latin typeface="Arial" panose="02020603050405020304" pitchFamily="2"/>
              </a:rPr>
              <a:t>ARCHÉOLOGIE </a:t>
            </a:r>
            <a:r>
              <a:rPr lang="fr-FR" sz="1000" spc="-135">
                <a:solidFill>
                  <a:srgbClr val="BD0036"/>
                </a:solidFill>
                <a:latin typeface="Arial" panose="02020603050405020304" pitchFamily="2"/>
              </a:rPr>
              <a:t>= </a:t>
            </a:r>
            <a:r>
              <a:rPr lang="fr-FR" sz="1000" b="1" spc="-135">
                <a:solidFill>
                  <a:srgbClr val="BD0036"/>
                </a:solidFill>
                <a:latin typeface="Arial" panose="02020603050405020304" pitchFamily="2"/>
              </a:rPr>
              <a:t>DES MERVEILLES </a:t>
            </a:r>
          </a:p>
        </p:txBody>
      </p:sp>
      <p:sp>
        <p:nvSpPr>
          <p:cNvPr id="282" name="Espace réservé du texte 281"/>
          <p:cNvSpPr>
            <a:spLocks noGrp="1"/>
          </p:cNvSpPr>
          <p:nvPr>
            <p:ph type="body" idx="10"/>
          </p:nvPr>
        </p:nvSpPr>
        <p:spPr>
          <a:xfrm>
            <a:off x="9936480" y="3939540"/>
            <a:ext cx="801370" cy="9906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fr-FR" sz="650" b="1" spc="-95">
                <a:solidFill>
                  <a:srgbClr val="BD0036"/>
                </a:solidFill>
                <a:latin typeface="Tahoma" panose="02020603050405020304" pitchFamily="2"/>
              </a:rPr>
              <a:t>INGÉNIEUR(E) DU SON </a:t>
            </a:r>
          </a:p>
        </p:txBody>
      </p:sp>
      <p:sp>
        <p:nvSpPr>
          <p:cNvPr id="283" name="Espace réservé du texte 282"/>
          <p:cNvSpPr>
            <a:spLocks noGrp="1"/>
          </p:cNvSpPr>
          <p:nvPr>
            <p:ph type="body" idx="10"/>
          </p:nvPr>
        </p:nvSpPr>
        <p:spPr>
          <a:xfrm>
            <a:off x="5965190" y="4008120"/>
            <a:ext cx="1447800" cy="152400"/>
          </a:xfrm>
          <a:prstGeom prst="rect">
            <a:avLst/>
          </a:prstGeom>
          <a:noFill/>
          <a:ln w="0" cmpd="sng">
            <a:noFill/>
            <a:prstDash val="solid"/>
          </a:ln>
        </p:spPr>
        <p:txBody>
          <a:bodyPr vert="horz" lIns="0" tIns="0" rIns="0" bIns="0" anchor="t"/>
          <a:lstStyle/>
          <a:p>
            <a:pPr marL="0" marR="0" indent="0" algn="l">
              <a:lnSpc>
                <a:spcPts val="1200"/>
              </a:lnSpc>
              <a:spcAft>
                <a:spcPts val="0"/>
              </a:spcAft>
            </a:pPr>
            <a:r>
              <a:rPr lang="fr-FR" sz="1000" b="1" spc="-135">
                <a:solidFill>
                  <a:srgbClr val="F0D56F"/>
                </a:solidFill>
                <a:latin typeface="Arial" panose="02020603050405020304" pitchFamily="2"/>
              </a:rPr>
              <a:t>LA PHYSIQUE DE LA POMPE </a:t>
            </a:r>
          </a:p>
        </p:txBody>
      </p:sp>
      <p:sp>
        <p:nvSpPr>
          <p:cNvPr id="284" name="Espace réservé du texte 283"/>
          <p:cNvSpPr>
            <a:spLocks noGrp="1"/>
          </p:cNvSpPr>
          <p:nvPr>
            <p:ph type="body" idx="10"/>
          </p:nvPr>
        </p:nvSpPr>
        <p:spPr>
          <a:xfrm>
            <a:off x="829310" y="4307840"/>
            <a:ext cx="4391660" cy="584835"/>
          </a:xfrm>
          <a:prstGeom prst="rect">
            <a:avLst/>
          </a:prstGeom>
          <a:noFill/>
          <a:ln w="0" cmpd="sng">
            <a:noFill/>
            <a:prstDash val="solid"/>
          </a:ln>
        </p:spPr>
        <p:txBody>
          <a:bodyPr vert="horz" lIns="0" tIns="0" rIns="0" bIns="0" anchor="t"/>
          <a:lstStyle/>
          <a:p>
            <a:pPr marL="0" marR="0" indent="0" algn="just">
              <a:lnSpc>
                <a:spcPts val="1100"/>
              </a:lnSpc>
              <a:spcAft>
                <a:spcPts val="10"/>
              </a:spcAft>
            </a:pPr>
            <a:r>
              <a:rPr lang="fr-FR" sz="1000" spc="-70">
                <a:solidFill>
                  <a:srgbClr val="000000"/>
                </a:solidFill>
                <a:latin typeface="Arial" panose="02020603050405020304" pitchFamily="2"/>
              </a:rPr>
              <a:t>« J’ai toujours aimé la physique-chimie. J’étais aussi intéressée par les matériaux anciens ; alors j’ai fait un DEA sur la physique appliquée à l’archéologie après mon école d’ingénieur. Aujourd’hui j’exerce le métier qui me plaît à EDF dont la Fondation participe à la restauration du patrimoine mondial. </a:t>
            </a:r>
          </a:p>
        </p:txBody>
      </p:sp>
      <p:sp>
        <p:nvSpPr>
          <p:cNvPr id="285" name="Espace réservé du texte 284"/>
          <p:cNvSpPr>
            <a:spLocks noGrp="1"/>
          </p:cNvSpPr>
          <p:nvPr>
            <p:ph type="body" idx="10"/>
          </p:nvPr>
        </p:nvSpPr>
        <p:spPr>
          <a:xfrm>
            <a:off x="9936480" y="4373880"/>
            <a:ext cx="908050" cy="234950"/>
          </a:xfrm>
          <a:prstGeom prst="rect">
            <a:avLst/>
          </a:prstGeom>
          <a:noFill/>
          <a:ln w="0" cmpd="sng">
            <a:noFill/>
            <a:prstDash val="solid"/>
          </a:ln>
        </p:spPr>
        <p:txBody>
          <a:bodyPr vert="horz" lIns="0" tIns="0" rIns="0" bIns="0" anchor="t"/>
          <a:lstStyle/>
          <a:p>
            <a:pPr marL="0" marR="0" indent="0" algn="l">
              <a:lnSpc>
                <a:spcPts val="900"/>
              </a:lnSpc>
              <a:spcAft>
                <a:spcPts val="0"/>
              </a:spcAft>
            </a:pPr>
            <a:r>
              <a:rPr lang="fr-FR" sz="650" b="1" spc="0">
                <a:solidFill>
                  <a:srgbClr val="000000"/>
                </a:solidFill>
                <a:latin typeface="Tahoma" panose="02020603050405020304" pitchFamily="2"/>
              </a:rPr>
              <a:t>INGÉNIEUR(E) PHYSICO-CHIMISTE </a:t>
            </a:r>
          </a:p>
        </p:txBody>
      </p:sp>
      <p:sp>
        <p:nvSpPr>
          <p:cNvPr id="286" name="Espace réservé du texte 285"/>
          <p:cNvSpPr>
            <a:spLocks noGrp="1"/>
          </p:cNvSpPr>
          <p:nvPr>
            <p:ph type="body" idx="10"/>
          </p:nvPr>
        </p:nvSpPr>
        <p:spPr>
          <a:xfrm>
            <a:off x="5958840" y="4316730"/>
            <a:ext cx="3602990" cy="1825625"/>
          </a:xfrm>
          <a:prstGeom prst="rect">
            <a:avLst/>
          </a:prstGeom>
          <a:noFill/>
          <a:ln w="0" cmpd="sng">
            <a:noFill/>
            <a:prstDash val="solid"/>
          </a:ln>
        </p:spPr>
        <p:txBody>
          <a:bodyPr vert="horz" lIns="0" tIns="0" rIns="0" bIns="0" anchor="t"/>
          <a:lstStyle/>
          <a:p>
            <a:pPr marL="0" marR="0" indent="0" algn="l">
              <a:lnSpc>
                <a:spcPts val="1200"/>
              </a:lnSpc>
              <a:spcAft>
                <a:spcPts val="0"/>
              </a:spcAft>
            </a:pPr>
            <a:r>
              <a:rPr lang="fr-FR" sz="1000" b="1" spc="225">
                <a:solidFill>
                  <a:srgbClr val="000000"/>
                </a:solidFill>
                <a:latin typeface="Arial" panose="02020603050405020304" pitchFamily="2"/>
              </a:rPr>
              <a:t>« Atterrir dans la chaussure après des études de physico-chimie, jamais je ne l’aurais imaginé ! J’ai appris à aimer ce produit, à la fois technique et esthétique, en rencontrant des gens passionnés au Centre technique du cuir, où j’effectuais des analyses physico-chimiques. Cependant, la technique pure ne me satisfaisait pas. C’est </a:t>
            </a:r>
          </a:p>
          <a:p>
            <a:pPr marL="0" marR="0" indent="0" algn="just">
              <a:lnSpc>
                <a:spcPts val="1200"/>
              </a:lnSpc>
              <a:spcBef>
                <a:spcPts val="0"/>
              </a:spcBef>
              <a:spcAft>
                <a:spcPts val="0"/>
              </a:spcAft>
            </a:pPr>
            <a:r>
              <a:rPr lang="fr-FR" sz="1000" b="1" spc="-45">
                <a:solidFill>
                  <a:srgbClr val="000000"/>
                </a:solidFill>
                <a:latin typeface="Arial" panose="02020603050405020304" pitchFamily="2"/>
              </a:rPr>
              <a:t>seulement à 30 ans que j’ai compris : j’aime être l’interface entre </a:t>
            </a:r>
          </a:p>
          <a:p>
            <a:pPr marL="0" marR="0" indent="0" algn="just">
              <a:lnSpc>
                <a:spcPts val="1200"/>
              </a:lnSpc>
              <a:spcBef>
                <a:spcPts val="0"/>
              </a:spcBef>
              <a:spcAft>
                <a:spcPts val="0"/>
              </a:spcAft>
            </a:pPr>
            <a:r>
              <a:rPr lang="fr-FR" sz="1000" b="1" spc="-55">
                <a:solidFill>
                  <a:srgbClr val="000000"/>
                </a:solidFill>
                <a:latin typeface="Arial" panose="02020603050405020304" pitchFamily="2"/>
              </a:rPr>
              <a:t>un produit et le besoin des clients. Et c’est ainsi que j’ai repris une </a:t>
            </a:r>
          </a:p>
          <a:p>
            <a:pPr marL="0" marR="0" indent="0" algn="just">
              <a:lnSpc>
                <a:spcPts val="1100"/>
              </a:lnSpc>
              <a:spcBef>
                <a:spcPts val="0"/>
              </a:spcBef>
              <a:spcAft>
                <a:spcPts val="0"/>
              </a:spcAft>
            </a:pPr>
            <a:r>
              <a:rPr lang="fr-FR" sz="1000" b="1" spc="-70">
                <a:solidFill>
                  <a:srgbClr val="000000"/>
                </a:solidFill>
                <a:latin typeface="Arial" panose="02020603050405020304" pitchFamily="2"/>
              </a:rPr>
              <a:t>formation en marketing. </a:t>
            </a:r>
          </a:p>
        </p:txBody>
      </p:sp>
      <p:sp>
        <p:nvSpPr>
          <p:cNvPr id="287" name="Espace réservé du texte 286"/>
          <p:cNvSpPr>
            <a:spLocks noGrp="1"/>
          </p:cNvSpPr>
          <p:nvPr>
            <p:ph type="body" idx="10"/>
          </p:nvPr>
        </p:nvSpPr>
        <p:spPr>
          <a:xfrm>
            <a:off x="9933305" y="4954270"/>
            <a:ext cx="631190" cy="20002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85">
                <a:solidFill>
                  <a:srgbClr val="BD0036"/>
                </a:solidFill>
                <a:latin typeface="Tahoma" panose="02020603050405020304" pitchFamily="2"/>
              </a:rPr>
              <a:t>MÉDIATEUR(RICE) SCIENTIFIQUE </a:t>
            </a:r>
          </a:p>
        </p:txBody>
      </p:sp>
      <p:sp>
        <p:nvSpPr>
          <p:cNvPr id="288" name="Espace réservé du texte 287"/>
          <p:cNvSpPr>
            <a:spLocks noGrp="1"/>
          </p:cNvSpPr>
          <p:nvPr>
            <p:ph type="body" idx="10"/>
          </p:nvPr>
        </p:nvSpPr>
        <p:spPr>
          <a:xfrm>
            <a:off x="826135" y="5036820"/>
            <a:ext cx="4398010" cy="876300"/>
          </a:xfrm>
          <a:prstGeom prst="rect">
            <a:avLst/>
          </a:prstGeom>
          <a:noFill/>
          <a:ln w="0" cmpd="sng">
            <a:noFill/>
            <a:prstDash val="solid"/>
          </a:ln>
        </p:spPr>
        <p:txBody>
          <a:bodyPr vert="horz" lIns="0" tIns="0" rIns="0" bIns="0" anchor="t"/>
          <a:lstStyle/>
          <a:p>
            <a:pPr marL="0" marR="0" indent="0" algn="just">
              <a:lnSpc>
                <a:spcPts val="1100"/>
              </a:lnSpc>
              <a:spcAft>
                <a:spcPts val="0"/>
              </a:spcAft>
            </a:pPr>
            <a:r>
              <a:rPr lang="fr-FR" sz="1000" spc="-75">
                <a:solidFill>
                  <a:srgbClr val="000000"/>
                </a:solidFill>
                <a:latin typeface="Arial" panose="02020603050405020304" pitchFamily="2"/>
              </a:rPr>
              <a:t>En ce moment, j’analyse et je restaure des statuettes funéraires chinoises dont certaines sont vieilles de 2000 ans. Pour arrêter la corrosion qui risque de les faire disparaître, nous les traitons par électrochimie pendant plusieurs mois. Elles sont méconnaissables après leur traitement ! Avant ce bain de jouvence, nous les expertisons avec les mêmes techniques que celles que j’utilise pour la surveillance des centrales nucléaires : des radiographies X à haute énergie et des prises d’empreinte de leurs surfaces à l’échelle microscopique. Ces </a:t>
            </a:r>
          </a:p>
        </p:txBody>
      </p:sp>
      <p:sp>
        <p:nvSpPr>
          <p:cNvPr id="289" name="Espace réservé du texte 288"/>
          <p:cNvSpPr>
            <a:spLocks noGrp="1"/>
          </p:cNvSpPr>
          <p:nvPr>
            <p:ph type="body" idx="10"/>
          </p:nvPr>
        </p:nvSpPr>
        <p:spPr>
          <a:xfrm>
            <a:off x="1908175" y="5913120"/>
            <a:ext cx="3315970" cy="439420"/>
          </a:xfrm>
          <a:prstGeom prst="rect">
            <a:avLst/>
          </a:prstGeom>
          <a:noFill/>
          <a:ln w="0" cmpd="sng">
            <a:noFill/>
            <a:prstDash val="solid"/>
          </a:ln>
        </p:spPr>
        <p:txBody>
          <a:bodyPr vert="horz" lIns="0" tIns="0" rIns="0" bIns="0" anchor="t"/>
          <a:lstStyle/>
          <a:p>
            <a:pPr marL="0" marR="0" indent="0" algn="just">
              <a:lnSpc>
                <a:spcPts val="1100"/>
              </a:lnSpc>
              <a:spcAft>
                <a:spcPts val="0"/>
              </a:spcAft>
            </a:pPr>
            <a:r>
              <a:rPr lang="fr-FR" sz="1000" spc="-75">
                <a:solidFill>
                  <a:srgbClr val="000000"/>
                </a:solidFill>
                <a:latin typeface="Arial" panose="02020603050405020304" pitchFamily="2"/>
              </a:rPr>
              <a:t>analyses déterminent les techniques de restauration et fournissent des indices pour comprendre l’histoire des objets, ce qui intéresse beaucoup les historiens avec qui nous travaillons. </a:t>
            </a:r>
          </a:p>
        </p:txBody>
      </p:sp>
      <p:sp>
        <p:nvSpPr>
          <p:cNvPr id="290" name="Espace réservé du texte 289"/>
          <p:cNvSpPr>
            <a:spLocks noGrp="1"/>
          </p:cNvSpPr>
          <p:nvPr>
            <p:ph type="body" idx="10"/>
          </p:nvPr>
        </p:nvSpPr>
        <p:spPr>
          <a:xfrm>
            <a:off x="9936480" y="5500370"/>
            <a:ext cx="539750" cy="9906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100">
                <a:solidFill>
                  <a:srgbClr val="BD0036"/>
                </a:solidFill>
                <a:latin typeface="Tahoma" panose="02020603050405020304" pitchFamily="2"/>
              </a:rPr>
              <a:t>PLASTURGISTE </a:t>
            </a:r>
          </a:p>
        </p:txBody>
      </p:sp>
      <p:sp>
        <p:nvSpPr>
          <p:cNvPr id="291" name="Espace réservé du texte 290"/>
          <p:cNvSpPr>
            <a:spLocks noGrp="1"/>
          </p:cNvSpPr>
          <p:nvPr>
            <p:ph type="body" idx="10"/>
          </p:nvPr>
        </p:nvSpPr>
        <p:spPr>
          <a:xfrm>
            <a:off x="9936480" y="5944870"/>
            <a:ext cx="899160" cy="20002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0">
                <a:solidFill>
                  <a:srgbClr val="BD0036"/>
                </a:solidFill>
                <a:latin typeface="Tahoma" panose="02020603050405020304" pitchFamily="2"/>
              </a:rPr>
              <a:t>RÉALISATEUR(RICE) </a:t>
            </a:r>
          </a:p>
          <a:p>
            <a:pPr marL="0" marR="0" indent="0" algn="l">
              <a:lnSpc>
                <a:spcPts val="800"/>
              </a:lnSpc>
              <a:spcBef>
                <a:spcPts val="0"/>
              </a:spcBef>
              <a:spcAft>
                <a:spcPts val="0"/>
              </a:spcAft>
            </a:pPr>
            <a:r>
              <a:rPr lang="fr-FR" sz="650" b="1" spc="-90">
                <a:solidFill>
                  <a:srgbClr val="BD0036"/>
                </a:solidFill>
                <a:latin typeface="Tahoma" panose="02020603050405020304" pitchFamily="2"/>
              </a:rPr>
              <a:t>DE FILMS SCIENTIFIQUES </a:t>
            </a:r>
          </a:p>
        </p:txBody>
      </p:sp>
      <p:sp>
        <p:nvSpPr>
          <p:cNvPr id="292" name="Espace réservé du texte 291"/>
          <p:cNvSpPr>
            <a:spLocks noGrp="1"/>
          </p:cNvSpPr>
          <p:nvPr>
            <p:ph type="body" idx="10"/>
          </p:nvPr>
        </p:nvSpPr>
        <p:spPr>
          <a:xfrm>
            <a:off x="362585" y="6231890"/>
            <a:ext cx="1322705" cy="754380"/>
          </a:xfrm>
          <a:prstGeom prst="rect">
            <a:avLst/>
          </a:prstGeom>
          <a:noFill/>
          <a:ln w="0" cmpd="sng">
            <a:noFill/>
            <a:prstDash val="solid"/>
          </a:ln>
        </p:spPr>
        <p:txBody>
          <a:bodyPr vert="horz" lIns="0" tIns="40640" rIns="0" bIns="0" anchor="t"/>
          <a:lstStyle/>
          <a:p>
            <a:pPr marL="45720" marR="0" indent="-45720" algn="l">
              <a:lnSpc>
                <a:spcPts val="1400"/>
              </a:lnSpc>
              <a:spcAft>
                <a:spcPts val="15"/>
              </a:spcAft>
            </a:pPr>
            <a:r>
              <a:rPr lang="fr-FR" sz="1450" spc="-25">
                <a:solidFill>
                  <a:srgbClr val="BE0069"/>
                </a:solidFill>
                <a:latin typeface="Tahoma" panose="02020603050405020304" pitchFamily="2"/>
              </a:rPr>
              <a:t>“Je mets la physique-chimie au service de l’archéologie.” </a:t>
            </a:r>
          </a:p>
        </p:txBody>
      </p:sp>
      <p:sp>
        <p:nvSpPr>
          <p:cNvPr id="293" name="Espace réservé du texte 292"/>
          <p:cNvSpPr>
            <a:spLocks noGrp="1"/>
          </p:cNvSpPr>
          <p:nvPr>
            <p:ph type="body" idx="10"/>
          </p:nvPr>
        </p:nvSpPr>
        <p:spPr>
          <a:xfrm>
            <a:off x="1908175" y="6496685"/>
            <a:ext cx="3310255" cy="731520"/>
          </a:xfrm>
          <a:prstGeom prst="rect">
            <a:avLst/>
          </a:prstGeom>
          <a:noFill/>
          <a:ln w="0" cmpd="sng">
            <a:noFill/>
            <a:prstDash val="solid"/>
          </a:ln>
        </p:spPr>
        <p:txBody>
          <a:bodyPr vert="horz" lIns="0" tIns="1270" rIns="0" bIns="0" anchor="t"/>
          <a:lstStyle/>
          <a:p>
            <a:pPr marL="0" marR="0" indent="0" algn="just">
              <a:lnSpc>
                <a:spcPts val="1100"/>
              </a:lnSpc>
              <a:spcAft>
                <a:spcPts val="0"/>
              </a:spcAft>
            </a:pPr>
            <a:r>
              <a:rPr lang="fr-FR" sz="1000" spc="-65">
                <a:solidFill>
                  <a:srgbClr val="000000"/>
                </a:solidFill>
                <a:latin typeface="Arial" panose="02020603050405020304" pitchFamily="2"/>
              </a:rPr>
              <a:t>Ce métier est riche en rencontres, avec des conservateurs, des fon-deurs, des archéologues ou des biologistes, et toujours nouveau. De l’Antiquité au 20</a:t>
            </a:r>
            <a:r>
              <a:rPr lang="fr-FR" sz="1000" spc="-65" baseline="30000">
                <a:solidFill>
                  <a:srgbClr val="000000"/>
                </a:solidFill>
                <a:latin typeface="Arial" panose="02020603050405020304" pitchFamily="2"/>
              </a:rPr>
              <a:t>e</a:t>
            </a:r>
            <a:r>
              <a:rPr lang="fr-FR" sz="1000" spc="-65">
                <a:solidFill>
                  <a:srgbClr val="000000"/>
                </a:solidFill>
                <a:latin typeface="Arial" panose="02020603050405020304" pitchFamily="2"/>
              </a:rPr>
              <a:t> siècle, des statues du château de Versailles aux vestiges du Titanic, nous manipulons des objets passionnants avant de les retrouver dans les musées. » </a:t>
            </a:r>
          </a:p>
        </p:txBody>
      </p:sp>
      <p:sp>
        <p:nvSpPr>
          <p:cNvPr id="294" name="Espace réservé du texte 293"/>
          <p:cNvSpPr>
            <a:spLocks noGrp="1"/>
          </p:cNvSpPr>
          <p:nvPr>
            <p:ph type="body" idx="10"/>
          </p:nvPr>
        </p:nvSpPr>
        <p:spPr>
          <a:xfrm>
            <a:off x="5891530" y="6308090"/>
            <a:ext cx="1633855" cy="1290320"/>
          </a:xfrm>
          <a:prstGeom prst="rect">
            <a:avLst/>
          </a:prstGeom>
          <a:noFill/>
          <a:ln w="0" cmpd="sng">
            <a:noFill/>
            <a:prstDash val="solid"/>
          </a:ln>
        </p:spPr>
        <p:txBody>
          <a:bodyPr vert="horz" lIns="0" tIns="41910" rIns="0" bIns="0" anchor="t"/>
          <a:lstStyle/>
          <a:p>
            <a:pPr marL="45720" marR="0" indent="0" algn="l">
              <a:lnSpc>
                <a:spcPts val="1400"/>
              </a:lnSpc>
              <a:spcAft>
                <a:spcPts val="0"/>
              </a:spcAft>
            </a:pPr>
            <a:r>
              <a:rPr lang="fr-FR" sz="1450" spc="0">
                <a:solidFill>
                  <a:srgbClr val="DEA5BB"/>
                </a:solidFill>
                <a:latin typeface="Tahoma" panose="02020603050405020304" pitchFamily="2"/>
              </a:rPr>
              <a:t>“La mécanique appliquée aux chaussures, </a:t>
            </a:r>
          </a:p>
          <a:p>
            <a:pPr marL="45720" marR="0" indent="0" algn="l">
              <a:lnSpc>
                <a:spcPts val="1400"/>
              </a:lnSpc>
              <a:spcBef>
                <a:spcPts val="0"/>
              </a:spcBef>
              <a:spcAft>
                <a:spcPts val="0"/>
              </a:spcAft>
            </a:pPr>
            <a:r>
              <a:rPr lang="fr-FR" sz="1450" spc="0">
                <a:solidFill>
                  <a:srgbClr val="DEA5BB"/>
                </a:solidFill>
                <a:latin typeface="Tahoma" panose="02020603050405020304" pitchFamily="2"/>
              </a:rPr>
              <a:t>c’est passionnant. Pourquoi certains cours peuvent-ils être si ennuyeux ?” </a:t>
            </a:r>
          </a:p>
        </p:txBody>
      </p:sp>
      <p:sp>
        <p:nvSpPr>
          <p:cNvPr id="295" name="Espace réservé du texte 294"/>
          <p:cNvSpPr>
            <a:spLocks noGrp="1"/>
          </p:cNvSpPr>
          <p:nvPr>
            <p:ph type="body" idx="10"/>
          </p:nvPr>
        </p:nvSpPr>
        <p:spPr>
          <a:xfrm>
            <a:off x="7763510" y="6294120"/>
            <a:ext cx="1798320" cy="1548130"/>
          </a:xfrm>
          <a:prstGeom prst="rect">
            <a:avLst/>
          </a:prstGeom>
          <a:noFill/>
          <a:ln w="0" cmpd="sng">
            <a:noFill/>
            <a:prstDash val="solid"/>
          </a:ln>
        </p:spPr>
        <p:txBody>
          <a:bodyPr vert="horz" lIns="0" tIns="635" rIns="0" bIns="0" anchor="t"/>
          <a:lstStyle/>
          <a:p>
            <a:pPr marL="0" marR="0" indent="0" algn="just">
              <a:lnSpc>
                <a:spcPts val="1200"/>
              </a:lnSpc>
              <a:spcAft>
                <a:spcPts val="0"/>
              </a:spcAft>
            </a:pPr>
            <a:r>
              <a:rPr lang="fr-FR" sz="1000" b="1" spc="-85">
                <a:solidFill>
                  <a:srgbClr val="000000"/>
                </a:solidFill>
                <a:latin typeface="Arial" panose="02020603050405020304" pitchFamily="2"/>
              </a:rPr>
              <a:t>Aujourd’hui chez Décathlon, mon travail est de définir les exigen-ces de qualité que les semelles doivent remplir suivant l’usage et la gamme de la chaussure. Les attentes sont bien différentes pour une chaussure de randonnée ou de basket ! Je choisis les matériaux et définis les tests à leur faire subir : résistance à l’abrasion, adhérence </a:t>
            </a:r>
          </a:p>
        </p:txBody>
      </p:sp>
      <p:sp>
        <p:nvSpPr>
          <p:cNvPr id="296" name="Espace réservé du texte 295"/>
          <p:cNvSpPr>
            <a:spLocks noGrp="1"/>
          </p:cNvSpPr>
          <p:nvPr>
            <p:ph type="body" idx="10"/>
          </p:nvPr>
        </p:nvSpPr>
        <p:spPr>
          <a:xfrm>
            <a:off x="5955665" y="7842250"/>
            <a:ext cx="3606165" cy="738505"/>
          </a:xfrm>
          <a:prstGeom prst="rect">
            <a:avLst/>
          </a:prstGeom>
          <a:noFill/>
          <a:ln w="0" cmpd="sng">
            <a:noFill/>
            <a:prstDash val="solid"/>
          </a:ln>
        </p:spPr>
        <p:txBody>
          <a:bodyPr vert="horz" lIns="0" tIns="0" rIns="0" bIns="0" anchor="t"/>
          <a:lstStyle/>
          <a:p>
            <a:pPr marL="0" marR="0" indent="0" algn="just">
              <a:lnSpc>
                <a:spcPts val="1200"/>
              </a:lnSpc>
              <a:spcAft>
                <a:spcPts val="0"/>
              </a:spcAft>
            </a:pPr>
            <a:r>
              <a:rPr lang="fr-FR" sz="1000" b="1" spc="-85">
                <a:solidFill>
                  <a:srgbClr val="000000"/>
                </a:solidFill>
                <a:latin typeface="Arial" panose="02020603050405020304" pitchFamily="2"/>
              </a:rPr>
              <a:t>sur différents supports, etc. En partenariat avec d’autres entreprises, nous développons aussi de nouveaux matériaux pour les semelles. D’Europe en Asie, je voyage souvent pour rencontrer nos sous-traitants. C’est important pour comprendre les nouvelles méthodes de fabrication car les technologies s’améliorent constamment. </a:t>
            </a:r>
          </a:p>
        </p:txBody>
      </p:sp>
      <p:sp>
        <p:nvSpPr>
          <p:cNvPr id="297" name="Espace réservé du texte 296"/>
          <p:cNvSpPr>
            <a:spLocks noGrp="1"/>
          </p:cNvSpPr>
          <p:nvPr>
            <p:ph type="body" idx="10"/>
          </p:nvPr>
        </p:nvSpPr>
        <p:spPr>
          <a:xfrm>
            <a:off x="3459480" y="7379335"/>
            <a:ext cx="1764665" cy="1448435"/>
          </a:xfrm>
          <a:prstGeom prst="rect">
            <a:avLst/>
          </a:prstGeom>
          <a:noFill/>
          <a:ln w="0" cmpd="sng">
            <a:noFill/>
            <a:prstDash val="solid"/>
          </a:ln>
        </p:spPr>
        <p:txBody>
          <a:bodyPr vert="horz" lIns="0" tIns="635" rIns="0" bIns="0" anchor="t"/>
          <a:lstStyle/>
          <a:p>
            <a:pPr marL="274320" marR="0" indent="0" algn="r">
              <a:lnSpc>
                <a:spcPts val="1200"/>
              </a:lnSpc>
              <a:spcAft>
                <a:spcPts val="0"/>
              </a:spcAft>
            </a:pPr>
            <a:r>
              <a:rPr lang="fr-FR" sz="1000" b="1" spc="-70">
                <a:solidFill>
                  <a:srgbClr val="BD0036"/>
                </a:solidFill>
                <a:latin typeface="Arial" panose="02020603050405020304" pitchFamily="2"/>
              </a:rPr>
              <a:t>Emmanuelle Pons, 30 ans Ingénieure physico-chimiste EDF Recherche et développement Valectra </a:t>
            </a:r>
          </a:p>
          <a:p>
            <a:pPr marL="0" marR="0" indent="0" algn="r">
              <a:lnSpc>
                <a:spcPts val="1200"/>
              </a:lnSpc>
              <a:spcBef>
                <a:spcPts val="600"/>
              </a:spcBef>
              <a:spcAft>
                <a:spcPts val="0"/>
              </a:spcAft>
            </a:pPr>
            <a:r>
              <a:rPr lang="fr-FR" sz="1000" b="1" spc="-15">
                <a:solidFill>
                  <a:srgbClr val="BD0036"/>
                </a:solidFill>
                <a:latin typeface="Arial" panose="02020603050405020304" pitchFamily="2"/>
              </a:rPr>
              <a:t>École ENSEEG DEA Histoire, civilisation et archéologie des mondes antiques Doctorat en sciences mécaniques pour l’ingénieur </a:t>
            </a:r>
          </a:p>
        </p:txBody>
      </p:sp>
      <p:sp>
        <p:nvSpPr>
          <p:cNvPr id="298" name="Espace réservé du texte 297"/>
          <p:cNvSpPr>
            <a:spLocks noGrp="1"/>
          </p:cNvSpPr>
          <p:nvPr>
            <p:ph type="body" idx="10"/>
          </p:nvPr>
        </p:nvSpPr>
        <p:spPr>
          <a:xfrm>
            <a:off x="5962015" y="8736330"/>
            <a:ext cx="3596640" cy="478790"/>
          </a:xfrm>
          <a:prstGeom prst="rect">
            <a:avLst/>
          </a:prstGeom>
          <a:noFill/>
          <a:ln w="0" cmpd="sng">
            <a:noFill/>
            <a:prstDash val="solid"/>
          </a:ln>
        </p:spPr>
        <p:txBody>
          <a:bodyPr vert="horz" lIns="0" tIns="0" rIns="0" bIns="0" anchor="t"/>
          <a:lstStyle/>
          <a:p>
            <a:pPr marL="0" marR="0" indent="0" algn="just">
              <a:lnSpc>
                <a:spcPts val="1200"/>
              </a:lnSpc>
              <a:spcAft>
                <a:spcPts val="135"/>
              </a:spcAft>
            </a:pPr>
            <a:r>
              <a:rPr lang="fr-FR" sz="1000" b="1" spc="-75">
                <a:solidFill>
                  <a:srgbClr val="000000"/>
                </a:solidFill>
                <a:latin typeface="Arial" panose="02020603050405020304" pitchFamily="2"/>
              </a:rPr>
              <a:t>Décathlon se développe rapidement ; je sens que je pourrai évoluer dans mon métier. Et pourquoi pas m’orienter vraiment vers le marketing ? </a:t>
            </a:r>
            <a:r>
              <a:rPr lang="fr-FR" sz="1000" spc="-75">
                <a:solidFill>
                  <a:srgbClr val="000000"/>
                </a:solidFill>
                <a:latin typeface="Arial" panose="02020603050405020304" pitchFamily="2"/>
              </a:rPr>
              <a:t>» </a:t>
            </a:r>
          </a:p>
        </p:txBody>
      </p:sp>
      <p:sp>
        <p:nvSpPr>
          <p:cNvPr id="299" name="Espace réservé du texte 298"/>
          <p:cNvSpPr>
            <a:spLocks noGrp="1"/>
          </p:cNvSpPr>
          <p:nvPr>
            <p:ph type="body" idx="10"/>
          </p:nvPr>
        </p:nvSpPr>
        <p:spPr>
          <a:xfrm>
            <a:off x="7031990" y="9342120"/>
            <a:ext cx="2529840" cy="991235"/>
          </a:xfrm>
          <a:prstGeom prst="rect">
            <a:avLst/>
          </a:prstGeom>
          <a:noFill/>
          <a:ln w="0" cmpd="sng">
            <a:noFill/>
            <a:prstDash val="solid"/>
          </a:ln>
        </p:spPr>
        <p:txBody>
          <a:bodyPr vert="horz" lIns="0" tIns="635" rIns="0" bIns="0" anchor="t"/>
          <a:lstStyle/>
          <a:p>
            <a:pPr marL="0" marR="0" indent="0" algn="r">
              <a:lnSpc>
                <a:spcPts val="1200"/>
              </a:lnSpc>
              <a:spcAft>
                <a:spcPts val="0"/>
              </a:spcAft>
            </a:pPr>
            <a:r>
              <a:rPr lang="fr-FR" sz="1000" b="1" spc="-70">
                <a:solidFill>
                  <a:srgbClr val="F0D56F"/>
                </a:solidFill>
                <a:latin typeface="Arial" panose="02020603050405020304" pitchFamily="2"/>
              </a:rPr>
              <a:t>Sandrine Hattais, 35 ans </a:t>
            </a:r>
          </a:p>
          <a:p>
            <a:pPr marL="457200" marR="0" indent="0" algn="r">
              <a:lnSpc>
                <a:spcPts val="1200"/>
              </a:lnSpc>
              <a:spcBef>
                <a:spcPts val="0"/>
              </a:spcBef>
              <a:spcAft>
                <a:spcPts val="0"/>
              </a:spcAft>
            </a:pPr>
            <a:r>
              <a:rPr lang="fr-FR" sz="1000" b="1" spc="-75">
                <a:solidFill>
                  <a:srgbClr val="F0D56F"/>
                </a:solidFill>
                <a:latin typeface="Arial" panose="02020603050405020304" pitchFamily="2"/>
              </a:rPr>
              <a:t>Ingénieure composants et technologies Décathlon </a:t>
            </a:r>
            <a:r>
              <a:rPr lang="fr-FR" sz="1000" spc="-75">
                <a:solidFill>
                  <a:srgbClr val="F0D56F"/>
                </a:solidFill>
                <a:latin typeface="Arial" panose="02020603050405020304" pitchFamily="2"/>
              </a:rPr>
              <a:t>- </a:t>
            </a:r>
            <a:r>
              <a:rPr lang="fr-FR" sz="1000" b="1" spc="-75">
                <a:solidFill>
                  <a:srgbClr val="F0D56F"/>
                </a:solidFill>
                <a:latin typeface="Arial" panose="02020603050405020304" pitchFamily="2"/>
              </a:rPr>
              <a:t>Villeneuve d’Ascq (59) </a:t>
            </a:r>
          </a:p>
          <a:p>
            <a:pPr marL="0" marR="0" indent="0" algn="r">
              <a:lnSpc>
                <a:spcPts val="1200"/>
              </a:lnSpc>
              <a:spcBef>
                <a:spcPts val="600"/>
              </a:spcBef>
              <a:spcAft>
                <a:spcPts val="0"/>
              </a:spcAft>
            </a:pPr>
            <a:r>
              <a:rPr lang="fr-FR" sz="1000" b="1" spc="-80">
                <a:solidFill>
                  <a:srgbClr val="F0D56F"/>
                </a:solidFill>
                <a:latin typeface="Arial" panose="02020603050405020304" pitchFamily="2"/>
              </a:rPr>
              <a:t>Magistère de physique-chimie des matériaux DEA Chimie du solide et inorganique moléculaire </a:t>
            </a:r>
          </a:p>
          <a:p>
            <a:pPr marL="0" marR="0" indent="0" algn="r">
              <a:lnSpc>
                <a:spcPts val="1200"/>
              </a:lnSpc>
              <a:spcBef>
                <a:spcPts val="0"/>
              </a:spcBef>
              <a:spcAft>
                <a:spcPts val="0"/>
              </a:spcAft>
            </a:pPr>
            <a:r>
              <a:rPr lang="fr-FR" sz="1000" b="1" spc="-75">
                <a:solidFill>
                  <a:srgbClr val="F0D56F"/>
                </a:solidFill>
                <a:latin typeface="Arial" panose="02020603050405020304" pitchFamily="2"/>
              </a:rPr>
              <a:t>DESS Marketing </a:t>
            </a:r>
          </a:p>
        </p:txBody>
      </p:sp>
      <p:sp>
        <p:nvSpPr>
          <p:cNvPr id="300" name="Espace réservé du texte 299"/>
          <p:cNvSpPr>
            <a:spLocks noGrp="1"/>
          </p:cNvSpPr>
          <p:nvPr>
            <p:ph type="body" idx="10"/>
          </p:nvPr>
        </p:nvSpPr>
        <p:spPr>
          <a:xfrm>
            <a:off x="164465" y="10455275"/>
            <a:ext cx="10835640" cy="142240"/>
          </a:xfrm>
          <a:prstGeom prst="rect">
            <a:avLst/>
          </a:prstGeom>
          <a:noFill/>
          <a:ln w="0" cmpd="sng">
            <a:noFill/>
            <a:prstDash val="solid"/>
          </a:ln>
        </p:spPr>
        <p:txBody>
          <a:bodyPr vert="horz" lIns="0" tIns="13335" rIns="0" bIns="0" anchor="t"/>
          <a:lstStyle/>
          <a:p>
            <a:pPr marL="0" marR="0" indent="0" algn="l">
              <a:lnSpc>
                <a:spcPts val="900"/>
              </a:lnSpc>
              <a:spcAft>
                <a:spcPts val="0"/>
              </a:spcAft>
              <a:tabLst>
                <a:tab pos="10835640" algn="r"/>
              </a:tabLst>
            </a:pPr>
            <a:r>
              <a:rPr lang="fr-FR" sz="1000" spc="0">
                <a:solidFill>
                  <a:srgbClr val="000000"/>
                </a:solidFill>
                <a:latin typeface="Arial" panose="02020603050405020304" pitchFamily="2"/>
              </a:rPr>
              <a:t>16 17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305" name="Espace réservé du texte 304"/>
          <p:cNvSpPr>
            <a:spLocks noGrp="1"/>
          </p:cNvSpPr>
          <p:nvPr>
            <p:ph type="body" idx="10"/>
          </p:nvPr>
        </p:nvSpPr>
        <p:spPr>
          <a:xfrm>
            <a:off x="586105" y="0"/>
            <a:ext cx="159385" cy="76835"/>
          </a:xfrm>
          <a:prstGeom prst="rect">
            <a:avLst/>
          </a:prstGeom>
          <a:noFill/>
          <a:ln w="0" cmpd="sng">
            <a:noFill/>
            <a:prstDash val="solid"/>
          </a:ln>
        </p:spPr>
        <p:txBody>
          <a:bodyPr vert="horz" lIns="0" tIns="0" rIns="0" bIns="0" anchor="t"/>
          <a:lstStyle/>
          <a:p>
            <a:pPr marL="0" marR="0" indent="0" algn="l">
              <a:lnSpc>
                <a:spcPts val="600"/>
              </a:lnSpc>
              <a:spcAft>
                <a:spcPts val="0"/>
              </a:spcAft>
            </a:pPr>
            <a:r>
              <a:rPr lang="fr-FR" sz="750" spc="0">
                <a:solidFill>
                  <a:srgbClr val="000000"/>
                </a:solidFill>
                <a:latin typeface="Garamond" panose="02020603050405020304" pitchFamily="1"/>
              </a:rPr>
              <a:t>r </a:t>
            </a:r>
          </a:p>
        </p:txBody>
      </p:sp>
      <p:sp>
        <p:nvSpPr>
          <p:cNvPr id="306" name="Espace réservé du texte 305"/>
          <p:cNvSpPr>
            <a:spLocks noGrp="1"/>
          </p:cNvSpPr>
          <p:nvPr>
            <p:ph type="body" idx="10"/>
          </p:nvPr>
        </p:nvSpPr>
        <p:spPr>
          <a:xfrm>
            <a:off x="9933305" y="297180"/>
            <a:ext cx="734695" cy="19939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0">
                <a:solidFill>
                  <a:srgbClr val="5E1677"/>
                </a:solidFill>
                <a:latin typeface="Tahoma" panose="02020603050405020304" pitchFamily="2"/>
              </a:rPr>
              <a:t>CHERCHEUR(SE) EN NANOTECHNOLOGIE </a:t>
            </a:r>
          </a:p>
        </p:txBody>
      </p:sp>
      <p:sp>
        <p:nvSpPr>
          <p:cNvPr id="307" name="Espace réservé du texte 306"/>
          <p:cNvSpPr>
            <a:spLocks noGrp="1"/>
          </p:cNvSpPr>
          <p:nvPr>
            <p:ph type="body" idx="10"/>
          </p:nvPr>
        </p:nvSpPr>
        <p:spPr>
          <a:xfrm>
            <a:off x="0" y="685800"/>
            <a:ext cx="79375" cy="39370"/>
          </a:xfrm>
          <a:prstGeom prst="rect">
            <a:avLst/>
          </a:prstGeom>
          <a:noFill/>
          <a:ln w="0" cmpd="sng">
            <a:noFill/>
            <a:prstDash val="solid"/>
          </a:ln>
        </p:spPr>
        <p:txBody>
          <a:bodyPr vert="vert270" lIns="0" tIns="0" rIns="21590" bIns="0" anchor="t"/>
          <a:lstStyle/>
          <a:p>
            <a:pPr marL="0" marR="0" indent="0" algn="l">
              <a:lnSpc>
                <a:spcPts val="400"/>
              </a:lnSpc>
              <a:spcAft>
                <a:spcPts val="0"/>
              </a:spcAft>
            </a:pPr>
            <a:r>
              <a:rPr lang="fr-FR" sz="600" b="1" spc="0">
                <a:solidFill>
                  <a:srgbClr val="000000"/>
                </a:solidFill>
                <a:latin typeface="Garamond" panose="02020603050405020304" pitchFamily="1"/>
              </a:rPr>
              <a:t>p </a:t>
            </a:r>
          </a:p>
        </p:txBody>
      </p:sp>
      <p:sp>
        <p:nvSpPr>
          <p:cNvPr id="308" name="Espace réservé du texte 307"/>
          <p:cNvSpPr>
            <a:spLocks noGrp="1"/>
          </p:cNvSpPr>
          <p:nvPr>
            <p:ph type="body" idx="10"/>
          </p:nvPr>
        </p:nvSpPr>
        <p:spPr>
          <a:xfrm>
            <a:off x="9933305" y="754380"/>
            <a:ext cx="817245" cy="19939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0">
                <a:solidFill>
                  <a:srgbClr val="5E1677"/>
                </a:solidFill>
                <a:latin typeface="Tahoma" panose="02020603050405020304" pitchFamily="2"/>
              </a:rPr>
              <a:t>CHERCHEUR(SE) EN TÉLÉCOMMUNICATION </a:t>
            </a:r>
          </a:p>
        </p:txBody>
      </p:sp>
      <p:sp>
        <p:nvSpPr>
          <p:cNvPr id="309" name="Espace réservé du texte 308"/>
          <p:cNvSpPr>
            <a:spLocks noGrp="1"/>
          </p:cNvSpPr>
          <p:nvPr>
            <p:ph type="body" idx="10"/>
          </p:nvPr>
        </p:nvSpPr>
        <p:spPr>
          <a:xfrm>
            <a:off x="9933305" y="1211580"/>
            <a:ext cx="680085" cy="19939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60">
                <a:solidFill>
                  <a:srgbClr val="5E1677"/>
                </a:solidFill>
                <a:latin typeface="Tahoma" panose="02020603050405020304" pitchFamily="2"/>
              </a:rPr>
              <a:t>CHERCHEUR(SE) </a:t>
            </a:r>
          </a:p>
          <a:p>
            <a:pPr marL="0" marR="0" indent="0" algn="l">
              <a:lnSpc>
                <a:spcPts val="800"/>
              </a:lnSpc>
              <a:spcBef>
                <a:spcPts val="0"/>
              </a:spcBef>
              <a:spcAft>
                <a:spcPts val="0"/>
              </a:spcAft>
            </a:pPr>
            <a:r>
              <a:rPr lang="fr-FR" sz="650" b="1" spc="-90">
                <a:solidFill>
                  <a:srgbClr val="5E1677"/>
                </a:solidFill>
                <a:latin typeface="Tahoma" panose="02020603050405020304" pitchFamily="2"/>
              </a:rPr>
              <a:t>EN ÉLECTRONIQUE </a:t>
            </a:r>
          </a:p>
        </p:txBody>
      </p:sp>
      <p:sp>
        <p:nvSpPr>
          <p:cNvPr id="310" name="Espace réservé du texte 309"/>
          <p:cNvSpPr>
            <a:spLocks noGrp="1"/>
          </p:cNvSpPr>
          <p:nvPr>
            <p:ph type="body" idx="10"/>
          </p:nvPr>
        </p:nvSpPr>
        <p:spPr>
          <a:xfrm>
            <a:off x="2118360" y="1292225"/>
            <a:ext cx="6242050" cy="742950"/>
          </a:xfrm>
          <a:prstGeom prst="rect">
            <a:avLst/>
          </a:prstGeom>
          <a:noFill/>
          <a:ln w="0" cmpd="sng">
            <a:noFill/>
            <a:prstDash val="solid"/>
          </a:ln>
        </p:spPr>
        <p:txBody>
          <a:bodyPr vert="horz" lIns="0" tIns="0" rIns="0" bIns="0" anchor="t"/>
          <a:lstStyle/>
          <a:p>
            <a:pPr marL="0" marR="0" indent="0" algn="l">
              <a:lnSpc>
                <a:spcPts val="5800"/>
              </a:lnSpc>
              <a:spcAft>
                <a:spcPts val="0"/>
              </a:spcAft>
            </a:pPr>
            <a:r>
              <a:rPr lang="fr-FR" sz="4850" spc="10">
                <a:solidFill>
                  <a:srgbClr val="000000"/>
                </a:solidFill>
                <a:latin typeface="Tahoma" panose="02020603050405020304" pitchFamily="2"/>
              </a:rPr>
              <a:t>télécommu nications </a:t>
            </a:r>
          </a:p>
        </p:txBody>
      </p:sp>
      <p:sp>
        <p:nvSpPr>
          <p:cNvPr id="311" name="Espace réservé du texte 310"/>
          <p:cNvSpPr>
            <a:spLocks noGrp="1"/>
          </p:cNvSpPr>
          <p:nvPr>
            <p:ph type="body" idx="10"/>
          </p:nvPr>
        </p:nvSpPr>
        <p:spPr>
          <a:xfrm>
            <a:off x="9936480" y="1668780"/>
            <a:ext cx="902335" cy="9906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100">
                <a:solidFill>
                  <a:srgbClr val="5E1677"/>
                </a:solidFill>
                <a:latin typeface="Tahoma" panose="02020603050405020304" pitchFamily="2"/>
              </a:rPr>
              <a:t>ÉLECTROTECHNICIEN(NE) </a:t>
            </a:r>
          </a:p>
        </p:txBody>
      </p:sp>
      <p:sp>
        <p:nvSpPr>
          <p:cNvPr id="312" name="Espace réservé du texte 311"/>
          <p:cNvSpPr>
            <a:spLocks noGrp="1"/>
          </p:cNvSpPr>
          <p:nvPr>
            <p:ph type="body" idx="10"/>
          </p:nvPr>
        </p:nvSpPr>
        <p:spPr>
          <a:xfrm>
            <a:off x="798830" y="2132330"/>
            <a:ext cx="4462145" cy="869950"/>
          </a:xfrm>
          <a:prstGeom prst="rect">
            <a:avLst/>
          </a:prstGeom>
          <a:noFill/>
          <a:ln w="0" cmpd="sng">
            <a:noFill/>
            <a:prstDash val="solid"/>
          </a:ln>
        </p:spPr>
        <p:txBody>
          <a:bodyPr vert="horz" lIns="0" tIns="3175" rIns="0" bIns="0" anchor="t"/>
          <a:lstStyle/>
          <a:p>
            <a:pPr marL="0" marR="0" indent="0" algn="r">
              <a:lnSpc>
                <a:spcPts val="1700"/>
              </a:lnSpc>
              <a:spcAft>
                <a:spcPts val="0"/>
              </a:spcAft>
            </a:pPr>
            <a:r>
              <a:rPr lang="fr-FR" sz="1450" spc="0">
                <a:solidFill>
                  <a:srgbClr val="000000"/>
                </a:solidFill>
                <a:latin typeface="Tahoma" panose="02020603050405020304" pitchFamily="2"/>
              </a:rPr>
              <a:t>Les semi-conducteurs ont révolutionné les télécom-munications et notre vie quotidienne. Demain, les micro et nanotechnologies assureront la relève... Une nouvelle révolution à ne pas manquer ! </a:t>
            </a:r>
          </a:p>
        </p:txBody>
      </p:sp>
      <p:sp>
        <p:nvSpPr>
          <p:cNvPr id="313" name="Espace réservé du texte 312"/>
          <p:cNvSpPr>
            <a:spLocks noGrp="1"/>
          </p:cNvSpPr>
          <p:nvPr>
            <p:ph type="body" idx="10"/>
          </p:nvPr>
        </p:nvSpPr>
        <p:spPr>
          <a:xfrm>
            <a:off x="9933305" y="2022475"/>
            <a:ext cx="594360" cy="20256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5">
                <a:solidFill>
                  <a:srgbClr val="5E1677"/>
                </a:solidFill>
                <a:latin typeface="Tahoma" panose="02020603050405020304" pitchFamily="2"/>
              </a:rPr>
              <a:t>ENSEIGNANT(E)-CHERCHEUR(SE) </a:t>
            </a:r>
          </a:p>
        </p:txBody>
      </p:sp>
      <p:sp>
        <p:nvSpPr>
          <p:cNvPr id="314" name="Espace réservé du texte 313"/>
          <p:cNvSpPr>
            <a:spLocks noGrp="1"/>
          </p:cNvSpPr>
          <p:nvPr>
            <p:ph type="body" idx="10"/>
          </p:nvPr>
        </p:nvSpPr>
        <p:spPr>
          <a:xfrm>
            <a:off x="9936480" y="2479675"/>
            <a:ext cx="713105" cy="10223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110">
                <a:solidFill>
                  <a:srgbClr val="5E1677"/>
                </a:solidFill>
                <a:latin typeface="Tahoma" panose="02020603050405020304" pitchFamily="2"/>
              </a:rPr>
              <a:t>INFORMATICIEN(NE) </a:t>
            </a:r>
          </a:p>
        </p:txBody>
      </p:sp>
      <p:sp>
        <p:nvSpPr>
          <p:cNvPr id="315" name="Espace réservé du texte 314"/>
          <p:cNvSpPr>
            <a:spLocks noGrp="1"/>
          </p:cNvSpPr>
          <p:nvPr>
            <p:ph type="body" idx="10"/>
          </p:nvPr>
        </p:nvSpPr>
        <p:spPr>
          <a:xfrm>
            <a:off x="8187055" y="2978150"/>
            <a:ext cx="1334770" cy="305435"/>
          </a:xfrm>
          <a:prstGeom prst="rect">
            <a:avLst/>
          </a:prstGeom>
          <a:noFill/>
          <a:ln w="0" cmpd="sng">
            <a:noFill/>
            <a:prstDash val="solid"/>
          </a:ln>
        </p:spPr>
        <p:txBody>
          <a:bodyPr vert="horz" lIns="0" tIns="635" rIns="0" bIns="0" anchor="t"/>
          <a:lstStyle/>
          <a:p>
            <a:pPr marL="0" marR="0" indent="411480" algn="l">
              <a:lnSpc>
                <a:spcPts val="1200"/>
              </a:lnSpc>
              <a:spcAft>
                <a:spcPts val="0"/>
              </a:spcAft>
            </a:pPr>
            <a:r>
              <a:rPr lang="fr-FR" sz="1000" b="1" spc="-125">
                <a:solidFill>
                  <a:srgbClr val="BDD3EC"/>
                </a:solidFill>
                <a:latin typeface="Arial" panose="02020603050405020304" pitchFamily="2"/>
              </a:rPr>
              <a:t>PRÊTS POUR UNE NOUVELLE RÉVOLUTION </a:t>
            </a:r>
            <a:r>
              <a:rPr lang="fr-FR" sz="900" spc="-125">
                <a:solidFill>
                  <a:srgbClr val="BDD3EC"/>
                </a:solidFill>
                <a:latin typeface="Tahoma" panose="02020603050405020304" pitchFamily="2"/>
              </a:rPr>
              <a:t>? </a:t>
            </a:r>
          </a:p>
        </p:txBody>
      </p:sp>
      <p:sp>
        <p:nvSpPr>
          <p:cNvPr id="316" name="Espace réservé du texte 315"/>
          <p:cNvSpPr>
            <a:spLocks noGrp="1"/>
          </p:cNvSpPr>
          <p:nvPr>
            <p:ph type="body" idx="10"/>
          </p:nvPr>
        </p:nvSpPr>
        <p:spPr>
          <a:xfrm>
            <a:off x="9936480" y="2828290"/>
            <a:ext cx="1045210" cy="335280"/>
          </a:xfrm>
          <a:prstGeom prst="rect">
            <a:avLst/>
          </a:prstGeom>
          <a:noFill/>
          <a:ln w="0" cmpd="sng">
            <a:noFill/>
            <a:prstDash val="solid"/>
          </a:ln>
        </p:spPr>
        <p:txBody>
          <a:bodyPr vert="horz" lIns="0" tIns="0" rIns="0" bIns="0" anchor="t"/>
          <a:lstStyle/>
          <a:p>
            <a:pPr marL="0" marR="0" indent="0" algn="l">
              <a:lnSpc>
                <a:spcPts val="900"/>
              </a:lnSpc>
              <a:spcAft>
                <a:spcPts val="0"/>
              </a:spcAft>
            </a:pPr>
            <a:r>
              <a:rPr lang="fr-FR" sz="650" b="1" spc="0">
                <a:solidFill>
                  <a:srgbClr val="000000"/>
                </a:solidFill>
                <a:latin typeface="Tahoma" panose="02020603050405020304" pitchFamily="2"/>
              </a:rPr>
              <a:t>INGÉNIEUR(E) EN ÉLECTRONIQUE </a:t>
            </a:r>
          </a:p>
          <a:p>
            <a:pPr marL="0" marR="0" indent="0" algn="l">
              <a:lnSpc>
                <a:spcPts val="800"/>
              </a:lnSpc>
              <a:spcBef>
                <a:spcPts val="70"/>
              </a:spcBef>
              <a:spcAft>
                <a:spcPts val="0"/>
              </a:spcAft>
            </a:pPr>
            <a:r>
              <a:rPr lang="fr-FR" sz="650" b="1" spc="0">
                <a:solidFill>
                  <a:srgbClr val="000000"/>
                </a:solidFill>
                <a:latin typeface="Tahoma" panose="02020603050405020304" pitchFamily="2"/>
              </a:rPr>
              <a:t>ET RADIOÉLECTRICITÉ </a:t>
            </a:r>
          </a:p>
        </p:txBody>
      </p:sp>
      <p:sp>
        <p:nvSpPr>
          <p:cNvPr id="317" name="Espace réservé du texte 316"/>
          <p:cNvSpPr>
            <a:spLocks noGrp="1"/>
          </p:cNvSpPr>
          <p:nvPr>
            <p:ph type="body" idx="10"/>
          </p:nvPr>
        </p:nvSpPr>
        <p:spPr>
          <a:xfrm>
            <a:off x="5928360" y="3439160"/>
            <a:ext cx="3593465" cy="762000"/>
          </a:xfrm>
          <a:prstGeom prst="rect">
            <a:avLst/>
          </a:prstGeom>
          <a:noFill/>
          <a:ln w="0" cmpd="sng">
            <a:noFill/>
            <a:prstDash val="solid"/>
          </a:ln>
        </p:spPr>
        <p:txBody>
          <a:bodyPr vert="horz" lIns="0" tIns="0" rIns="0" bIns="0" anchor="t"/>
          <a:lstStyle/>
          <a:p>
            <a:pPr marL="0" marR="0" indent="0" algn="r">
              <a:lnSpc>
                <a:spcPts val="1200"/>
              </a:lnSpc>
              <a:spcAft>
                <a:spcPts val="0"/>
              </a:spcAft>
            </a:pPr>
            <a:r>
              <a:rPr lang="fr-FR" sz="1000" b="1" spc="50">
                <a:solidFill>
                  <a:srgbClr val="000000"/>
                </a:solidFill>
                <a:latin typeface="Arial" panose="02020603050405020304" pitchFamily="2"/>
              </a:rPr>
              <a:t>« Après mon diplôme d’ingénieur en électronique et radioélectricité, j’ai rapide-ment été embauché comme chef de projet technique chez STMicroelectronics. Je concevais de nouveaux circuits intégrés pour des clients comme Nokia. </a:t>
            </a:r>
          </a:p>
        </p:txBody>
      </p:sp>
      <p:sp>
        <p:nvSpPr>
          <p:cNvPr id="318" name="Espace réservé du texte 317"/>
          <p:cNvSpPr>
            <a:spLocks noGrp="1"/>
          </p:cNvSpPr>
          <p:nvPr>
            <p:ph type="body" idx="10"/>
          </p:nvPr>
        </p:nvSpPr>
        <p:spPr>
          <a:xfrm>
            <a:off x="9933305" y="3421380"/>
            <a:ext cx="923925" cy="19939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0">
                <a:solidFill>
                  <a:srgbClr val="5E1677"/>
                </a:solidFill>
                <a:latin typeface="Tahoma" panose="02020603050405020304" pitchFamily="2"/>
              </a:rPr>
              <a:t>INGÉNIEUR(E) EN CALCUL SCIENTIFIQUE </a:t>
            </a:r>
          </a:p>
        </p:txBody>
      </p:sp>
      <p:sp>
        <p:nvSpPr>
          <p:cNvPr id="319" name="Espace réservé du texte 318"/>
          <p:cNvSpPr>
            <a:spLocks noGrp="1"/>
          </p:cNvSpPr>
          <p:nvPr>
            <p:ph type="body" idx="10"/>
          </p:nvPr>
        </p:nvSpPr>
        <p:spPr>
          <a:xfrm>
            <a:off x="9933305" y="3877310"/>
            <a:ext cx="615950" cy="20066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5">
                <a:solidFill>
                  <a:srgbClr val="5E1677"/>
                </a:solidFill>
                <a:latin typeface="Tahoma" panose="02020603050405020304" pitchFamily="2"/>
              </a:rPr>
              <a:t>INGÉNIEUR(E) EN OPTRONIQUE </a:t>
            </a:r>
          </a:p>
        </p:txBody>
      </p:sp>
      <p:sp>
        <p:nvSpPr>
          <p:cNvPr id="320" name="Espace réservé du texte 319"/>
          <p:cNvSpPr>
            <a:spLocks noGrp="1"/>
          </p:cNvSpPr>
          <p:nvPr>
            <p:ph type="body" idx="10"/>
          </p:nvPr>
        </p:nvSpPr>
        <p:spPr>
          <a:xfrm>
            <a:off x="835025" y="4127500"/>
            <a:ext cx="1496695" cy="152400"/>
          </a:xfrm>
          <a:prstGeom prst="rect">
            <a:avLst/>
          </a:prstGeom>
          <a:noFill/>
          <a:ln w="0" cmpd="sng">
            <a:noFill/>
            <a:prstDash val="solid"/>
          </a:ln>
        </p:spPr>
        <p:txBody>
          <a:bodyPr vert="horz" lIns="0" tIns="0" rIns="0" bIns="0" anchor="t"/>
          <a:lstStyle/>
          <a:p>
            <a:pPr marL="0" marR="0" indent="0" algn="l">
              <a:lnSpc>
                <a:spcPts val="1200"/>
              </a:lnSpc>
              <a:spcAft>
                <a:spcPts val="0"/>
              </a:spcAft>
            </a:pPr>
            <a:r>
              <a:rPr lang="fr-FR" sz="1000" b="1" spc="-130">
                <a:solidFill>
                  <a:srgbClr val="5E1677"/>
                </a:solidFill>
                <a:latin typeface="Arial" panose="02020603050405020304" pitchFamily="2"/>
              </a:rPr>
              <a:t>LA PASSION DES ANTENNES </a:t>
            </a:r>
          </a:p>
        </p:txBody>
      </p:sp>
      <p:sp>
        <p:nvSpPr>
          <p:cNvPr id="321" name="Espace réservé du texte 320"/>
          <p:cNvSpPr>
            <a:spLocks noGrp="1"/>
          </p:cNvSpPr>
          <p:nvPr>
            <p:ph type="body" idx="10"/>
          </p:nvPr>
        </p:nvSpPr>
        <p:spPr>
          <a:xfrm>
            <a:off x="826135" y="4415790"/>
            <a:ext cx="2992755" cy="1314450"/>
          </a:xfrm>
          <a:prstGeom prst="rect">
            <a:avLst/>
          </a:prstGeom>
          <a:noFill/>
          <a:ln w="0" cmpd="sng">
            <a:noFill/>
            <a:prstDash val="solid"/>
          </a:ln>
        </p:spPr>
        <p:txBody>
          <a:bodyPr vert="horz" lIns="0" tIns="0" rIns="0" bIns="0" anchor="t"/>
          <a:lstStyle/>
          <a:p>
            <a:pPr marL="0" marR="0" indent="0" algn="just">
              <a:lnSpc>
                <a:spcPts val="1100"/>
              </a:lnSpc>
              <a:spcAft>
                <a:spcPts val="0"/>
              </a:spcAft>
            </a:pPr>
            <a:r>
              <a:rPr lang="fr-FR" sz="900" spc="-20">
                <a:solidFill>
                  <a:srgbClr val="050505"/>
                </a:solidFill>
                <a:latin typeface="Tahoma" panose="02020603050405020304" pitchFamily="2"/>
              </a:rPr>
              <a:t>« J’ai découvert l’électronique en maîtrise ; les hyperfréquen-ces, matière réputée difficile, m’ont tout de suite plu. Au début des années 80, elles étaient très utilisées par les militaires, en particulier pour les radars d’avions et les missiles, et par les télécoms. On ne parlait pas encore de téléphones portables mais le monde des hyperfréquences était en plein boum. J’avais cinq propositions d’embauche après mon DEA. Je suis alors entré chez Dassault Électronique comme ingénieur d’étude. </a:t>
            </a:r>
          </a:p>
        </p:txBody>
      </p:sp>
      <p:sp>
        <p:nvSpPr>
          <p:cNvPr id="322" name="Espace réservé du texte 321"/>
          <p:cNvSpPr>
            <a:spLocks noGrp="1"/>
          </p:cNvSpPr>
          <p:nvPr>
            <p:ph type="body" idx="10"/>
          </p:nvPr>
        </p:nvSpPr>
        <p:spPr>
          <a:xfrm>
            <a:off x="9936480" y="4335780"/>
            <a:ext cx="987425" cy="91567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0">
                <a:solidFill>
                  <a:srgbClr val="5E1677"/>
                </a:solidFill>
                <a:latin typeface="Tahoma" panose="02020603050405020304" pitchFamily="2"/>
              </a:rPr>
              <a:t>INGÉNIEUR(E) EN SÉCURITÉ INFORMATIQUE </a:t>
            </a:r>
          </a:p>
          <a:p>
            <a:pPr marL="0" marR="0" indent="0" algn="l">
              <a:lnSpc>
                <a:spcPts val="800"/>
              </a:lnSpc>
              <a:spcBef>
                <a:spcPts val="2010"/>
              </a:spcBef>
              <a:spcAft>
                <a:spcPts val="0"/>
              </a:spcAft>
            </a:pPr>
            <a:r>
              <a:rPr lang="fr-FR" sz="650" b="1" spc="-85">
                <a:solidFill>
                  <a:srgbClr val="5E1677"/>
                </a:solidFill>
                <a:latin typeface="Tahoma" panose="02020603050405020304" pitchFamily="2"/>
              </a:rPr>
              <a:t>INGÉNIEUR(E) VALIDATION </a:t>
            </a:r>
          </a:p>
          <a:p>
            <a:pPr marL="0" marR="0" indent="0" algn="l">
              <a:lnSpc>
                <a:spcPts val="900"/>
              </a:lnSpc>
              <a:spcBef>
                <a:spcPts val="1945"/>
              </a:spcBef>
              <a:spcAft>
                <a:spcPts val="0"/>
              </a:spcAft>
            </a:pPr>
            <a:r>
              <a:rPr lang="fr-FR" sz="650" b="1" spc="30">
                <a:solidFill>
                  <a:srgbClr val="000000"/>
                </a:solidFill>
                <a:latin typeface="Tahoma" panose="02020603050405020304" pitchFamily="2"/>
              </a:rPr>
              <a:t>INGÉNIEUR(E) EN </a:t>
            </a:r>
          </a:p>
        </p:txBody>
      </p:sp>
      <p:sp>
        <p:nvSpPr>
          <p:cNvPr id="323" name="Espace réservé du texte 322"/>
          <p:cNvSpPr>
            <a:spLocks noGrp="1"/>
          </p:cNvSpPr>
          <p:nvPr>
            <p:ph type="body" idx="10"/>
          </p:nvPr>
        </p:nvSpPr>
        <p:spPr>
          <a:xfrm>
            <a:off x="5928360" y="4353560"/>
            <a:ext cx="3593465" cy="760730"/>
          </a:xfrm>
          <a:prstGeom prst="rect">
            <a:avLst/>
          </a:prstGeom>
          <a:noFill/>
          <a:ln w="0" cmpd="sng">
            <a:noFill/>
            <a:prstDash val="solid"/>
          </a:ln>
        </p:spPr>
        <p:txBody>
          <a:bodyPr vert="horz" lIns="0" tIns="0" rIns="0" bIns="0" anchor="t"/>
          <a:lstStyle/>
          <a:p>
            <a:pPr marL="0" marR="0" indent="0" algn="just">
              <a:lnSpc>
                <a:spcPts val="1200"/>
              </a:lnSpc>
              <a:spcAft>
                <a:spcPts val="0"/>
              </a:spcAft>
            </a:pPr>
            <a:r>
              <a:rPr lang="fr-FR" sz="1000" b="1" spc="-45">
                <a:solidFill>
                  <a:srgbClr val="000000"/>
                </a:solidFill>
                <a:latin typeface="Arial" panose="02020603050405020304" pitchFamily="2"/>
              </a:rPr>
              <a:t>Grâce au silicium, un circuit intégré stocke et traite une quantité phénoménale d’informations dans un minimum d’espace. Cette invention a été une véritable révolution en électronique que l’on retrouve un peu partout aujourd’hui, dans les ordinateurs, les portables, les automobiles, etc. Dans les laboratoires se prépare </a:t>
            </a:r>
          </a:p>
        </p:txBody>
      </p:sp>
      <p:sp>
        <p:nvSpPr>
          <p:cNvPr id="324" name="Espace réservé du texte 323"/>
          <p:cNvSpPr>
            <a:spLocks noGrp="1"/>
          </p:cNvSpPr>
          <p:nvPr>
            <p:ph type="body" idx="10"/>
          </p:nvPr>
        </p:nvSpPr>
        <p:spPr>
          <a:xfrm>
            <a:off x="7936865" y="5114290"/>
            <a:ext cx="1584960" cy="1085215"/>
          </a:xfrm>
          <a:prstGeom prst="rect">
            <a:avLst/>
          </a:prstGeom>
          <a:noFill/>
          <a:ln w="0" cmpd="sng">
            <a:noFill/>
            <a:prstDash val="solid"/>
          </a:ln>
        </p:spPr>
        <p:txBody>
          <a:bodyPr vert="horz" lIns="0" tIns="0" rIns="0" bIns="0" anchor="t"/>
          <a:lstStyle/>
          <a:p>
            <a:pPr marL="0" marR="0" indent="0" algn="just">
              <a:lnSpc>
                <a:spcPts val="1200"/>
              </a:lnSpc>
              <a:spcAft>
                <a:spcPts val="80"/>
              </a:spcAft>
            </a:pPr>
            <a:r>
              <a:rPr lang="fr-FR" sz="1000" b="1" spc="-45">
                <a:solidFill>
                  <a:srgbClr val="000000"/>
                </a:solidFill>
                <a:latin typeface="Arial" panose="02020603050405020304" pitchFamily="2"/>
              </a:rPr>
              <a:t>actuellement une nouvelle révolution, celle des micro et nanotechnologies. La puissance de l’électronique sera encore plus importante et les possibilités d’appli-cations vont exploser </a:t>
            </a:r>
            <a:r>
              <a:rPr lang="fr-FR" sz="900" spc="-45">
                <a:solidFill>
                  <a:srgbClr val="000000"/>
                </a:solidFill>
                <a:latin typeface="Tahoma" panose="02020603050405020304" pitchFamily="2"/>
              </a:rPr>
              <a:t>! </a:t>
            </a:r>
          </a:p>
        </p:txBody>
      </p:sp>
      <p:sp>
        <p:nvSpPr>
          <p:cNvPr id="325" name="Espace réservé du texte 324"/>
          <p:cNvSpPr>
            <a:spLocks noGrp="1"/>
          </p:cNvSpPr>
          <p:nvPr>
            <p:ph type="body" idx="10"/>
          </p:nvPr>
        </p:nvSpPr>
        <p:spPr>
          <a:xfrm>
            <a:off x="9936480" y="5266690"/>
            <a:ext cx="890270"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15">
                <a:solidFill>
                  <a:srgbClr val="000000"/>
                </a:solidFill>
                <a:latin typeface="Tahoma" panose="02020603050405020304" pitchFamily="2"/>
              </a:rPr>
              <a:t>RADIOFRÉQUENCE </a:t>
            </a:r>
          </a:p>
        </p:txBody>
      </p:sp>
      <p:sp>
        <p:nvSpPr>
          <p:cNvPr id="326" name="Espace réservé du texte 325"/>
          <p:cNvSpPr>
            <a:spLocks noGrp="1"/>
          </p:cNvSpPr>
          <p:nvPr>
            <p:ph type="body" idx="10"/>
          </p:nvPr>
        </p:nvSpPr>
        <p:spPr>
          <a:xfrm>
            <a:off x="5891530" y="5259705"/>
            <a:ext cx="1804670" cy="1119505"/>
          </a:xfrm>
          <a:prstGeom prst="rect">
            <a:avLst/>
          </a:prstGeom>
          <a:noFill/>
          <a:ln w="0" cmpd="sng">
            <a:noFill/>
            <a:prstDash val="solid"/>
          </a:ln>
        </p:spPr>
        <p:txBody>
          <a:bodyPr vert="horz" lIns="0" tIns="36830" rIns="0" bIns="0" anchor="t"/>
          <a:lstStyle/>
          <a:p>
            <a:pPr marL="45720" marR="0" indent="-45720" algn="l">
              <a:lnSpc>
                <a:spcPts val="1400"/>
              </a:lnSpc>
              <a:spcAft>
                <a:spcPts val="0"/>
              </a:spcAft>
            </a:pPr>
            <a:r>
              <a:rPr lang="fr-FR" sz="1450" spc="0">
                <a:solidFill>
                  <a:srgbClr val="B1ABCD"/>
                </a:solidFill>
                <a:latin typeface="Tahoma" panose="02020603050405020304" pitchFamily="2"/>
              </a:rPr>
              <a:t>“Avoir un bagage technique est fondamental : les relations s’établissent plus vite et surtout, on est plus crédible.” </a:t>
            </a:r>
          </a:p>
        </p:txBody>
      </p:sp>
      <p:sp>
        <p:nvSpPr>
          <p:cNvPr id="327" name="Espace réservé du texte 326"/>
          <p:cNvSpPr>
            <a:spLocks noGrp="1"/>
          </p:cNvSpPr>
          <p:nvPr>
            <p:ph type="body" idx="10"/>
          </p:nvPr>
        </p:nvSpPr>
        <p:spPr>
          <a:xfrm>
            <a:off x="9933305" y="5631180"/>
            <a:ext cx="817245" cy="19939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0">
                <a:solidFill>
                  <a:srgbClr val="5E1677"/>
                </a:solidFill>
                <a:latin typeface="Tahoma" panose="02020603050405020304" pitchFamily="2"/>
              </a:rPr>
              <a:t>INGÉNIEUR(E) EN TÉLÉCOMMUNICATION </a:t>
            </a:r>
          </a:p>
        </p:txBody>
      </p:sp>
      <p:sp>
        <p:nvSpPr>
          <p:cNvPr id="328" name="Espace réservé du texte 327"/>
          <p:cNvSpPr>
            <a:spLocks noGrp="1"/>
          </p:cNvSpPr>
          <p:nvPr>
            <p:ph type="body" idx="10"/>
          </p:nvPr>
        </p:nvSpPr>
        <p:spPr>
          <a:xfrm>
            <a:off x="7933690" y="6334760"/>
            <a:ext cx="1591310" cy="325120"/>
          </a:xfrm>
          <a:prstGeom prst="rect">
            <a:avLst/>
          </a:prstGeom>
          <a:noFill/>
          <a:ln w="0" cmpd="sng">
            <a:noFill/>
            <a:prstDash val="solid"/>
          </a:ln>
        </p:spPr>
        <p:txBody>
          <a:bodyPr vert="horz" lIns="0" tIns="0" rIns="0" bIns="0" anchor="t"/>
          <a:lstStyle/>
          <a:p>
            <a:pPr marL="0" marR="0" indent="0" algn="just">
              <a:lnSpc>
                <a:spcPts val="1200"/>
              </a:lnSpc>
              <a:spcAft>
                <a:spcPts val="0"/>
              </a:spcAft>
            </a:pPr>
            <a:r>
              <a:rPr lang="fr-FR" sz="1000" b="1" spc="-90">
                <a:solidFill>
                  <a:srgbClr val="000000"/>
                </a:solidFill>
                <a:latin typeface="Arial" panose="02020603050405020304" pitchFamily="2"/>
              </a:rPr>
              <a:t>J’ai fait ce métier pendant sept ans avec beaucoup de plaisir. </a:t>
            </a:r>
          </a:p>
        </p:txBody>
      </p:sp>
      <p:sp>
        <p:nvSpPr>
          <p:cNvPr id="329" name="Espace réservé du texte 328"/>
          <p:cNvSpPr>
            <a:spLocks noGrp="1"/>
          </p:cNvSpPr>
          <p:nvPr>
            <p:ph type="body" idx="10"/>
          </p:nvPr>
        </p:nvSpPr>
        <p:spPr>
          <a:xfrm>
            <a:off x="5928360" y="6659880"/>
            <a:ext cx="3596640" cy="436880"/>
          </a:xfrm>
          <a:prstGeom prst="rect">
            <a:avLst/>
          </a:prstGeom>
          <a:noFill/>
          <a:ln w="0" cmpd="sng">
            <a:noFill/>
            <a:prstDash val="solid"/>
          </a:ln>
        </p:spPr>
        <p:txBody>
          <a:bodyPr vert="horz" lIns="0" tIns="0" rIns="0" bIns="0" anchor="t"/>
          <a:lstStyle/>
          <a:p>
            <a:pPr marL="0" marR="0" indent="0" algn="just">
              <a:lnSpc>
                <a:spcPts val="1200"/>
              </a:lnSpc>
              <a:spcAft>
                <a:spcPts val="10"/>
              </a:spcAft>
            </a:pPr>
            <a:r>
              <a:rPr lang="fr-FR" sz="1000" b="1" spc="-90">
                <a:solidFill>
                  <a:srgbClr val="000000"/>
                </a:solidFill>
                <a:latin typeface="Arial" panose="02020603050405020304" pitchFamily="2"/>
              </a:rPr>
              <a:t>C’était un travail d’équipe très varié. Nous avions la chance de suivre les produits de la conception à l’industrialisation et nous voyagions beaucoup. </a:t>
            </a:r>
          </a:p>
        </p:txBody>
      </p:sp>
      <p:sp>
        <p:nvSpPr>
          <p:cNvPr id="330" name="Espace réservé du texte 329"/>
          <p:cNvSpPr>
            <a:spLocks noGrp="1"/>
          </p:cNvSpPr>
          <p:nvPr>
            <p:ph type="body" idx="10"/>
          </p:nvPr>
        </p:nvSpPr>
        <p:spPr>
          <a:xfrm>
            <a:off x="9933305" y="6088380"/>
            <a:ext cx="676910" cy="30035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60">
                <a:solidFill>
                  <a:srgbClr val="5E1677"/>
                </a:solidFill>
                <a:latin typeface="Tahoma" panose="02020603050405020304" pitchFamily="2"/>
              </a:rPr>
              <a:t>INGÉNIEUR(E) DE TRAITEMENT </a:t>
            </a:r>
          </a:p>
          <a:p>
            <a:pPr marL="0" marR="0" indent="0" algn="l">
              <a:lnSpc>
                <a:spcPts val="800"/>
              </a:lnSpc>
              <a:spcBef>
                <a:spcPts val="0"/>
              </a:spcBef>
              <a:spcAft>
                <a:spcPts val="0"/>
              </a:spcAft>
            </a:pPr>
            <a:r>
              <a:rPr lang="fr-FR" sz="650" b="1" spc="-105">
                <a:solidFill>
                  <a:srgbClr val="5E1677"/>
                </a:solidFill>
                <a:latin typeface="Tahoma" panose="02020603050405020304" pitchFamily="2"/>
              </a:rPr>
              <a:t>DE L’INFORMATION </a:t>
            </a:r>
          </a:p>
        </p:txBody>
      </p:sp>
      <p:sp>
        <p:nvSpPr>
          <p:cNvPr id="331" name="Espace réservé du texte 330"/>
          <p:cNvSpPr>
            <a:spLocks noGrp="1"/>
          </p:cNvSpPr>
          <p:nvPr>
            <p:ph type="body" idx="10"/>
          </p:nvPr>
        </p:nvSpPr>
        <p:spPr>
          <a:xfrm>
            <a:off x="826135" y="5876290"/>
            <a:ext cx="1161415" cy="1637030"/>
          </a:xfrm>
          <a:prstGeom prst="rect">
            <a:avLst/>
          </a:prstGeom>
          <a:noFill/>
          <a:ln w="0" cmpd="sng">
            <a:noFill/>
            <a:prstDash val="solid"/>
          </a:ln>
        </p:spPr>
        <p:txBody>
          <a:bodyPr vert="horz" lIns="0" tIns="3810" rIns="0" bIns="0" anchor="t"/>
          <a:lstStyle/>
          <a:p>
            <a:pPr marL="0" marR="0" indent="0" algn="just">
              <a:lnSpc>
                <a:spcPts val="1200"/>
              </a:lnSpc>
              <a:spcAft>
                <a:spcPts val="0"/>
              </a:spcAft>
            </a:pPr>
            <a:r>
              <a:rPr lang="fr-FR" sz="900" spc="-20">
                <a:solidFill>
                  <a:srgbClr val="050505"/>
                </a:solidFill>
                <a:latin typeface="Tahoma" panose="02020603050405020304" pitchFamily="2"/>
              </a:rPr>
              <a:t>Quand on arrive dans l’entreprise, il reste finalement à apprendre son métier ! Apprendre </a:t>
            </a:r>
            <a:r>
              <a:rPr lang="fr-FR" sz="1000" b="1" spc="-20">
                <a:solidFill>
                  <a:srgbClr val="050505"/>
                </a:solidFill>
                <a:latin typeface="Arial" panose="02020603050405020304" pitchFamily="2"/>
              </a:rPr>
              <a:t>à </a:t>
            </a:r>
            <a:r>
              <a:rPr lang="fr-FR" sz="900" spc="-20">
                <a:solidFill>
                  <a:srgbClr val="050505"/>
                </a:solidFill>
                <a:latin typeface="Tahoma" panose="02020603050405020304" pitchFamily="2"/>
              </a:rPr>
              <a:t>communiquer, à ma-nager... Devenu chef de projet, j’ai développé un nouveau type d’antenne dite à balayage électro-nique. Et là, on fait de tout : de la technique, </a:t>
            </a:r>
          </a:p>
        </p:txBody>
      </p:sp>
      <p:sp>
        <p:nvSpPr>
          <p:cNvPr id="332" name="Espace réservé du texte 331"/>
          <p:cNvSpPr>
            <a:spLocks noGrp="1"/>
          </p:cNvSpPr>
          <p:nvPr>
            <p:ph type="body" idx="10"/>
          </p:nvPr>
        </p:nvSpPr>
        <p:spPr>
          <a:xfrm>
            <a:off x="826135" y="7513320"/>
            <a:ext cx="4392295" cy="414655"/>
          </a:xfrm>
          <a:prstGeom prst="rect">
            <a:avLst/>
          </a:prstGeom>
          <a:noFill/>
          <a:ln w="0" cmpd="sng">
            <a:noFill/>
            <a:prstDash val="solid"/>
          </a:ln>
        </p:spPr>
        <p:txBody>
          <a:bodyPr vert="horz" lIns="0" tIns="0" rIns="0" bIns="0" anchor="t"/>
          <a:lstStyle/>
          <a:p>
            <a:pPr marL="0" marR="0" indent="0" algn="just">
              <a:lnSpc>
                <a:spcPts val="1200"/>
              </a:lnSpc>
              <a:spcAft>
                <a:spcPts val="20"/>
              </a:spcAft>
            </a:pPr>
            <a:r>
              <a:rPr lang="fr-FR" sz="900" spc="-20">
                <a:solidFill>
                  <a:srgbClr val="050505"/>
                </a:solidFill>
                <a:latin typeface="Tahoma" panose="02020603050405020304" pitchFamily="2"/>
              </a:rPr>
              <a:t>du management, des voyages à l’étranger en quête de fournisseurs, etc. C’est passionnant ! J’ai pris goût à la gestion de projet et je suis sorti peu à peu de la technique pour aller vers le marketing et le commercial. </a:t>
            </a:r>
          </a:p>
        </p:txBody>
      </p:sp>
      <p:sp>
        <p:nvSpPr>
          <p:cNvPr id="333" name="Espace réservé du texte 332"/>
          <p:cNvSpPr>
            <a:spLocks noGrp="1"/>
          </p:cNvSpPr>
          <p:nvPr>
            <p:ph type="body" idx="10"/>
          </p:nvPr>
        </p:nvSpPr>
        <p:spPr>
          <a:xfrm>
            <a:off x="2206625" y="6049010"/>
            <a:ext cx="1664335" cy="1103630"/>
          </a:xfrm>
          <a:prstGeom prst="rect">
            <a:avLst/>
          </a:prstGeom>
          <a:noFill/>
          <a:ln w="0" cmpd="sng">
            <a:noFill/>
            <a:prstDash val="solid"/>
          </a:ln>
        </p:spPr>
        <p:txBody>
          <a:bodyPr vert="horz" lIns="0" tIns="40640" rIns="0" bIns="0" anchor="t"/>
          <a:lstStyle/>
          <a:p>
            <a:pPr marL="45720" marR="0" indent="-45720" algn="l">
              <a:lnSpc>
                <a:spcPts val="1400"/>
              </a:lnSpc>
              <a:spcAft>
                <a:spcPts val="0"/>
              </a:spcAft>
            </a:pPr>
            <a:r>
              <a:rPr lang="fr-FR" sz="1450" spc="-20">
                <a:solidFill>
                  <a:srgbClr val="621779"/>
                </a:solidFill>
                <a:latin typeface="Tahoma" panose="02020603050405020304" pitchFamily="2"/>
              </a:rPr>
              <a:t>“Je suis comme un chef d’orchestre : toutes les activités de l’entreprise doivent participer à la même harmonie.” </a:t>
            </a:r>
          </a:p>
        </p:txBody>
      </p:sp>
      <p:sp>
        <p:nvSpPr>
          <p:cNvPr id="334" name="Espace réservé du texte 333"/>
          <p:cNvSpPr>
            <a:spLocks noGrp="1"/>
          </p:cNvSpPr>
          <p:nvPr>
            <p:ph type="body" idx="10"/>
          </p:nvPr>
        </p:nvSpPr>
        <p:spPr>
          <a:xfrm>
            <a:off x="9933305" y="6645910"/>
            <a:ext cx="1076325" cy="126682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90">
                <a:solidFill>
                  <a:srgbClr val="5E1677"/>
                </a:solidFill>
                <a:latin typeface="Tahoma" panose="02020603050405020304" pitchFamily="2"/>
              </a:rPr>
              <a:t>RÉDACTEUR(RICE) TECHNIQUE </a:t>
            </a:r>
          </a:p>
          <a:p>
            <a:pPr marL="0" marR="0" indent="0" algn="l">
              <a:lnSpc>
                <a:spcPts val="800"/>
              </a:lnSpc>
              <a:spcBef>
                <a:spcPts val="2010"/>
              </a:spcBef>
              <a:spcAft>
                <a:spcPts val="0"/>
              </a:spcAft>
            </a:pPr>
            <a:r>
              <a:rPr lang="fr-FR" sz="650" b="1" spc="-75">
                <a:solidFill>
                  <a:srgbClr val="5E1677"/>
                </a:solidFill>
                <a:latin typeface="Tahoma" panose="02020603050405020304" pitchFamily="2"/>
              </a:rPr>
              <a:t>ROBOTICIEN(NE) </a:t>
            </a:r>
          </a:p>
          <a:p>
            <a:pPr marL="0" marR="0" indent="0" algn="l">
              <a:lnSpc>
                <a:spcPts val="800"/>
              </a:lnSpc>
              <a:spcBef>
                <a:spcPts val="1985"/>
              </a:spcBef>
              <a:spcAft>
                <a:spcPts val="0"/>
              </a:spcAft>
            </a:pPr>
            <a:r>
              <a:rPr lang="fr-FR" sz="650" b="1" spc="-60">
                <a:solidFill>
                  <a:srgbClr val="5E1677"/>
                </a:solidFill>
                <a:latin typeface="Tahoma" panose="02020603050405020304" pitchFamily="2"/>
              </a:rPr>
              <a:t>TECHNICO-COMMERCIAL </a:t>
            </a:r>
          </a:p>
          <a:p>
            <a:pPr marL="0" marR="0" indent="0" algn="l">
              <a:lnSpc>
                <a:spcPts val="800"/>
              </a:lnSpc>
              <a:spcBef>
                <a:spcPts val="2010"/>
              </a:spcBef>
              <a:spcAft>
                <a:spcPts val="0"/>
              </a:spcAft>
            </a:pPr>
            <a:r>
              <a:rPr lang="fr-FR" sz="650" b="1" spc="0">
                <a:solidFill>
                  <a:srgbClr val="5E1677"/>
                </a:solidFill>
                <a:latin typeface="Tahoma" panose="02020603050405020304" pitchFamily="2"/>
              </a:rPr>
              <a:t>TECHNICIEN(NE) EN ÉLECTRONIQUE </a:t>
            </a:r>
          </a:p>
        </p:txBody>
      </p:sp>
      <p:sp>
        <p:nvSpPr>
          <p:cNvPr id="335" name="Espace réservé du texte 334"/>
          <p:cNvSpPr>
            <a:spLocks noGrp="1"/>
          </p:cNvSpPr>
          <p:nvPr>
            <p:ph type="body" idx="10"/>
          </p:nvPr>
        </p:nvSpPr>
        <p:spPr>
          <a:xfrm>
            <a:off x="826135" y="8071485"/>
            <a:ext cx="4392295" cy="584835"/>
          </a:xfrm>
          <a:prstGeom prst="rect">
            <a:avLst/>
          </a:prstGeom>
          <a:noFill/>
          <a:ln w="0" cmpd="sng">
            <a:noFill/>
            <a:prstDash val="solid"/>
          </a:ln>
        </p:spPr>
        <p:txBody>
          <a:bodyPr vert="horz" lIns="0" tIns="0" rIns="0" bIns="0" anchor="t"/>
          <a:lstStyle/>
          <a:p>
            <a:pPr marL="0" marR="0" indent="0" algn="just">
              <a:lnSpc>
                <a:spcPts val="1100"/>
              </a:lnSpc>
              <a:spcAft>
                <a:spcPts val="0"/>
              </a:spcAft>
            </a:pPr>
            <a:r>
              <a:rPr lang="fr-FR" sz="900" spc="-15">
                <a:solidFill>
                  <a:srgbClr val="050505"/>
                </a:solidFill>
                <a:latin typeface="Tahoma" panose="02020603050405020304" pitchFamily="2"/>
              </a:rPr>
              <a:t>Je dirige maintenant Arialcom, une société de 50 personnes spécialisée dans les antennes de nouvelle génération. La diversité des tâches me plaît énormément. Je jongle avec les réunions techniques, la stratégie générale de l’entreprise, la réception de clients, la résolu-tion de problèmes liés aux relations humaines ou la trésorerie... » </a:t>
            </a:r>
          </a:p>
        </p:txBody>
      </p:sp>
      <p:sp>
        <p:nvSpPr>
          <p:cNvPr id="336" name="Espace réservé du texte 335"/>
          <p:cNvSpPr>
            <a:spLocks noGrp="1"/>
          </p:cNvSpPr>
          <p:nvPr>
            <p:ph type="body" idx="10"/>
          </p:nvPr>
        </p:nvSpPr>
        <p:spPr>
          <a:xfrm>
            <a:off x="5922010" y="7249160"/>
            <a:ext cx="3602990" cy="934720"/>
          </a:xfrm>
          <a:prstGeom prst="rect">
            <a:avLst/>
          </a:prstGeom>
          <a:noFill/>
          <a:ln w="0" cmpd="sng">
            <a:noFill/>
            <a:prstDash val="solid"/>
          </a:ln>
        </p:spPr>
        <p:txBody>
          <a:bodyPr vert="horz" lIns="0" tIns="0" rIns="0" bIns="0" anchor="t"/>
          <a:lstStyle/>
          <a:p>
            <a:pPr marL="0" marR="0" indent="0" algn="just">
              <a:lnSpc>
                <a:spcPts val="1200"/>
              </a:lnSpc>
              <a:spcAft>
                <a:spcPts val="180"/>
              </a:spcAft>
            </a:pPr>
            <a:r>
              <a:rPr lang="fr-FR" sz="1000" b="1" spc="-70">
                <a:solidFill>
                  <a:srgbClr val="000000"/>
                </a:solidFill>
                <a:latin typeface="Arial" panose="02020603050405020304" pitchFamily="2"/>
              </a:rPr>
              <a:t>Aujourd’hui, j’assure la promotion des produits chez nos clients. Une bonne connaissance de leurs besoins me permet d’agir plus en amont dans le processus d’innovation technologique, en travaillant avec des chercheurs de petites entreprises ou de centres de recher-che. L’objectif est de transformer une nouvelle technologie en une production de masse, et entre les deux, il y a un monde ! </a:t>
            </a:r>
            <a:r>
              <a:rPr lang="fr-FR" sz="900" spc="-70">
                <a:solidFill>
                  <a:srgbClr val="000000"/>
                </a:solidFill>
                <a:latin typeface="Tahoma" panose="02020603050405020304" pitchFamily="2"/>
              </a:rPr>
              <a:t>» </a:t>
            </a:r>
          </a:p>
        </p:txBody>
      </p:sp>
      <p:sp>
        <p:nvSpPr>
          <p:cNvPr id="337" name="Espace réservé du texte 336"/>
          <p:cNvSpPr>
            <a:spLocks noGrp="1"/>
          </p:cNvSpPr>
          <p:nvPr>
            <p:ph type="body" idx="10"/>
          </p:nvPr>
        </p:nvSpPr>
        <p:spPr>
          <a:xfrm>
            <a:off x="9933305" y="8169910"/>
            <a:ext cx="704215" cy="20002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80">
                <a:solidFill>
                  <a:srgbClr val="5E1677"/>
                </a:solidFill>
                <a:latin typeface="Tahoma" panose="02020603050405020304" pitchFamily="2"/>
              </a:rPr>
              <a:t>TECHNICIEN(NE) EN GÉNIE ÉLECTRIQUE </a:t>
            </a:r>
          </a:p>
        </p:txBody>
      </p:sp>
      <p:sp>
        <p:nvSpPr>
          <p:cNvPr id="338" name="Espace réservé du texte 337"/>
          <p:cNvSpPr>
            <a:spLocks noGrp="1"/>
          </p:cNvSpPr>
          <p:nvPr>
            <p:ph type="body" idx="10"/>
          </p:nvPr>
        </p:nvSpPr>
        <p:spPr>
          <a:xfrm>
            <a:off x="9933305" y="8625205"/>
            <a:ext cx="701040" cy="20193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0">
                <a:solidFill>
                  <a:srgbClr val="5E1677"/>
                </a:solidFill>
                <a:latin typeface="Tahoma" panose="02020603050405020304" pitchFamily="2"/>
              </a:rPr>
              <a:t>TECHNICIEN(NE) DE MAINTENANCE </a:t>
            </a:r>
          </a:p>
        </p:txBody>
      </p:sp>
      <p:sp>
        <p:nvSpPr>
          <p:cNvPr id="339" name="Espace réservé du texte 338"/>
          <p:cNvSpPr>
            <a:spLocks noGrp="1"/>
          </p:cNvSpPr>
          <p:nvPr>
            <p:ph type="body" idx="10"/>
          </p:nvPr>
        </p:nvSpPr>
        <p:spPr>
          <a:xfrm>
            <a:off x="3459480" y="8809355"/>
            <a:ext cx="1761490" cy="838200"/>
          </a:xfrm>
          <a:prstGeom prst="rect">
            <a:avLst/>
          </a:prstGeom>
          <a:noFill/>
          <a:ln w="0" cmpd="sng">
            <a:noFill/>
            <a:prstDash val="solid"/>
          </a:ln>
        </p:spPr>
        <p:txBody>
          <a:bodyPr vert="horz" lIns="0" tIns="635" rIns="0" bIns="0" anchor="t"/>
          <a:lstStyle/>
          <a:p>
            <a:pPr marL="0" marR="0" indent="0" algn="r">
              <a:lnSpc>
                <a:spcPts val="1200"/>
              </a:lnSpc>
              <a:spcAft>
                <a:spcPts val="0"/>
              </a:spcAft>
            </a:pPr>
            <a:r>
              <a:rPr lang="fr-FR" sz="1000" b="1" spc="-75">
                <a:solidFill>
                  <a:srgbClr val="5E1677"/>
                </a:solidFill>
                <a:latin typeface="Arial" panose="02020603050405020304" pitchFamily="2"/>
              </a:rPr>
              <a:t>Jean-Christophe Foucault, 47 ans Président Directeur Général Société Arialcom </a:t>
            </a:r>
            <a:r>
              <a:rPr lang="fr-FR" sz="900" spc="-75">
                <a:solidFill>
                  <a:srgbClr val="5E1677"/>
                </a:solidFill>
                <a:latin typeface="Tahoma" panose="02020603050405020304" pitchFamily="2"/>
              </a:rPr>
              <a:t>- </a:t>
            </a:r>
            <a:r>
              <a:rPr lang="fr-FR" sz="1000" b="1" spc="-75">
                <a:solidFill>
                  <a:srgbClr val="5E1677"/>
                </a:solidFill>
                <a:latin typeface="Arial" panose="02020603050405020304" pitchFamily="2"/>
              </a:rPr>
              <a:t>Coignières (78) </a:t>
            </a:r>
          </a:p>
          <a:p>
            <a:pPr marL="137160" marR="0" indent="0" algn="r">
              <a:lnSpc>
                <a:spcPts val="1200"/>
              </a:lnSpc>
              <a:spcBef>
                <a:spcPts val="595"/>
              </a:spcBef>
              <a:spcAft>
                <a:spcPts val="0"/>
              </a:spcAft>
            </a:pPr>
            <a:r>
              <a:rPr lang="fr-FR" sz="1000" b="1" spc="-75">
                <a:solidFill>
                  <a:srgbClr val="5E1677"/>
                </a:solidFill>
                <a:latin typeface="Arial" panose="02020603050405020304" pitchFamily="2"/>
              </a:rPr>
              <a:t>Maîtrise de physique appliquée DEA d’électronique </a:t>
            </a:r>
          </a:p>
        </p:txBody>
      </p:sp>
      <p:sp>
        <p:nvSpPr>
          <p:cNvPr id="340" name="Espace réservé du texte 339"/>
          <p:cNvSpPr>
            <a:spLocks noGrp="1"/>
          </p:cNvSpPr>
          <p:nvPr>
            <p:ph type="body" idx="10"/>
          </p:nvPr>
        </p:nvSpPr>
        <p:spPr>
          <a:xfrm>
            <a:off x="7711440" y="8312785"/>
            <a:ext cx="1810385" cy="868680"/>
          </a:xfrm>
          <a:prstGeom prst="rect">
            <a:avLst/>
          </a:prstGeom>
          <a:noFill/>
          <a:ln w="0" cmpd="sng">
            <a:noFill/>
            <a:prstDash val="solid"/>
          </a:ln>
        </p:spPr>
        <p:txBody>
          <a:bodyPr vert="horz" lIns="0" tIns="635" rIns="0" bIns="0" anchor="t"/>
          <a:lstStyle/>
          <a:p>
            <a:pPr marL="0" marR="0" indent="0" algn="r">
              <a:lnSpc>
                <a:spcPts val="1200"/>
              </a:lnSpc>
              <a:spcAft>
                <a:spcPts val="0"/>
              </a:spcAft>
            </a:pPr>
            <a:r>
              <a:rPr lang="fr-FR" sz="1000" b="1" spc="-35">
                <a:solidFill>
                  <a:srgbClr val="BDD3EC"/>
                </a:solidFill>
                <a:latin typeface="Arial" panose="02020603050405020304" pitchFamily="2"/>
              </a:rPr>
              <a:t>Laurent Jamet, 40 ans Directeur Marketing STMicroelectronics </a:t>
            </a:r>
            <a:r>
              <a:rPr lang="fr-FR" sz="900" spc="-35">
                <a:solidFill>
                  <a:srgbClr val="BDD3EC"/>
                </a:solidFill>
                <a:latin typeface="Tahoma" panose="02020603050405020304" pitchFamily="2"/>
              </a:rPr>
              <a:t>- </a:t>
            </a:r>
            <a:r>
              <a:rPr lang="fr-FR" sz="1000" b="1" spc="-35">
                <a:solidFill>
                  <a:srgbClr val="BDD3EC"/>
                </a:solidFill>
                <a:latin typeface="Arial" panose="02020603050405020304" pitchFamily="2"/>
              </a:rPr>
              <a:t>Grenoble (38) </a:t>
            </a:r>
          </a:p>
          <a:p>
            <a:pPr marL="0" marR="0" indent="0" algn="r">
              <a:lnSpc>
                <a:spcPts val="1200"/>
              </a:lnSpc>
              <a:spcBef>
                <a:spcPts val="600"/>
              </a:spcBef>
              <a:spcAft>
                <a:spcPts val="0"/>
              </a:spcAft>
            </a:pPr>
            <a:r>
              <a:rPr lang="fr-FR" sz="1000" b="1" spc="-80">
                <a:solidFill>
                  <a:srgbClr val="BDD3EC"/>
                </a:solidFill>
                <a:latin typeface="Arial" panose="02020603050405020304" pitchFamily="2"/>
              </a:rPr>
              <a:t>École INPG </a:t>
            </a:r>
          </a:p>
          <a:p>
            <a:pPr marL="0" marR="0" indent="0" algn="r">
              <a:lnSpc>
                <a:spcPts val="1200"/>
              </a:lnSpc>
              <a:spcBef>
                <a:spcPts val="235"/>
              </a:spcBef>
              <a:spcAft>
                <a:spcPts val="0"/>
              </a:spcAft>
            </a:pPr>
            <a:r>
              <a:rPr lang="fr-FR" sz="1000" b="1" spc="-80">
                <a:solidFill>
                  <a:srgbClr val="BDD3EC"/>
                </a:solidFill>
                <a:latin typeface="Arial" panose="02020603050405020304" pitchFamily="2"/>
              </a:rPr>
              <a:t>DESS Commerce International </a:t>
            </a:r>
          </a:p>
        </p:txBody>
      </p:sp>
      <p:sp>
        <p:nvSpPr>
          <p:cNvPr id="341" name="Espace réservé du texte 340"/>
          <p:cNvSpPr>
            <a:spLocks noGrp="1"/>
          </p:cNvSpPr>
          <p:nvPr>
            <p:ph type="body" idx="10"/>
          </p:nvPr>
        </p:nvSpPr>
        <p:spPr>
          <a:xfrm>
            <a:off x="9933305" y="9084310"/>
            <a:ext cx="704215" cy="20002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80">
                <a:solidFill>
                  <a:srgbClr val="5E1677"/>
                </a:solidFill>
                <a:latin typeface="Tahoma" panose="02020603050405020304" pitchFamily="2"/>
              </a:rPr>
              <a:t>TECHNICIEN(NE) EN MICROTECHNIQUE </a:t>
            </a:r>
          </a:p>
        </p:txBody>
      </p:sp>
      <p:sp>
        <p:nvSpPr>
          <p:cNvPr id="342" name="Espace réservé du texte 341"/>
          <p:cNvSpPr>
            <a:spLocks noGrp="1"/>
          </p:cNvSpPr>
          <p:nvPr>
            <p:ph type="body" idx="10"/>
          </p:nvPr>
        </p:nvSpPr>
        <p:spPr>
          <a:xfrm>
            <a:off x="9933305" y="9538335"/>
            <a:ext cx="673735" cy="30670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0">
                <a:solidFill>
                  <a:srgbClr val="5E1677"/>
                </a:solidFill>
                <a:latin typeface="Tahoma" panose="02020603050405020304" pitchFamily="2"/>
              </a:rPr>
              <a:t>VEILLEUR(SE) TECHNOLOGIQUE - STRATÉGIQUE </a:t>
            </a:r>
          </a:p>
        </p:txBody>
      </p:sp>
      <p:sp>
        <p:nvSpPr>
          <p:cNvPr id="343" name="Espace réservé du texte 342"/>
          <p:cNvSpPr>
            <a:spLocks noGrp="1"/>
          </p:cNvSpPr>
          <p:nvPr>
            <p:ph type="body" idx="10"/>
          </p:nvPr>
        </p:nvSpPr>
        <p:spPr>
          <a:xfrm>
            <a:off x="101600" y="10472420"/>
            <a:ext cx="244475" cy="11493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750" b="1" spc="125">
                <a:solidFill>
                  <a:srgbClr val="050505"/>
                </a:solidFill>
                <a:latin typeface="Tahoma" panose="02020603050405020304" pitchFamily="2"/>
              </a:rPr>
              <a:t>18 </a:t>
            </a:r>
          </a:p>
        </p:txBody>
      </p:sp>
      <p:sp>
        <p:nvSpPr>
          <p:cNvPr id="344" name="Espace réservé du texte 343"/>
          <p:cNvSpPr>
            <a:spLocks noGrp="1"/>
          </p:cNvSpPr>
          <p:nvPr>
            <p:ph type="body" idx="10"/>
          </p:nvPr>
        </p:nvSpPr>
        <p:spPr>
          <a:xfrm>
            <a:off x="10812145" y="10472420"/>
            <a:ext cx="250825" cy="11493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750" b="1" spc="145">
                <a:solidFill>
                  <a:srgbClr val="050505"/>
                </a:solidFill>
                <a:latin typeface="Tahoma" panose="02020603050405020304" pitchFamily="2"/>
              </a:rPr>
              <a:t>19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60" r:id="rId10"/>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Espace réservé du texte 3"/>
          <p:cNvSpPr>
            <a:spLocks noGrp="1"/>
          </p:cNvSpPr>
          <p:nvPr>
            <p:ph type="body" idx="10"/>
          </p:nvPr>
        </p:nvSpPr>
        <p:spPr>
          <a:xfrm>
            <a:off x="0" y="0"/>
            <a:ext cx="11162030" cy="10692130"/>
          </a:xfrm>
          <a:prstGeom prst="rect">
            <a:avLst/>
          </a:prstGeom>
          <a:solidFill>
            <a:srgbClr val="000000"/>
          </a:solidFill>
          <a:ln w="0" cmpd="sng">
            <a:noFill/>
            <a:prstDash val="solid"/>
          </a:ln>
        </p:spPr>
        <p:txBody>
          <a:bodyPr vert="horz" lIns="0" tIns="0" rIns="0" bIns="0" anchor="t"/>
          <a:lstStyle/>
          <a:p>
            <a:pPr algn="l"/>
            <a:r>
              <a:rPr lang="en-US" sz="100"/>
              <a:t> </a:t>
            </a:r>
          </a:p>
        </p:txBody>
      </p:sp>
      <p:pic>
        <p:nvPicPr>
          <p:cNvPr id="6" name="Image.jpg"/>
          <p:cNvPicPr/>
          <p:nvPr/>
        </p:nvPicPr>
        <p:blipFill>
          <a:blip r:embed="rId2"/>
          <a:stretch>
            <a:fillRect/>
          </a:stretch>
        </p:blipFill>
        <p:spPr>
          <a:xfrm>
            <a:off x="0" y="0"/>
            <a:ext cx="11162030" cy="10692130"/>
          </a:xfrm>
          <a:prstGeom prst="rect">
            <a:avLst/>
          </a:prstGeom>
        </p:spPr>
      </p:pic>
      <p:sp>
        <p:nvSpPr>
          <p:cNvPr id="7" name="Espace réservé du texte 6"/>
          <p:cNvSpPr>
            <a:spLocks noGrp="1"/>
          </p:cNvSpPr>
          <p:nvPr>
            <p:ph type="body" idx="10"/>
          </p:nvPr>
        </p:nvSpPr>
        <p:spPr>
          <a:xfrm>
            <a:off x="1898650" y="9863455"/>
            <a:ext cx="546100" cy="182880"/>
          </a:xfrm>
          <a:prstGeom prst="rect">
            <a:avLst/>
          </a:prstGeom>
          <a:solidFill>
            <a:srgbClr val="FFFFFF"/>
          </a:solidFill>
          <a:ln w="0" cmpd="sng">
            <a:noFill/>
            <a:prstDash val="solid"/>
          </a:ln>
        </p:spPr>
        <p:txBody>
          <a:bodyPr vert="horz" lIns="0" tIns="0" rIns="0" bIns="0" anchor="t"/>
          <a:lstStyle/>
          <a:p>
            <a:pPr marL="137160" marR="0" indent="-137160" algn="l">
              <a:lnSpc>
                <a:spcPts val="300"/>
              </a:lnSpc>
              <a:spcAft>
                <a:spcPts val="0"/>
              </a:spcAft>
            </a:pPr>
            <a:r>
              <a:rPr lang="fr-FR" sz="550" spc="-20">
                <a:solidFill>
                  <a:srgbClr val="3C3C8B"/>
                </a:solidFill>
                <a:latin typeface="Tahoma" panose="02020603050405020304" pitchFamily="2"/>
              </a:rPr>
              <a:t>ministère délg</a:t>
            </a:r>
            <a:r>
              <a:rPr lang="fr-FR" sz="750" spc="-20">
                <a:solidFill>
                  <a:srgbClr val="3C3C8B"/>
                </a:solidFill>
                <a:latin typeface="Arial Narrow" panose="02020603050405020304" pitchFamily="2"/>
              </a:rPr>
              <a:t>guÉ </a:t>
            </a:r>
            <a:r>
              <a:rPr lang="fr-FR" sz="550" spc="-20">
                <a:solidFill>
                  <a:srgbClr val="3C3C8B"/>
                </a:solidFill>
                <a:latin typeface="Tahoma" panose="02020603050405020304" pitchFamily="2"/>
              </a:rPr>
              <a:t>r</a:t>
            </a:r>
            <a:r>
              <a:rPr lang="fr-FR" sz="750" spc="-20">
                <a:solidFill>
                  <a:srgbClr val="3C3C8B"/>
                </a:solidFill>
                <a:latin typeface="Arial Narrow" panose="02020603050405020304" pitchFamily="2"/>
              </a:rPr>
              <a:t>echerche </a:t>
            </a:r>
          </a:p>
          <a:p>
            <a:pPr marL="0" marR="0" indent="0" algn="l">
              <a:lnSpc>
                <a:spcPts val="700"/>
              </a:lnSpc>
              <a:spcBef>
                <a:spcPts val="0"/>
              </a:spcBef>
              <a:spcAft>
                <a:spcPts val="0"/>
              </a:spcAft>
            </a:pPr>
            <a:r>
              <a:rPr lang="fr-FR" sz="600" spc="509" baseline="-25000">
                <a:solidFill>
                  <a:srgbClr val="3C3C8B"/>
                </a:solidFill>
                <a:latin typeface="Arial Narrow" panose="02020603050405020304" pitchFamily="2"/>
              </a:rPr>
              <a:t>è e</a:t>
            </a:r>
            <a:r>
              <a:rPr lang="fr-FR" sz="550" spc="509">
                <a:solidFill>
                  <a:srgbClr val="3C3C8B"/>
                </a:solidFill>
                <a:latin typeface="Tahoma" panose="02020603050405020304" pitchFamily="2"/>
              </a:rPr>
              <a:t>   </a:t>
            </a:r>
          </a:p>
        </p:txBody>
      </p:sp>
      <p:sp>
        <p:nvSpPr>
          <p:cNvPr id="8" name="Espace réservé du texte 7"/>
          <p:cNvSpPr>
            <a:spLocks noGrp="1"/>
          </p:cNvSpPr>
          <p:nvPr>
            <p:ph type="body" idx="10"/>
          </p:nvPr>
        </p:nvSpPr>
        <p:spPr>
          <a:xfrm>
            <a:off x="1231265" y="9790430"/>
            <a:ext cx="381000" cy="405130"/>
          </a:xfrm>
          <a:prstGeom prst="rect">
            <a:avLst/>
          </a:prstGeom>
          <a:solidFill>
            <a:srgbClr val="FFFFFF"/>
          </a:solidFill>
          <a:ln w="0" cmpd="sng">
            <a:noFill/>
            <a:prstDash val="solid"/>
          </a:ln>
        </p:spPr>
        <p:txBody>
          <a:bodyPr vert="horz" lIns="0" tIns="0" rIns="0" bIns="0" anchor="t"/>
          <a:lstStyle/>
          <a:p>
            <a:pPr marL="45720" marR="0" indent="0" algn="l">
              <a:lnSpc>
                <a:spcPts val="500"/>
              </a:lnSpc>
              <a:spcAft>
                <a:spcPts val="0"/>
              </a:spcAft>
            </a:pPr>
            <a:r>
              <a:rPr lang="fr-FR" sz="550" spc="-10">
                <a:solidFill>
                  <a:srgbClr val="3C3C8B"/>
                </a:solidFill>
                <a:latin typeface="Tahoma" panose="02020603050405020304" pitchFamily="2"/>
              </a:rPr>
              <a:t>minisr</a:t>
            </a:r>
            <a:r>
              <a:rPr lang="fr-FR" sz="600" spc="-10">
                <a:solidFill>
                  <a:srgbClr val="3C3C8B"/>
                </a:solidFill>
                <a:latin typeface="Arial Narrow" panose="02020603050405020304" pitchFamily="2"/>
              </a:rPr>
              <a:t>gre </a:t>
            </a:r>
          </a:p>
          <a:p>
            <a:pPr marL="45720" marR="0" indent="0" algn="l">
              <a:lnSpc>
                <a:spcPts val="400"/>
              </a:lnSpc>
              <a:spcBef>
                <a:spcPts val="0"/>
              </a:spcBef>
              <a:spcAft>
                <a:spcPts val="0"/>
              </a:spcAft>
            </a:pPr>
            <a:r>
              <a:rPr lang="fr-FR" sz="600" spc="114">
                <a:solidFill>
                  <a:srgbClr val="3C3C8B"/>
                </a:solidFill>
                <a:latin typeface="Arial Narrow" panose="02020603050405020304" pitchFamily="2"/>
              </a:rPr>
              <a:t>éduc </a:t>
            </a:r>
          </a:p>
          <a:p>
            <a:pPr marL="182880" marR="0" indent="0" algn="l">
              <a:lnSpc>
                <a:spcPts val="400"/>
              </a:lnSpc>
              <a:spcBef>
                <a:spcPts val="0"/>
              </a:spcBef>
              <a:spcAft>
                <a:spcPts val="0"/>
              </a:spcAft>
            </a:pPr>
            <a:r>
              <a:rPr lang="fr-FR" sz="550" spc="-30">
                <a:solidFill>
                  <a:srgbClr val="3C3C8B"/>
                </a:solidFill>
                <a:latin typeface="Tahoma" panose="02020603050405020304" pitchFamily="2"/>
              </a:rPr>
              <a:t>erion </a:t>
            </a:r>
          </a:p>
          <a:p>
            <a:pPr marL="45720" marR="0" indent="0" algn="l">
              <a:lnSpc>
                <a:spcPts val="500"/>
              </a:lnSpc>
              <a:spcBef>
                <a:spcPts val="275"/>
              </a:spcBef>
              <a:spcAft>
                <a:spcPts val="0"/>
              </a:spcAft>
            </a:pPr>
            <a:r>
              <a:rPr lang="fr-FR" sz="600" spc="0">
                <a:solidFill>
                  <a:srgbClr val="3C3C8B"/>
                </a:solidFill>
                <a:latin typeface="Arial Narrow" panose="02020603050405020304" pitchFamily="2"/>
              </a:rPr>
              <a:t>eneelgr</a:t>
            </a:r>
            <a:r>
              <a:rPr lang="fr-FR" sz="600" spc="0" baseline="30000">
                <a:solidFill>
                  <a:srgbClr val="3C3C8B"/>
                </a:solidFill>
                <a:latin typeface="Tahoma" panose="02020603050405020304" pitchFamily="2"/>
              </a:rPr>
              <a:t>le</a:t>
            </a:r>
            <a:r>
              <a:rPr lang="fr-FR" sz="600" spc="0">
                <a:solidFill>
                  <a:srgbClr val="3C3C8B"/>
                </a:solidFill>
                <a:latin typeface="Arial Narrow" panose="02020603050405020304" pitchFamily="2"/>
              </a:rPr>
              <a:t> emph</a:t>
            </a:r>
            <a:r>
              <a:rPr lang="fr-FR" sz="600" spc="0" baseline="30000">
                <a:solidFill>
                  <a:srgbClr val="3C3C8B"/>
                </a:solidFill>
                <a:latin typeface="Tahoma" panose="02020603050405020304" pitchFamily="2"/>
              </a:rPr>
              <a:t>eme"</a:t>
            </a:r>
            <a:r>
              <a:rPr lang="fr-FR" sz="100" spc="0">
                <a:solidFill>
                  <a:srgbClr val="3C3C8B"/>
                </a:solidFill>
                <a:latin typeface="Arial Narrow" panose="02020603050405020304" pitchFamily="2"/>
              </a:rPr>
              <a:t> </a:t>
            </a:r>
          </a:p>
          <a:p>
            <a:pPr marL="182880" marR="0" indent="0" algn="l">
              <a:lnSpc>
                <a:spcPts val="300"/>
              </a:lnSpc>
              <a:spcBef>
                <a:spcPts val="0"/>
              </a:spcBef>
              <a:spcAft>
                <a:spcPts val="0"/>
              </a:spcAft>
            </a:pPr>
            <a:r>
              <a:rPr lang="fr-FR" sz="550" spc="-15" baseline="30000">
                <a:solidFill>
                  <a:srgbClr val="3C3C8B"/>
                </a:solidFill>
                <a:latin typeface="Tahoma" panose="02020603050405020304" pitchFamily="2"/>
              </a:rPr>
              <a:t>neur</a:t>
            </a:r>
            <a:r>
              <a:rPr lang="fr-FR" sz="100" spc="-15">
                <a:solidFill>
                  <a:srgbClr val="3C3C8B"/>
                </a:solidFill>
                <a:latin typeface="Arial Narrow" panose="02020603050405020304" pitchFamily="2"/>
              </a:rPr>
              <a:t> </a:t>
            </a:r>
          </a:p>
          <a:p>
            <a:pPr marL="45720" marR="0" indent="0" algn="l">
              <a:lnSpc>
                <a:spcPts val="400"/>
              </a:lnSpc>
              <a:spcBef>
                <a:spcPts val="0"/>
              </a:spcBef>
              <a:spcAft>
                <a:spcPts val="0"/>
              </a:spcAft>
            </a:pPr>
            <a:r>
              <a:rPr lang="fr-FR" sz="600" spc="-10">
                <a:solidFill>
                  <a:srgbClr val="3C3C8B"/>
                </a:solidFill>
                <a:latin typeface="Arial Narrow" panose="02020603050405020304" pitchFamily="2"/>
              </a:rPr>
              <a:t>recherche </a:t>
            </a:r>
          </a:p>
        </p:txBody>
      </p:sp>
      <p:sp>
        <p:nvSpPr>
          <p:cNvPr id="9" name="Espace réservé du texte 8"/>
          <p:cNvSpPr>
            <a:spLocks noGrp="1"/>
          </p:cNvSpPr>
          <p:nvPr>
            <p:ph type="body" idx="10"/>
          </p:nvPr>
        </p:nvSpPr>
        <p:spPr>
          <a:xfrm>
            <a:off x="2621280" y="10351135"/>
            <a:ext cx="445135" cy="127635"/>
          </a:xfrm>
          <a:prstGeom prst="rect">
            <a:avLst/>
          </a:prstGeom>
          <a:solidFill>
            <a:srgbClr val="FFFFFF"/>
          </a:solidFill>
          <a:ln w="0" cmpd="sng">
            <a:noFill/>
            <a:prstDash val="solid"/>
          </a:ln>
        </p:spPr>
        <p:txBody>
          <a:bodyPr vert="horz" lIns="0" tIns="0" rIns="0" bIns="0" anchor="t"/>
          <a:lstStyle/>
          <a:p>
            <a:pPr marL="0" marR="0" indent="0" algn="l">
              <a:lnSpc>
                <a:spcPts val="300"/>
              </a:lnSpc>
              <a:spcAft>
                <a:spcPts val="0"/>
              </a:spcAft>
            </a:pPr>
            <a:r>
              <a:rPr lang="fr-FR" sz="450" b="1" spc="85">
                <a:solidFill>
                  <a:srgbClr val="BD002A"/>
                </a:solidFill>
                <a:latin typeface="Tahoma" panose="02020603050405020304" pitchFamily="2"/>
              </a:rPr>
              <a:t>drupe ai ur </a:t>
            </a:r>
            <a:r>
              <a:rPr lang="fr-FR" sz="600" spc="85">
                <a:solidFill>
                  <a:srgbClr val="BD002A"/>
                </a:solidFill>
                <a:latin typeface="Arial Narrow" panose="02020603050405020304" pitchFamily="2"/>
              </a:rPr>
              <a:t>ph</a:t>
            </a:r>
            <a:r>
              <a:rPr lang="fr-FR" sz="450" b="1" spc="85">
                <a:solidFill>
                  <a:srgbClr val="BD002A"/>
                </a:solidFill>
                <a:latin typeface="Tahoma" panose="02020603050405020304" pitchFamily="2"/>
              </a:rPr>
              <a:t>y</a:t>
            </a:r>
            <a:r>
              <a:rPr lang="fr-FR" sz="600" spc="85">
                <a:solidFill>
                  <a:srgbClr val="BD002A"/>
                </a:solidFill>
                <a:latin typeface="Arial Narrow" panose="02020603050405020304" pitchFamily="2"/>
              </a:rPr>
              <a:t>si</a:t>
            </a:r>
            <a:r>
              <a:rPr lang="fr-FR" sz="450" b="1" spc="85">
                <a:solidFill>
                  <a:srgbClr val="BD002A"/>
                </a:solidFill>
                <a:latin typeface="Tahoma" panose="02020603050405020304" pitchFamily="2"/>
              </a:rPr>
              <a:t>que  </a:t>
            </a:r>
            <a:r>
              <a:rPr lang="fr-FR" sz="450" b="1" spc="85" baseline="30000">
                <a:solidFill>
                  <a:srgbClr val="BD002A"/>
                </a:solidFill>
                <a:latin typeface="Tahoma" panose="02020603050405020304" pitchFamily="2"/>
              </a:rPr>
              <a:t>n</a:t>
            </a:r>
            <a:r>
              <a:rPr lang="fr-FR" sz="450" b="1" spc="85">
                <a:solidFill>
                  <a:srgbClr val="BD002A"/>
                </a:solidFill>
                <a:latin typeface="Tahoma" panose="02020603050405020304" pitchFamily="2"/>
              </a:rPr>
              <a:t>p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61" name="Image.jpg"/>
          <p:cNvPicPr/>
          <p:nvPr/>
        </p:nvPicPr>
        <p:blipFill>
          <a:blip r:embed="rId2"/>
          <a:stretch>
            <a:fillRect/>
          </a:stretch>
        </p:blipFill>
        <p:spPr>
          <a:xfrm>
            <a:off x="0" y="0"/>
            <a:ext cx="11162030" cy="10692130"/>
          </a:xfrm>
          <a:prstGeom prst="rect">
            <a:avLst/>
          </a:prstGeom>
        </p:spPr>
      </p:pic>
      <p:sp>
        <p:nvSpPr>
          <p:cNvPr id="362" name="Espace réservé du texte 361"/>
          <p:cNvSpPr>
            <a:spLocks noGrp="1"/>
          </p:cNvSpPr>
          <p:nvPr>
            <p:ph type="body" idx="10"/>
          </p:nvPr>
        </p:nvSpPr>
        <p:spPr>
          <a:xfrm>
            <a:off x="6056630" y="492760"/>
            <a:ext cx="2886075" cy="452120"/>
          </a:xfrm>
          <a:prstGeom prst="rect">
            <a:avLst/>
          </a:prstGeom>
          <a:noFill/>
          <a:ln w="0" cmpd="sng">
            <a:noFill/>
            <a:prstDash val="solid"/>
          </a:ln>
        </p:spPr>
        <p:txBody>
          <a:bodyPr vert="horz" lIns="0" tIns="0" rIns="0" bIns="0" anchor="t">
            <a:normAutofit fontScale="90000"/>
          </a:bodyPr>
          <a:lstStyle/>
          <a:p>
            <a:pPr marL="0" marR="0" indent="0" algn="l">
              <a:lnSpc>
                <a:spcPts val="3500"/>
              </a:lnSpc>
              <a:spcAft>
                <a:spcPts val="0"/>
              </a:spcAft>
            </a:pPr>
            <a:r>
              <a:rPr lang="fr-FR" sz="3100" b="1" spc="35">
                <a:solidFill>
                  <a:srgbClr val="95C23C"/>
                </a:solidFill>
                <a:latin typeface="Arial Narrow" panose="02020603050405020304" pitchFamily="2"/>
              </a:rPr>
              <a:t>Pour en savoir plus </a:t>
            </a:r>
          </a:p>
        </p:txBody>
      </p:sp>
      <p:sp>
        <p:nvSpPr>
          <p:cNvPr id="363" name="Espace réservé du texte 362"/>
          <p:cNvSpPr>
            <a:spLocks noGrp="1"/>
          </p:cNvSpPr>
          <p:nvPr>
            <p:ph type="body" idx="10"/>
          </p:nvPr>
        </p:nvSpPr>
        <p:spPr>
          <a:xfrm>
            <a:off x="435610" y="492760"/>
            <a:ext cx="2600325" cy="452120"/>
          </a:xfrm>
          <a:prstGeom prst="rect">
            <a:avLst/>
          </a:prstGeom>
          <a:noFill/>
          <a:ln w="0" cmpd="sng">
            <a:noFill/>
            <a:prstDash val="solid"/>
          </a:ln>
        </p:spPr>
        <p:txBody>
          <a:bodyPr vert="horz" lIns="0" tIns="0" rIns="0" bIns="0" anchor="t">
            <a:normAutofit fontScale="90000"/>
          </a:bodyPr>
          <a:lstStyle/>
          <a:p>
            <a:pPr marL="0" marR="0" indent="0" algn="l">
              <a:lnSpc>
                <a:spcPts val="3500"/>
              </a:lnSpc>
              <a:spcAft>
                <a:spcPts val="0"/>
              </a:spcAft>
            </a:pPr>
            <a:r>
              <a:rPr lang="fr-FR" sz="3100" b="1" spc="50">
                <a:solidFill>
                  <a:srgbClr val="000000"/>
                </a:solidFill>
                <a:latin typeface="Arial Narrow" panose="02020603050405020304" pitchFamily="2"/>
              </a:rPr>
              <a:t>Légendes photos </a:t>
            </a:r>
          </a:p>
        </p:txBody>
      </p:sp>
      <p:sp>
        <p:nvSpPr>
          <p:cNvPr id="364" name="Espace réservé du texte 363"/>
          <p:cNvSpPr>
            <a:spLocks noGrp="1"/>
          </p:cNvSpPr>
          <p:nvPr>
            <p:ph type="body" idx="10"/>
          </p:nvPr>
        </p:nvSpPr>
        <p:spPr>
          <a:xfrm>
            <a:off x="7339330" y="1200785"/>
            <a:ext cx="853440" cy="175260"/>
          </a:xfrm>
          <a:prstGeom prst="rect">
            <a:avLst/>
          </a:prstGeom>
          <a:noFill/>
          <a:ln w="0" cmpd="sng">
            <a:noFill/>
            <a:prstDash val="solid"/>
          </a:ln>
        </p:spPr>
        <p:txBody>
          <a:bodyPr vert="horz" lIns="0" tIns="0" rIns="0" bIns="0" anchor="t">
            <a:normAutofit fontScale="97500"/>
          </a:bodyPr>
          <a:lstStyle/>
          <a:p>
            <a:pPr marL="0" marR="0" indent="0" algn="l">
              <a:lnSpc>
                <a:spcPts val="1300"/>
              </a:lnSpc>
              <a:spcAft>
                <a:spcPts val="0"/>
              </a:spcAft>
            </a:pPr>
            <a:r>
              <a:rPr lang="fr-FR" sz="1050" b="1" spc="30">
                <a:solidFill>
                  <a:srgbClr val="000000"/>
                </a:solidFill>
                <a:latin typeface="Arial Narrow" panose="02020603050405020304" pitchFamily="2"/>
              </a:rPr>
              <a:t>LES MÉTIERS </a:t>
            </a:r>
          </a:p>
        </p:txBody>
      </p:sp>
      <p:sp>
        <p:nvSpPr>
          <p:cNvPr id="365" name="Espace réservé du texte 364"/>
          <p:cNvSpPr>
            <a:spLocks noGrp="1"/>
          </p:cNvSpPr>
          <p:nvPr>
            <p:ph type="body" idx="10"/>
          </p:nvPr>
        </p:nvSpPr>
        <p:spPr>
          <a:xfrm>
            <a:off x="8576945" y="1212850"/>
            <a:ext cx="1703705" cy="163195"/>
          </a:xfrm>
          <a:prstGeom prst="rect">
            <a:avLst/>
          </a:prstGeom>
          <a:noFill/>
          <a:ln w="0" cmpd="sng">
            <a:noFill/>
            <a:prstDash val="solid"/>
          </a:ln>
        </p:spPr>
        <p:txBody>
          <a:bodyPr vert="horz" lIns="0" tIns="36830" rIns="0" bIns="0" anchor="t">
            <a:normAutofit fontScale="25000" lnSpcReduction="20000"/>
          </a:bodyPr>
          <a:lstStyle/>
          <a:p>
            <a:pPr marL="0" marR="0" indent="0" algn="l">
              <a:lnSpc>
                <a:spcPts val="1000"/>
              </a:lnSpc>
              <a:spcAft>
                <a:spcPts val="0"/>
              </a:spcAft>
            </a:pPr>
            <a:r>
              <a:rPr lang="fr-FR" sz="1050" b="1" spc="55">
                <a:solidFill>
                  <a:srgbClr val="000000"/>
                </a:solidFill>
                <a:latin typeface="Arial Narrow" panose="02020603050405020304" pitchFamily="2"/>
              </a:rPr>
              <a:t>LA RECHERCHE PUBLIQUE </a:t>
            </a:r>
          </a:p>
        </p:txBody>
      </p:sp>
      <p:sp>
        <p:nvSpPr>
          <p:cNvPr id="366" name="Espace réservé du texte 365"/>
          <p:cNvSpPr>
            <a:spLocks noGrp="1"/>
          </p:cNvSpPr>
          <p:nvPr>
            <p:ph type="body" idx="10"/>
          </p:nvPr>
        </p:nvSpPr>
        <p:spPr>
          <a:xfrm>
            <a:off x="3087370" y="1487170"/>
            <a:ext cx="1630680" cy="163195"/>
          </a:xfrm>
          <a:prstGeom prst="rect">
            <a:avLst/>
          </a:prstGeom>
          <a:noFill/>
          <a:ln w="0" cmpd="sng">
            <a:noFill/>
            <a:prstDash val="solid"/>
          </a:ln>
        </p:spPr>
        <p:txBody>
          <a:bodyPr vert="horz" lIns="0" tIns="36830" rIns="0" bIns="0" anchor="t">
            <a:normAutofit fontScale="25000" lnSpcReduction="20000"/>
          </a:bodyPr>
          <a:lstStyle/>
          <a:p>
            <a:pPr marL="0" marR="0" indent="0" algn="l">
              <a:lnSpc>
                <a:spcPts val="1000"/>
              </a:lnSpc>
              <a:spcAft>
                <a:spcPts val="0"/>
              </a:spcAft>
            </a:pPr>
            <a:r>
              <a:rPr lang="fr-FR" sz="1050" b="1" spc="-40">
                <a:solidFill>
                  <a:srgbClr val="406FB3"/>
                </a:solidFill>
                <a:latin typeface="Arial Narrow" panose="02020603050405020304" pitchFamily="2"/>
              </a:rPr>
              <a:t>ASTRONOMIE, AÉRONAUTIQUE </a:t>
            </a:r>
          </a:p>
        </p:txBody>
      </p:sp>
      <p:sp>
        <p:nvSpPr>
          <p:cNvPr id="367" name="Espace réservé du texte 366"/>
          <p:cNvSpPr>
            <a:spLocks noGrp="1"/>
          </p:cNvSpPr>
          <p:nvPr>
            <p:ph type="body" idx="10"/>
          </p:nvPr>
        </p:nvSpPr>
        <p:spPr>
          <a:xfrm>
            <a:off x="466090" y="1687830"/>
            <a:ext cx="4718685" cy="438150"/>
          </a:xfrm>
          <a:prstGeom prst="rect">
            <a:avLst/>
          </a:prstGeom>
          <a:noFill/>
          <a:ln w="0" cmpd="sng">
            <a:noFill/>
            <a:prstDash val="solid"/>
          </a:ln>
        </p:spPr>
        <p:txBody>
          <a:bodyPr vert="horz" lIns="0" tIns="3810" rIns="0" bIns="0" anchor="t">
            <a:normAutofit fontScale="97500"/>
          </a:bodyPr>
          <a:lstStyle/>
          <a:p>
            <a:pPr marL="0" marR="0" indent="0" algn="just">
              <a:lnSpc>
                <a:spcPts val="800"/>
              </a:lnSpc>
              <a:spcAft>
                <a:spcPts val="0"/>
              </a:spcAft>
            </a:pPr>
            <a:r>
              <a:rPr lang="fr-FR" sz="750" b="1" spc="-20">
                <a:solidFill>
                  <a:srgbClr val="000000"/>
                </a:solidFill>
                <a:latin typeface="Arial Narrow" panose="02020603050405020304" pitchFamily="2"/>
              </a:rPr>
              <a:t>1/ Calcul aérodynamique autour d’un avion de transport © ONERA 2/ Essai sous vide thermique pour simuler l’environnement spatial © CNRS Photothèque - E. Perrin 3/ Images de la nébuleuse de la Tarentule prises par le télescope spatial Hubble © ESA/NASA, ESO and Danny </a:t>
            </a:r>
            <a:r>
              <a:rPr lang="fr-FR" sz="750" spc="-20">
                <a:solidFill>
                  <a:srgbClr val="000000"/>
                </a:solidFill>
                <a:latin typeface="Arial Narrow" panose="02020603050405020304" pitchFamily="2"/>
              </a:rPr>
              <a:t>LaCrue </a:t>
            </a:r>
            <a:r>
              <a:rPr lang="fr-FR" sz="750" b="1" spc="-20">
                <a:solidFill>
                  <a:srgbClr val="000000"/>
                </a:solidFill>
                <a:latin typeface="Arial Narrow" panose="02020603050405020304" pitchFamily="2"/>
              </a:rPr>
              <a:t>4/ Claudie Haigneré sanglée dans son siège avant le lancement de la fusée Soyouz en octobre 2001 © ESA/CNES 2001 - S. Corvaja </a:t>
            </a:r>
          </a:p>
        </p:txBody>
      </p:sp>
      <p:sp>
        <p:nvSpPr>
          <p:cNvPr id="368" name="Espace réservé du texte 367"/>
          <p:cNvSpPr>
            <a:spLocks noGrp="1"/>
          </p:cNvSpPr>
          <p:nvPr>
            <p:ph type="body" idx="10"/>
          </p:nvPr>
        </p:nvSpPr>
        <p:spPr>
          <a:xfrm>
            <a:off x="6266815" y="1510665"/>
            <a:ext cx="1932305" cy="802640"/>
          </a:xfrm>
          <a:prstGeom prst="rect">
            <a:avLst/>
          </a:prstGeom>
          <a:noFill/>
          <a:ln w="0" cmpd="sng">
            <a:noFill/>
            <a:prstDash val="solid"/>
          </a:ln>
        </p:spPr>
        <p:txBody>
          <a:bodyPr vert="horz" lIns="0" tIns="0" rIns="0" bIns="0" anchor="t">
            <a:normAutofit fontScale="97500"/>
          </a:bodyPr>
          <a:lstStyle/>
          <a:p>
            <a:pPr marL="0" marR="0" indent="0" algn="r">
              <a:lnSpc>
                <a:spcPts val="1000"/>
              </a:lnSpc>
              <a:spcAft>
                <a:spcPts val="0"/>
              </a:spcAft>
            </a:pPr>
            <a:r>
              <a:rPr lang="fr-FR" sz="750" b="1" spc="75">
                <a:solidFill>
                  <a:srgbClr val="F1EC1B"/>
                </a:solidFill>
                <a:latin typeface="Tahoma" panose="02020603050405020304" pitchFamily="2"/>
              </a:rPr>
              <a:t>ONISEP </a:t>
            </a:r>
            <a:r>
              <a:rPr lang="fr-FR" sz="750" b="1" spc="75">
                <a:solidFill>
                  <a:srgbClr val="000000"/>
                </a:solidFill>
                <a:latin typeface="Tahoma" panose="02020603050405020304" pitchFamily="2"/>
              </a:rPr>
              <a:t>Office national d’information sur les enseignements et les professions </a:t>
            </a:r>
            <a:r>
              <a:rPr lang="fr-FR" sz="750" b="1" u="sng" spc="75">
                <a:solidFill>
                  <a:srgbClr val="0000FF"/>
                </a:solidFill>
                <a:latin typeface="Tahoma" panose="02020603050405020304" pitchFamily="2"/>
              </a:rPr>
              <a:t>www.onisep.fr</a:t>
            </a:r>
            <a:r>
              <a:rPr lang="fr-FR" sz="750" b="1" spc="75">
                <a:solidFill>
                  <a:srgbClr val="000000"/>
                </a:solidFill>
                <a:latin typeface="Tahoma" panose="02020603050405020304" pitchFamily="2"/>
              </a:rPr>
              <a:t> Parcours : Les métiers de </a:t>
            </a:r>
            <a:r>
              <a:rPr lang="fr-FR" sz="750" b="1" spc="75">
                <a:solidFill>
                  <a:srgbClr val="000000"/>
                </a:solidFill>
                <a:latin typeface="Arial Narrow" panose="02020603050405020304" pitchFamily="2"/>
              </a:rPr>
              <a:t>.... </a:t>
            </a:r>
            <a:r>
              <a:rPr lang="fr-FR" sz="750" b="1" spc="75">
                <a:solidFill>
                  <a:srgbClr val="000000"/>
                </a:solidFill>
                <a:latin typeface="Tahoma" panose="02020603050405020304" pitchFamily="2"/>
              </a:rPr>
              <a:t>Infosup : Étudier la physique à l’université </a:t>
            </a:r>
          </a:p>
        </p:txBody>
      </p:sp>
      <p:sp>
        <p:nvSpPr>
          <p:cNvPr id="369" name="Espace réservé du texte 368"/>
          <p:cNvSpPr>
            <a:spLocks noGrp="1"/>
          </p:cNvSpPr>
          <p:nvPr>
            <p:ph type="body" idx="10"/>
          </p:nvPr>
        </p:nvSpPr>
        <p:spPr>
          <a:xfrm>
            <a:off x="8568055" y="1510665"/>
            <a:ext cx="1605915" cy="665480"/>
          </a:xfrm>
          <a:prstGeom prst="rect">
            <a:avLst/>
          </a:prstGeom>
          <a:noFill/>
          <a:ln w="0" cmpd="sng">
            <a:noFill/>
            <a:prstDash val="solid"/>
          </a:ln>
        </p:spPr>
        <p:txBody>
          <a:bodyPr vert="horz" lIns="0" tIns="0" rIns="0" bIns="0" anchor="t">
            <a:normAutofit fontScale="97500"/>
          </a:bodyPr>
          <a:lstStyle/>
          <a:p>
            <a:pPr marL="0" marR="0" indent="0" algn="l">
              <a:lnSpc>
                <a:spcPts val="1000"/>
              </a:lnSpc>
              <a:spcAft>
                <a:spcPts val="0"/>
              </a:spcAft>
            </a:pPr>
            <a:r>
              <a:rPr lang="fr-FR" sz="750" b="1" spc="-30">
                <a:solidFill>
                  <a:srgbClr val="D68BAA"/>
                </a:solidFill>
                <a:latin typeface="Tahoma" panose="02020603050405020304" pitchFamily="2"/>
              </a:rPr>
              <a:t>Les organismes de recherche et établissements d’enseignement supérieur </a:t>
            </a:r>
            <a:r>
              <a:rPr lang="fr-FR" sz="750" b="1" u="sng" spc="-30">
                <a:solidFill>
                  <a:srgbClr val="0000FF"/>
                </a:solidFill>
                <a:latin typeface="Tahoma" panose="02020603050405020304" pitchFamily="2"/>
              </a:rPr>
              <a:t>www.recherche.gouv.fr/organism/</a:t>
            </a:r>
            <a:r>
              <a:rPr lang="fr-FR" sz="750" b="1" spc="-30">
                <a:solidFill>
                  <a:srgbClr val="000000"/>
                </a:solidFill>
                <a:latin typeface="Tahoma" panose="02020603050405020304" pitchFamily="2"/>
              </a:rPr>
              <a:t> index.htm </a:t>
            </a:r>
          </a:p>
        </p:txBody>
      </p:sp>
      <p:sp>
        <p:nvSpPr>
          <p:cNvPr id="370" name="Espace réservé du texte 369"/>
          <p:cNvSpPr>
            <a:spLocks noGrp="1"/>
          </p:cNvSpPr>
          <p:nvPr>
            <p:ph type="body" idx="10"/>
          </p:nvPr>
        </p:nvSpPr>
        <p:spPr>
          <a:xfrm>
            <a:off x="3093720" y="2523490"/>
            <a:ext cx="1082040" cy="163195"/>
          </a:xfrm>
          <a:prstGeom prst="rect">
            <a:avLst/>
          </a:prstGeom>
          <a:noFill/>
          <a:ln w="0" cmpd="sng">
            <a:noFill/>
            <a:prstDash val="solid"/>
          </a:ln>
        </p:spPr>
        <p:txBody>
          <a:bodyPr vert="horz" lIns="0" tIns="36830" rIns="0" bIns="0" anchor="t">
            <a:normAutofit fontScale="97500"/>
          </a:bodyPr>
          <a:lstStyle/>
          <a:p>
            <a:pPr marL="0" marR="0" indent="0" algn="l">
              <a:lnSpc>
                <a:spcPts val="900"/>
              </a:lnSpc>
              <a:spcAft>
                <a:spcPts val="0"/>
              </a:spcAft>
            </a:pPr>
            <a:r>
              <a:rPr lang="fr-FR" sz="1050" b="1" spc="-55">
                <a:solidFill>
                  <a:srgbClr val="65B0DA"/>
                </a:solidFill>
                <a:latin typeface="Arial Narrow" panose="02020603050405020304" pitchFamily="2"/>
              </a:rPr>
              <a:t>PHYSIQUE ET SANTÉ </a:t>
            </a:r>
          </a:p>
        </p:txBody>
      </p:sp>
      <p:sp>
        <p:nvSpPr>
          <p:cNvPr id="371" name="Espace réservé du texte 370"/>
          <p:cNvSpPr>
            <a:spLocks noGrp="1"/>
          </p:cNvSpPr>
          <p:nvPr>
            <p:ph type="body" idx="10"/>
          </p:nvPr>
        </p:nvSpPr>
        <p:spPr>
          <a:xfrm>
            <a:off x="8568055" y="2309495"/>
            <a:ext cx="1468755" cy="534035"/>
          </a:xfrm>
          <a:prstGeom prst="rect">
            <a:avLst/>
          </a:prstGeom>
          <a:noFill/>
          <a:ln w="0" cmpd="sng">
            <a:noFill/>
            <a:prstDash val="solid"/>
          </a:ln>
        </p:spPr>
        <p:txBody>
          <a:bodyPr vert="horz" lIns="0" tIns="0" rIns="0" bIns="0" anchor="t">
            <a:normAutofit fontScale="97500"/>
          </a:bodyPr>
          <a:lstStyle/>
          <a:p>
            <a:pPr marL="0" marR="0" indent="0" algn="l">
              <a:lnSpc>
                <a:spcPts val="1000"/>
              </a:lnSpc>
              <a:spcAft>
                <a:spcPts val="0"/>
              </a:spcAft>
            </a:pPr>
            <a:r>
              <a:rPr lang="fr-FR" sz="750" b="1" spc="-10">
                <a:solidFill>
                  <a:srgbClr val="AFCE37"/>
                </a:solidFill>
                <a:latin typeface="Tahoma" panose="02020603050405020304" pitchFamily="2"/>
              </a:rPr>
              <a:t>CNRS </a:t>
            </a:r>
          </a:p>
          <a:p>
            <a:pPr marL="0" marR="0" indent="0" algn="l">
              <a:lnSpc>
                <a:spcPts val="1000"/>
              </a:lnSpc>
              <a:spcBef>
                <a:spcPts val="25"/>
              </a:spcBef>
              <a:spcAft>
                <a:spcPts val="0"/>
              </a:spcAft>
            </a:pPr>
            <a:r>
              <a:rPr lang="fr-FR" sz="750" b="1" spc="-10">
                <a:solidFill>
                  <a:srgbClr val="000000"/>
                </a:solidFill>
                <a:latin typeface="Tahoma" panose="02020603050405020304" pitchFamily="2"/>
              </a:rPr>
              <a:t>Centre national de la recherche scientifique </a:t>
            </a:r>
          </a:p>
          <a:p>
            <a:pPr marL="0" marR="0" indent="0" algn="l">
              <a:lnSpc>
                <a:spcPts val="1000"/>
              </a:lnSpc>
              <a:spcBef>
                <a:spcPts val="0"/>
              </a:spcBef>
              <a:spcAft>
                <a:spcPts val="0"/>
              </a:spcAft>
            </a:pPr>
            <a:r>
              <a:rPr lang="fr-FR" sz="750" b="1" u="sng" spc="0">
                <a:solidFill>
                  <a:srgbClr val="0000FF"/>
                </a:solidFill>
                <a:latin typeface="Tahoma" panose="02020603050405020304" pitchFamily="2"/>
              </a:rPr>
              <a:t>www.cnrs.fr</a:t>
            </a:r>
            <a:r>
              <a:rPr lang="fr-FR" sz="100" b="1" spc="0">
                <a:solidFill>
                  <a:srgbClr val="000000"/>
                </a:solidFill>
                <a:latin typeface="Tahoma" panose="02020603050405020304" pitchFamily="2"/>
              </a:rPr>
              <a:t> </a:t>
            </a:r>
          </a:p>
        </p:txBody>
      </p:sp>
      <p:sp>
        <p:nvSpPr>
          <p:cNvPr id="372" name="Espace réservé du texte 371"/>
          <p:cNvSpPr>
            <a:spLocks noGrp="1"/>
          </p:cNvSpPr>
          <p:nvPr>
            <p:ph type="body" idx="10"/>
          </p:nvPr>
        </p:nvSpPr>
        <p:spPr>
          <a:xfrm>
            <a:off x="7001510" y="2443480"/>
            <a:ext cx="1197610" cy="534670"/>
          </a:xfrm>
          <a:prstGeom prst="rect">
            <a:avLst/>
          </a:prstGeom>
          <a:noFill/>
          <a:ln w="0" cmpd="sng">
            <a:noFill/>
            <a:prstDash val="solid"/>
          </a:ln>
        </p:spPr>
        <p:txBody>
          <a:bodyPr vert="horz" lIns="0" tIns="635" rIns="0" bIns="0" anchor="t">
            <a:normAutofit fontScale="97500"/>
          </a:bodyPr>
          <a:lstStyle/>
          <a:p>
            <a:pPr marL="0" marR="0" indent="0" algn="r">
              <a:lnSpc>
                <a:spcPts val="1000"/>
              </a:lnSpc>
              <a:spcAft>
                <a:spcPts val="0"/>
              </a:spcAft>
            </a:pPr>
            <a:r>
              <a:rPr lang="fr-FR" sz="750" b="1" spc="0">
                <a:solidFill>
                  <a:srgbClr val="D68BAA"/>
                </a:solidFill>
                <a:latin typeface="Tahoma" panose="02020603050405020304" pitchFamily="2"/>
              </a:rPr>
              <a:t>CIDJ </a:t>
            </a:r>
            <a:r>
              <a:rPr lang="fr-FR" sz="750" b="1" spc="0">
                <a:solidFill>
                  <a:srgbClr val="000000"/>
                </a:solidFill>
                <a:latin typeface="Tahoma" panose="02020603050405020304" pitchFamily="2"/>
              </a:rPr>
              <a:t>Centre d’information et de documentation jeunesse </a:t>
            </a:r>
            <a:r>
              <a:rPr lang="fr-FR" sz="750" b="1" u="sng" spc="0">
                <a:solidFill>
                  <a:srgbClr val="0000FF"/>
                </a:solidFill>
                <a:latin typeface="Tahoma" panose="02020603050405020304" pitchFamily="2"/>
              </a:rPr>
              <a:t>www.cidj.asso.fr</a:t>
            </a:r>
            <a:r>
              <a:rPr lang="fr-FR" sz="100" b="1" spc="0">
                <a:solidFill>
                  <a:srgbClr val="000000"/>
                </a:solidFill>
                <a:latin typeface="Tahoma" panose="02020603050405020304" pitchFamily="2"/>
              </a:rPr>
              <a:t> </a:t>
            </a:r>
          </a:p>
        </p:txBody>
      </p:sp>
      <p:sp>
        <p:nvSpPr>
          <p:cNvPr id="373" name="Espace réservé du texte 372"/>
          <p:cNvSpPr>
            <a:spLocks noGrp="1"/>
          </p:cNvSpPr>
          <p:nvPr>
            <p:ph type="body" idx="10"/>
          </p:nvPr>
        </p:nvSpPr>
        <p:spPr>
          <a:xfrm>
            <a:off x="466090" y="2724150"/>
            <a:ext cx="4721860" cy="439420"/>
          </a:xfrm>
          <a:prstGeom prst="rect">
            <a:avLst/>
          </a:prstGeom>
          <a:noFill/>
          <a:ln w="0" cmpd="sng">
            <a:noFill/>
            <a:prstDash val="solid"/>
          </a:ln>
        </p:spPr>
        <p:txBody>
          <a:bodyPr vert="horz" lIns="0" tIns="7620" rIns="0" bIns="0" anchor="t">
            <a:normAutofit fontScale="97500"/>
          </a:bodyPr>
          <a:lstStyle/>
          <a:p>
            <a:pPr marL="0" marR="0" indent="0" algn="just">
              <a:lnSpc>
                <a:spcPts val="800"/>
              </a:lnSpc>
              <a:spcAft>
                <a:spcPts val="0"/>
              </a:spcAft>
            </a:pPr>
            <a:r>
              <a:rPr lang="fr-FR" sz="750" b="1" spc="-15">
                <a:solidFill>
                  <a:srgbClr val="000000"/>
                </a:solidFill>
                <a:latin typeface="Arial Narrow" panose="02020603050405020304" pitchFamily="2"/>
              </a:rPr>
              <a:t>1/ Caméra haute résolution de tomographie à émission de positons (TEP) dédiée à la recherche en neurologie et en psychiatrie © CEA - C. Boulze 2/ Analyse d’un échantillon d’ADN sur des puces à ADN © CEA - P. Stroppa 3/ Mesure d’expression de gènes par une technique d’imagerie en comptage de particules © INSERM 4/ Visualisation de l’évolution d’un virus dans des cellules en microscopie confocale grâce à des marqueurs fl uorescents greffés à des anticorps © CNRS Photothèque - H. Raguet </a:t>
            </a:r>
          </a:p>
        </p:txBody>
      </p:sp>
      <p:sp>
        <p:nvSpPr>
          <p:cNvPr id="374" name="Espace réservé du texte 373"/>
          <p:cNvSpPr>
            <a:spLocks noGrp="1"/>
          </p:cNvSpPr>
          <p:nvPr>
            <p:ph type="body" idx="10"/>
          </p:nvPr>
        </p:nvSpPr>
        <p:spPr>
          <a:xfrm>
            <a:off x="8568055" y="2976880"/>
            <a:ext cx="1612265" cy="400050"/>
          </a:xfrm>
          <a:prstGeom prst="rect">
            <a:avLst/>
          </a:prstGeom>
          <a:noFill/>
          <a:ln w="0" cmpd="sng">
            <a:noFill/>
            <a:prstDash val="solid"/>
          </a:ln>
        </p:spPr>
        <p:txBody>
          <a:bodyPr vert="horz" lIns="0" tIns="0" rIns="0" bIns="0" anchor="t">
            <a:normAutofit fontScale="97500"/>
          </a:bodyPr>
          <a:lstStyle/>
          <a:p>
            <a:pPr marL="0" marR="0" indent="0" algn="l">
              <a:lnSpc>
                <a:spcPts val="1000"/>
              </a:lnSpc>
              <a:spcAft>
                <a:spcPts val="0"/>
              </a:spcAft>
            </a:pPr>
            <a:r>
              <a:rPr lang="fr-FR" sz="750" b="1" spc="0">
                <a:solidFill>
                  <a:srgbClr val="90C1E7"/>
                </a:solidFill>
                <a:latin typeface="Tahoma" panose="02020603050405020304" pitchFamily="2"/>
              </a:rPr>
              <a:t>CEA </a:t>
            </a:r>
          </a:p>
          <a:p>
            <a:pPr marL="0" marR="0" indent="0" algn="l">
              <a:lnSpc>
                <a:spcPts val="1000"/>
              </a:lnSpc>
              <a:spcBef>
                <a:spcPts val="0"/>
              </a:spcBef>
              <a:spcAft>
                <a:spcPts val="0"/>
              </a:spcAft>
            </a:pPr>
            <a:r>
              <a:rPr lang="fr-FR" sz="750" b="1" spc="-15">
                <a:solidFill>
                  <a:srgbClr val="000000"/>
                </a:solidFill>
                <a:latin typeface="Tahoma" panose="02020603050405020304" pitchFamily="2"/>
              </a:rPr>
              <a:t>Commissariat à l’énergie atomique </a:t>
            </a:r>
            <a:r>
              <a:rPr lang="fr-FR" sz="750" b="1" u="sng" spc="-15">
                <a:solidFill>
                  <a:srgbClr val="0000FF"/>
                </a:solidFill>
                <a:latin typeface="Tahoma" panose="02020603050405020304" pitchFamily="2"/>
              </a:rPr>
              <a:t>www.cea.fr</a:t>
            </a:r>
            <a:r>
              <a:rPr lang="fr-FR" sz="100" b="1" spc="-15">
                <a:solidFill>
                  <a:srgbClr val="000000"/>
                </a:solidFill>
                <a:latin typeface="Tahoma" panose="02020603050405020304" pitchFamily="2"/>
              </a:rPr>
              <a:t> </a:t>
            </a:r>
          </a:p>
        </p:txBody>
      </p:sp>
      <p:sp>
        <p:nvSpPr>
          <p:cNvPr id="375" name="Espace réservé du texte 374"/>
          <p:cNvSpPr>
            <a:spLocks noGrp="1"/>
          </p:cNvSpPr>
          <p:nvPr>
            <p:ph type="body" idx="10"/>
          </p:nvPr>
        </p:nvSpPr>
        <p:spPr>
          <a:xfrm>
            <a:off x="6343015" y="3110865"/>
            <a:ext cx="1852930" cy="266065"/>
          </a:xfrm>
          <a:prstGeom prst="rect">
            <a:avLst/>
          </a:prstGeom>
          <a:noFill/>
          <a:ln w="0" cmpd="sng">
            <a:noFill/>
            <a:prstDash val="solid"/>
          </a:ln>
        </p:spPr>
        <p:txBody>
          <a:bodyPr vert="horz" lIns="0" tIns="0" rIns="0" bIns="0" anchor="t">
            <a:normAutofit fontScale="97500"/>
          </a:bodyPr>
          <a:lstStyle/>
          <a:p>
            <a:pPr marL="0" marR="0" indent="0" algn="just">
              <a:lnSpc>
                <a:spcPts val="1000"/>
              </a:lnSpc>
              <a:spcAft>
                <a:spcPts val="0"/>
              </a:spcAft>
            </a:pPr>
            <a:r>
              <a:rPr lang="fr-FR" sz="750" b="1" spc="-15">
                <a:solidFill>
                  <a:srgbClr val="AFCE37"/>
                </a:solidFill>
                <a:latin typeface="Tahoma" panose="02020603050405020304" pitchFamily="2"/>
              </a:rPr>
              <a:t>Espace Mendès France Poitou-Charente </a:t>
            </a:r>
            <a:r>
              <a:rPr lang="fr-FR" sz="750" b="1" u="sng" spc="-15">
                <a:solidFill>
                  <a:srgbClr val="0000FF"/>
                </a:solidFill>
                <a:latin typeface="Tahoma" panose="02020603050405020304" pitchFamily="2"/>
              </a:rPr>
              <a:t>www.maison-des-sciences.org/metiers</a:t>
            </a:r>
            <a:r>
              <a:rPr lang="fr-FR" sz="100" b="1" spc="-15">
                <a:solidFill>
                  <a:srgbClr val="000000"/>
                </a:solidFill>
                <a:latin typeface="Tahoma" panose="02020603050405020304" pitchFamily="2"/>
              </a:rPr>
              <a:t> </a:t>
            </a:r>
          </a:p>
        </p:txBody>
      </p:sp>
      <p:sp>
        <p:nvSpPr>
          <p:cNvPr id="376" name="Espace réservé du texte 375"/>
          <p:cNvSpPr>
            <a:spLocks noGrp="1"/>
          </p:cNvSpPr>
          <p:nvPr>
            <p:ph type="body" idx="10"/>
          </p:nvPr>
        </p:nvSpPr>
        <p:spPr>
          <a:xfrm>
            <a:off x="3093720" y="3431540"/>
            <a:ext cx="1471930" cy="288290"/>
          </a:xfrm>
          <a:prstGeom prst="rect">
            <a:avLst/>
          </a:prstGeom>
          <a:noFill/>
          <a:ln w="0" cmpd="sng">
            <a:noFill/>
            <a:prstDash val="solid"/>
          </a:ln>
        </p:spPr>
        <p:txBody>
          <a:bodyPr vert="horz" lIns="0" tIns="35560" rIns="0" bIns="0" anchor="t">
            <a:normAutofit fontScale="60000" lnSpcReduction="20000"/>
          </a:bodyPr>
          <a:lstStyle/>
          <a:p>
            <a:pPr marL="0" marR="0" indent="0" algn="l">
              <a:lnSpc>
                <a:spcPts val="1000"/>
              </a:lnSpc>
              <a:spcAft>
                <a:spcPts val="0"/>
              </a:spcAft>
            </a:pPr>
            <a:r>
              <a:rPr lang="fr-FR" sz="1050" b="1" spc="-25">
                <a:solidFill>
                  <a:srgbClr val="3AA2A9"/>
                </a:solidFill>
                <a:latin typeface="Arial Narrow" panose="02020603050405020304" pitchFamily="2"/>
              </a:rPr>
              <a:t>ENSEIGNEMENT, DIFFUSION DES CONNAISSANCES </a:t>
            </a:r>
          </a:p>
        </p:txBody>
      </p:sp>
      <p:sp>
        <p:nvSpPr>
          <p:cNvPr id="377" name="Espace réservé du texte 376"/>
          <p:cNvSpPr>
            <a:spLocks noGrp="1"/>
          </p:cNvSpPr>
          <p:nvPr>
            <p:ph type="body" idx="10"/>
          </p:nvPr>
        </p:nvSpPr>
        <p:spPr>
          <a:xfrm>
            <a:off x="8568055" y="3510280"/>
            <a:ext cx="1715770" cy="400050"/>
          </a:xfrm>
          <a:prstGeom prst="rect">
            <a:avLst/>
          </a:prstGeom>
          <a:noFill/>
          <a:ln w="0" cmpd="sng">
            <a:noFill/>
            <a:prstDash val="solid"/>
          </a:ln>
        </p:spPr>
        <p:txBody>
          <a:bodyPr vert="horz" lIns="0" tIns="0" rIns="0" bIns="0" anchor="t">
            <a:normAutofit fontScale="97500"/>
          </a:bodyPr>
          <a:lstStyle/>
          <a:p>
            <a:pPr marL="0" marR="0" indent="0" algn="l">
              <a:lnSpc>
                <a:spcPts val="1000"/>
              </a:lnSpc>
              <a:spcAft>
                <a:spcPts val="0"/>
              </a:spcAft>
            </a:pPr>
            <a:r>
              <a:rPr lang="fr-FR" sz="750" b="1" spc="0">
                <a:solidFill>
                  <a:srgbClr val="F1EC1B"/>
                </a:solidFill>
                <a:latin typeface="Tahoma" panose="02020603050405020304" pitchFamily="2"/>
              </a:rPr>
              <a:t>CNES </a:t>
            </a:r>
          </a:p>
          <a:p>
            <a:pPr marL="0" marR="0" indent="0" algn="l">
              <a:lnSpc>
                <a:spcPts val="1000"/>
              </a:lnSpc>
              <a:spcBef>
                <a:spcPts val="0"/>
              </a:spcBef>
              <a:spcAft>
                <a:spcPts val="0"/>
              </a:spcAft>
            </a:pPr>
            <a:r>
              <a:rPr lang="fr-FR" sz="750" b="1" spc="0">
                <a:solidFill>
                  <a:srgbClr val="000000"/>
                </a:solidFill>
                <a:latin typeface="Tahoma" panose="02020603050405020304" pitchFamily="2"/>
              </a:rPr>
              <a:t>Centre national d’études spatiales </a:t>
            </a:r>
            <a:r>
              <a:rPr lang="fr-FR" sz="750" b="1" u="sng" spc="0">
                <a:solidFill>
                  <a:srgbClr val="0000FF"/>
                </a:solidFill>
                <a:latin typeface="Tahoma" panose="02020603050405020304" pitchFamily="2"/>
              </a:rPr>
              <a:t>www.cnes.fr</a:t>
            </a:r>
            <a:r>
              <a:rPr lang="fr-FR" sz="100" b="1" spc="0">
                <a:solidFill>
                  <a:srgbClr val="000000"/>
                </a:solidFill>
                <a:latin typeface="Tahoma" panose="02020603050405020304" pitchFamily="2"/>
              </a:rPr>
              <a:t> </a:t>
            </a:r>
          </a:p>
        </p:txBody>
      </p:sp>
      <p:sp>
        <p:nvSpPr>
          <p:cNvPr id="378" name="Espace réservé du texte 377"/>
          <p:cNvSpPr>
            <a:spLocks noGrp="1"/>
          </p:cNvSpPr>
          <p:nvPr>
            <p:ph type="body" idx="10"/>
          </p:nvPr>
        </p:nvSpPr>
        <p:spPr>
          <a:xfrm>
            <a:off x="6263640" y="3510280"/>
            <a:ext cx="1935480" cy="403225"/>
          </a:xfrm>
          <a:prstGeom prst="rect">
            <a:avLst/>
          </a:prstGeom>
          <a:noFill/>
          <a:ln w="0" cmpd="sng">
            <a:noFill/>
            <a:prstDash val="solid"/>
          </a:ln>
        </p:spPr>
        <p:txBody>
          <a:bodyPr vert="horz" lIns="0" tIns="0" rIns="0" bIns="0" anchor="t">
            <a:normAutofit fontScale="97500"/>
          </a:bodyPr>
          <a:lstStyle/>
          <a:p>
            <a:pPr marL="0" marR="0" indent="0" algn="r">
              <a:lnSpc>
                <a:spcPts val="1000"/>
              </a:lnSpc>
              <a:spcAft>
                <a:spcPts val="0"/>
              </a:spcAft>
            </a:pPr>
            <a:r>
              <a:rPr lang="fr-FR" sz="750" b="1" spc="0">
                <a:solidFill>
                  <a:srgbClr val="90C1E7"/>
                </a:solidFill>
                <a:latin typeface="Tahoma" panose="02020603050405020304" pitchFamily="2"/>
              </a:rPr>
              <a:t>APEC </a:t>
            </a:r>
          </a:p>
          <a:p>
            <a:pPr marL="0" marR="0" indent="0" algn="r">
              <a:lnSpc>
                <a:spcPts val="1000"/>
              </a:lnSpc>
              <a:spcBef>
                <a:spcPts val="0"/>
              </a:spcBef>
              <a:spcAft>
                <a:spcPts val="0"/>
              </a:spcAft>
            </a:pPr>
            <a:r>
              <a:rPr lang="fr-FR" sz="750" b="1" spc="-15">
                <a:solidFill>
                  <a:srgbClr val="000000"/>
                </a:solidFill>
                <a:latin typeface="Tahoma" panose="02020603050405020304" pitchFamily="2"/>
              </a:rPr>
              <a:t>Association pour l’emploi des cadres </a:t>
            </a:r>
            <a:r>
              <a:rPr lang="fr-FR" sz="750" b="1" u="sng" spc="-15">
                <a:solidFill>
                  <a:srgbClr val="0000FF"/>
                </a:solidFill>
                <a:latin typeface="Tahoma" panose="02020603050405020304" pitchFamily="2"/>
              </a:rPr>
              <a:t>www.apec.fr</a:t>
            </a:r>
            <a:r>
              <a:rPr lang="fr-FR" sz="750" b="1" spc="-15">
                <a:solidFill>
                  <a:srgbClr val="000000"/>
                </a:solidFill>
                <a:latin typeface="Tahoma" panose="02020603050405020304" pitchFamily="2"/>
              </a:rPr>
              <a:t> (Jeunes diplômés / Marché) </a:t>
            </a:r>
          </a:p>
        </p:txBody>
      </p:sp>
      <p:sp>
        <p:nvSpPr>
          <p:cNvPr id="379" name="Espace réservé du texte 378"/>
          <p:cNvSpPr>
            <a:spLocks noGrp="1"/>
          </p:cNvSpPr>
          <p:nvPr>
            <p:ph type="body" idx="10"/>
          </p:nvPr>
        </p:nvSpPr>
        <p:spPr>
          <a:xfrm>
            <a:off x="466090" y="3757930"/>
            <a:ext cx="4718685" cy="332740"/>
          </a:xfrm>
          <a:prstGeom prst="rect">
            <a:avLst/>
          </a:prstGeom>
          <a:noFill/>
          <a:ln w="0" cmpd="sng">
            <a:noFill/>
            <a:prstDash val="solid"/>
          </a:ln>
        </p:spPr>
        <p:txBody>
          <a:bodyPr vert="horz" lIns="0" tIns="5715" rIns="0" bIns="0" anchor="t">
            <a:normAutofit fontScale="97500"/>
          </a:bodyPr>
          <a:lstStyle/>
          <a:p>
            <a:pPr marL="0" marR="0" indent="0" algn="just">
              <a:lnSpc>
                <a:spcPts val="800"/>
              </a:lnSpc>
              <a:spcAft>
                <a:spcPts val="0"/>
              </a:spcAft>
            </a:pPr>
            <a:r>
              <a:rPr lang="fr-FR" sz="750" b="1" spc="0">
                <a:solidFill>
                  <a:srgbClr val="000000"/>
                </a:solidFill>
                <a:latin typeface="Arial Narrow" panose="02020603050405020304" pitchFamily="2"/>
              </a:rPr>
              <a:t>1/ Enfants s’amusant dans la partie sur l’eau au Vaisseau, centre de découverte des sciences et techniques de Strasbourg © </a:t>
            </a:r>
            <a:r>
              <a:rPr lang="fr-FR" sz="750" spc="0">
                <a:solidFill>
                  <a:srgbClr val="000000"/>
                </a:solidFill>
                <a:latin typeface="Arial Narrow" panose="02020603050405020304" pitchFamily="2"/>
              </a:rPr>
              <a:t>Vaisseau </a:t>
            </a:r>
            <a:r>
              <a:rPr lang="fr-FR" sz="750" b="1" spc="0">
                <a:solidFill>
                  <a:srgbClr val="000000"/>
                </a:solidFill>
                <a:latin typeface="Arial Narrow" panose="02020603050405020304" pitchFamily="2"/>
              </a:rPr>
              <a:t>2/ Expérience d’électrostatique au Palais de la Découverte © Palais de la Découverte 3/ Cours de sciences au collège Vincent d’Indy © C. Lucas/MENESR 4/ Découverte des étoiles au Planétarium de la Cité de l’espace © Dumas </a:t>
            </a:r>
          </a:p>
        </p:txBody>
      </p:sp>
      <p:sp>
        <p:nvSpPr>
          <p:cNvPr id="380" name="Espace réservé du texte 379"/>
          <p:cNvSpPr>
            <a:spLocks noGrp="1"/>
          </p:cNvSpPr>
          <p:nvPr>
            <p:ph type="body" idx="10"/>
          </p:nvPr>
        </p:nvSpPr>
        <p:spPr>
          <a:xfrm>
            <a:off x="8568055" y="4043680"/>
            <a:ext cx="1334770" cy="400050"/>
          </a:xfrm>
          <a:prstGeom prst="rect">
            <a:avLst/>
          </a:prstGeom>
          <a:noFill/>
          <a:ln w="0" cmpd="sng">
            <a:noFill/>
            <a:prstDash val="solid"/>
          </a:ln>
        </p:spPr>
        <p:txBody>
          <a:bodyPr vert="horz" lIns="0" tIns="0" rIns="0" bIns="0" anchor="t">
            <a:normAutofit fontScale="97500"/>
          </a:bodyPr>
          <a:lstStyle/>
          <a:p>
            <a:pPr marL="0" marR="0" indent="0" algn="l">
              <a:lnSpc>
                <a:spcPts val="1000"/>
              </a:lnSpc>
              <a:spcAft>
                <a:spcPts val="0"/>
              </a:spcAft>
            </a:pPr>
            <a:r>
              <a:rPr lang="fr-FR" sz="750" b="1" spc="0">
                <a:solidFill>
                  <a:srgbClr val="D68BAA"/>
                </a:solidFill>
                <a:latin typeface="Tahoma" panose="02020603050405020304" pitchFamily="2"/>
              </a:rPr>
              <a:t>ESA </a:t>
            </a:r>
          </a:p>
          <a:p>
            <a:pPr marL="0" marR="0" indent="0" algn="l">
              <a:lnSpc>
                <a:spcPts val="1000"/>
              </a:lnSpc>
              <a:spcBef>
                <a:spcPts val="0"/>
              </a:spcBef>
              <a:spcAft>
                <a:spcPts val="0"/>
              </a:spcAft>
            </a:pPr>
            <a:r>
              <a:rPr lang="fr-FR" sz="750" b="1" spc="-10">
                <a:solidFill>
                  <a:srgbClr val="000000"/>
                </a:solidFill>
                <a:latin typeface="Tahoma" panose="02020603050405020304" pitchFamily="2"/>
              </a:rPr>
              <a:t>Agence spatiale européenne www.esa.int </a:t>
            </a:r>
          </a:p>
        </p:txBody>
      </p:sp>
      <p:sp>
        <p:nvSpPr>
          <p:cNvPr id="381" name="Espace réservé du texte 380"/>
          <p:cNvSpPr>
            <a:spLocks noGrp="1"/>
          </p:cNvSpPr>
          <p:nvPr>
            <p:ph type="body" idx="10"/>
          </p:nvPr>
        </p:nvSpPr>
        <p:spPr>
          <a:xfrm>
            <a:off x="6742430" y="4043680"/>
            <a:ext cx="1459865" cy="403225"/>
          </a:xfrm>
          <a:prstGeom prst="rect">
            <a:avLst/>
          </a:prstGeom>
          <a:noFill/>
          <a:ln w="0" cmpd="sng">
            <a:noFill/>
            <a:prstDash val="solid"/>
          </a:ln>
        </p:spPr>
        <p:txBody>
          <a:bodyPr vert="horz" lIns="0" tIns="0" rIns="0" bIns="0" anchor="t">
            <a:normAutofit fontScale="52500" lnSpcReduction="20000"/>
          </a:bodyPr>
          <a:lstStyle/>
          <a:p>
            <a:pPr marL="0" marR="0" indent="0" algn="r">
              <a:lnSpc>
                <a:spcPts val="1000"/>
              </a:lnSpc>
              <a:spcAft>
                <a:spcPts val="0"/>
              </a:spcAft>
            </a:pPr>
            <a:r>
              <a:rPr lang="fr-FR" sz="750" b="1" spc="5">
                <a:solidFill>
                  <a:srgbClr val="F1EC1B"/>
                </a:solidFill>
                <a:latin typeface="Tahoma" panose="02020603050405020304" pitchFamily="2"/>
              </a:rPr>
              <a:t>ANPE </a:t>
            </a:r>
          </a:p>
          <a:p>
            <a:pPr marL="0" marR="0" indent="0" algn="r">
              <a:lnSpc>
                <a:spcPts val="1100"/>
              </a:lnSpc>
              <a:spcBef>
                <a:spcPts val="0"/>
              </a:spcBef>
              <a:spcAft>
                <a:spcPts val="0"/>
              </a:spcAft>
            </a:pPr>
            <a:r>
              <a:rPr lang="fr-FR" sz="750" b="1" spc="-20">
                <a:solidFill>
                  <a:srgbClr val="000000"/>
                </a:solidFill>
                <a:latin typeface="Tahoma" panose="02020603050405020304" pitchFamily="2"/>
              </a:rPr>
              <a:t>Agence nationale pour l’emploi </a:t>
            </a:r>
            <a:r>
              <a:rPr lang="fr-FR" sz="750" b="1" u="sng" spc="-20">
                <a:solidFill>
                  <a:srgbClr val="0000FF"/>
                </a:solidFill>
                <a:latin typeface="Tahoma" panose="02020603050405020304" pitchFamily="2"/>
              </a:rPr>
              <a:t>rome.anpe.net/candidat</a:t>
            </a:r>
            <a:r>
              <a:rPr lang="fr-FR" sz="100" b="1" spc="-20">
                <a:solidFill>
                  <a:srgbClr val="000000"/>
                </a:solidFill>
                <a:latin typeface="Tahoma" panose="02020603050405020304" pitchFamily="2"/>
              </a:rPr>
              <a:t> </a:t>
            </a:r>
          </a:p>
        </p:txBody>
      </p:sp>
      <p:sp>
        <p:nvSpPr>
          <p:cNvPr id="382" name="Espace réservé du texte 381"/>
          <p:cNvSpPr>
            <a:spLocks noGrp="1"/>
          </p:cNvSpPr>
          <p:nvPr>
            <p:ph type="body" idx="10"/>
          </p:nvPr>
        </p:nvSpPr>
        <p:spPr>
          <a:xfrm>
            <a:off x="466090" y="4483100"/>
            <a:ext cx="4721860" cy="640715"/>
          </a:xfrm>
          <a:prstGeom prst="rect">
            <a:avLst/>
          </a:prstGeom>
          <a:noFill/>
          <a:ln w="0" cmpd="sng">
            <a:noFill/>
            <a:prstDash val="solid"/>
          </a:ln>
        </p:spPr>
        <p:txBody>
          <a:bodyPr vert="horz" lIns="0" tIns="38100" rIns="0" bIns="0" anchor="t">
            <a:normAutofit fontScale="97500"/>
          </a:bodyPr>
          <a:lstStyle/>
          <a:p>
            <a:pPr marL="2606040" marR="0" indent="0" algn="l">
              <a:lnSpc>
                <a:spcPts val="1000"/>
              </a:lnSpc>
              <a:spcAft>
                <a:spcPts val="0"/>
              </a:spcAft>
            </a:pPr>
            <a:r>
              <a:rPr lang="fr-FR" sz="1050" b="1" spc="-10">
                <a:solidFill>
                  <a:srgbClr val="57A845"/>
                </a:solidFill>
                <a:latin typeface="Arial Narrow" panose="02020603050405020304" pitchFamily="2"/>
              </a:rPr>
              <a:t>PHYSIQUE ET ENVIRONNEMENT </a:t>
            </a:r>
          </a:p>
          <a:p>
            <a:pPr marL="0" marR="0" indent="0" algn="just">
              <a:lnSpc>
                <a:spcPts val="800"/>
              </a:lnSpc>
              <a:spcBef>
                <a:spcPts val="320"/>
              </a:spcBef>
              <a:spcAft>
                <a:spcPts val="0"/>
              </a:spcAft>
            </a:pPr>
            <a:r>
              <a:rPr lang="fr-FR" sz="750" b="1" spc="-15">
                <a:solidFill>
                  <a:srgbClr val="000000"/>
                </a:solidFill>
                <a:latin typeface="Arial Narrow" panose="02020603050405020304" pitchFamily="2"/>
              </a:rPr>
              <a:t>1/ Lancement d’un ballon pour l’étude de la chimie de la stratosphère depuis la base de Gap © Service d’Aéronomie du CNRS / IPSL 2/ Vue sur le champ d’héliostats de la centrale solaire THEMIS à Targasonne © CNRS Photothèque – </a:t>
            </a:r>
            <a:r>
              <a:rPr lang="fr-FR" sz="750" spc="-15">
                <a:solidFill>
                  <a:srgbClr val="000000"/>
                </a:solidFill>
                <a:latin typeface="Arial Narrow" panose="02020603050405020304" pitchFamily="2"/>
              </a:rPr>
              <a:t>L. </a:t>
            </a:r>
            <a:r>
              <a:rPr lang="fr-FR" sz="750" b="1" spc="-15">
                <a:solidFill>
                  <a:srgbClr val="000000"/>
                </a:solidFill>
                <a:latin typeface="Arial Narrow" panose="02020603050405020304" pitchFamily="2"/>
              </a:rPr>
              <a:t>Médard 3/ Tianjin, troisième plus grande ville chinoise, vue par le satellite Envisat © ESA 4/ Préparation du matériel avant de prélever un échantillon de gaz dans le panache acide émis par la fumerolle du cratère sud de la Soufrière de Guadeloupe © CNRS Photothèque - D. Gibert </a:t>
            </a:r>
          </a:p>
        </p:txBody>
      </p:sp>
      <p:sp>
        <p:nvSpPr>
          <p:cNvPr id="383" name="Espace réservé du texte 382"/>
          <p:cNvSpPr>
            <a:spLocks noGrp="1"/>
          </p:cNvSpPr>
          <p:nvPr>
            <p:ph type="body" idx="10"/>
          </p:nvPr>
        </p:nvSpPr>
        <p:spPr>
          <a:xfrm>
            <a:off x="8568055" y="4577080"/>
            <a:ext cx="1329055" cy="531495"/>
          </a:xfrm>
          <a:prstGeom prst="rect">
            <a:avLst/>
          </a:prstGeom>
          <a:noFill/>
          <a:ln w="0" cmpd="sng">
            <a:noFill/>
            <a:prstDash val="solid"/>
          </a:ln>
        </p:spPr>
        <p:txBody>
          <a:bodyPr vert="horz" lIns="0" tIns="0" rIns="0" bIns="0" anchor="t">
            <a:normAutofit fontScale="97500"/>
          </a:bodyPr>
          <a:lstStyle/>
          <a:p>
            <a:pPr marL="0" marR="0" indent="0" algn="l">
              <a:lnSpc>
                <a:spcPts val="1000"/>
              </a:lnSpc>
              <a:spcAft>
                <a:spcPts val="0"/>
              </a:spcAft>
            </a:pPr>
            <a:r>
              <a:rPr lang="fr-FR" sz="750" b="1" spc="-5">
                <a:solidFill>
                  <a:srgbClr val="AFCE37"/>
                </a:solidFill>
                <a:latin typeface="Tahoma" panose="02020603050405020304" pitchFamily="2"/>
              </a:rPr>
              <a:t>ONERA </a:t>
            </a:r>
          </a:p>
          <a:p>
            <a:pPr marL="0" marR="0" indent="0" algn="l">
              <a:lnSpc>
                <a:spcPts val="1000"/>
              </a:lnSpc>
              <a:spcBef>
                <a:spcPts val="10"/>
              </a:spcBef>
              <a:spcAft>
                <a:spcPts val="0"/>
              </a:spcAft>
            </a:pPr>
            <a:r>
              <a:rPr lang="fr-FR" sz="750" b="1" spc="-10">
                <a:solidFill>
                  <a:srgbClr val="000000"/>
                </a:solidFill>
                <a:latin typeface="Tahoma" panose="02020603050405020304" pitchFamily="2"/>
              </a:rPr>
              <a:t>Office national d’études et de recherches aérospatiales </a:t>
            </a:r>
            <a:r>
              <a:rPr lang="fr-FR" sz="750" b="1" u="sng" spc="-10">
                <a:solidFill>
                  <a:srgbClr val="0000FF"/>
                </a:solidFill>
                <a:latin typeface="Tahoma" panose="02020603050405020304" pitchFamily="2"/>
              </a:rPr>
              <a:t>www.onera.fr</a:t>
            </a:r>
            <a:r>
              <a:rPr lang="fr-FR" sz="100" b="1" spc="-10">
                <a:solidFill>
                  <a:srgbClr val="000000"/>
                </a:solidFill>
                <a:latin typeface="Tahoma" panose="02020603050405020304" pitchFamily="2"/>
              </a:rPr>
              <a:t> </a:t>
            </a:r>
          </a:p>
        </p:txBody>
      </p:sp>
      <p:sp>
        <p:nvSpPr>
          <p:cNvPr id="384" name="Espace réservé du texte 383"/>
          <p:cNvSpPr>
            <a:spLocks noGrp="1"/>
          </p:cNvSpPr>
          <p:nvPr>
            <p:ph type="body" idx="10"/>
          </p:nvPr>
        </p:nvSpPr>
        <p:spPr>
          <a:xfrm>
            <a:off x="6315710" y="4577080"/>
            <a:ext cx="1883410" cy="582295"/>
          </a:xfrm>
          <a:prstGeom prst="rect">
            <a:avLst/>
          </a:prstGeom>
          <a:noFill/>
          <a:ln w="0" cmpd="sng">
            <a:noFill/>
            <a:prstDash val="solid"/>
          </a:ln>
        </p:spPr>
        <p:txBody>
          <a:bodyPr vert="horz" lIns="0" tIns="635" rIns="0" bIns="0" anchor="t">
            <a:normAutofit fontScale="97500"/>
          </a:bodyPr>
          <a:lstStyle/>
          <a:p>
            <a:pPr marL="0" marR="0" indent="0" algn="r">
              <a:lnSpc>
                <a:spcPts val="1000"/>
              </a:lnSpc>
              <a:spcAft>
                <a:spcPts val="380"/>
              </a:spcAft>
            </a:pPr>
            <a:r>
              <a:rPr lang="fr-FR" sz="750" b="1" spc="0">
                <a:solidFill>
                  <a:srgbClr val="D68BAA"/>
                </a:solidFill>
                <a:latin typeface="Tahoma" panose="02020603050405020304" pitchFamily="2"/>
              </a:rPr>
              <a:t>Les métiers de la recherche </a:t>
            </a:r>
            <a:r>
              <a:rPr lang="fr-FR" sz="750" b="1" u="sng" spc="0">
                <a:solidFill>
                  <a:srgbClr val="0000FF"/>
                </a:solidFill>
                <a:latin typeface="Tahoma" panose="02020603050405020304" pitchFamily="2"/>
              </a:rPr>
              <a:t>www.recherche.gouv.fr/metier</a:t>
            </a:r>
            <a:r>
              <a:rPr lang="fr-FR" sz="750" b="1" spc="0">
                <a:solidFill>
                  <a:srgbClr val="000000"/>
                </a:solidFill>
                <a:latin typeface="Tahoma" panose="02020603050405020304" pitchFamily="2"/>
              </a:rPr>
              <a:t> Métiers et formation : la Recherche avec le CNRS, l’Etudiant, 2004 n</a:t>
            </a:r>
            <a:r>
              <a:rPr lang="fr-FR" sz="750" b="1" spc="0" baseline="30000">
                <a:solidFill>
                  <a:srgbClr val="000000"/>
                </a:solidFill>
                <a:latin typeface="Tahoma" panose="02020603050405020304" pitchFamily="2"/>
              </a:rPr>
              <a:t>°</a:t>
            </a:r>
            <a:r>
              <a:rPr lang="fr-FR" sz="750" b="1" spc="0">
                <a:solidFill>
                  <a:srgbClr val="000000"/>
                </a:solidFill>
                <a:latin typeface="Tahoma" panose="02020603050405020304" pitchFamily="2"/>
              </a:rPr>
              <a:t> 558 </a:t>
            </a:r>
          </a:p>
        </p:txBody>
      </p:sp>
      <p:sp>
        <p:nvSpPr>
          <p:cNvPr id="385" name="Espace réservé du texte 384"/>
          <p:cNvSpPr>
            <a:spLocks noGrp="1"/>
          </p:cNvSpPr>
          <p:nvPr>
            <p:ph type="body" idx="10"/>
          </p:nvPr>
        </p:nvSpPr>
        <p:spPr>
          <a:xfrm>
            <a:off x="6397625" y="5230495"/>
            <a:ext cx="1801495" cy="280035"/>
          </a:xfrm>
          <a:prstGeom prst="rect">
            <a:avLst/>
          </a:prstGeom>
          <a:noFill/>
          <a:ln w="0" cmpd="sng">
            <a:noFill/>
            <a:prstDash val="solid"/>
          </a:ln>
        </p:spPr>
        <p:txBody>
          <a:bodyPr vert="horz" lIns="0" tIns="0" rIns="0" bIns="0" anchor="t">
            <a:normAutofit fontScale="25000" lnSpcReduction="20000"/>
          </a:bodyPr>
          <a:lstStyle/>
          <a:p>
            <a:pPr marL="0" marR="0" indent="685800" algn="l">
              <a:lnSpc>
                <a:spcPts val="300"/>
              </a:lnSpc>
              <a:spcAft>
                <a:spcPts val="0"/>
              </a:spcAft>
            </a:pPr>
            <a:r>
              <a:rPr lang="fr-FR" sz="750" b="1" spc="-15">
                <a:solidFill>
                  <a:srgbClr val="AFCE37"/>
                </a:solidFill>
                <a:latin typeface="Tahoma" panose="02020603050405020304" pitchFamily="2"/>
              </a:rPr>
              <a:t>Les métiers d’ingénieur </a:t>
            </a:r>
            <a:r>
              <a:rPr lang="fr-FR" sz="750" b="1" u="sng" spc="-15">
                <a:solidFill>
                  <a:srgbClr val="0000FF"/>
                </a:solidFill>
                <a:latin typeface="Tahoma" panose="02020603050405020304" pitchFamily="2"/>
              </a:rPr>
              <a:t>www.cefi.org/MODES/SECTEURS.HTM</a:t>
            </a:r>
            <a:r>
              <a:rPr lang="fr-FR" sz="100" b="1" spc="-15">
                <a:solidFill>
                  <a:srgbClr val="000000"/>
                </a:solidFill>
                <a:latin typeface="Tahoma" panose="02020603050405020304" pitchFamily="2"/>
              </a:rPr>
              <a:t> </a:t>
            </a:r>
          </a:p>
          <a:p>
            <a:pPr marL="822960" marR="0" indent="0" algn="l">
              <a:lnSpc>
                <a:spcPts val="1100"/>
              </a:lnSpc>
              <a:spcBef>
                <a:spcPts val="0"/>
              </a:spcBef>
              <a:spcAft>
                <a:spcPts val="0"/>
              </a:spcAft>
            </a:pPr>
            <a:r>
              <a:rPr lang="fr-FR" sz="2050" i="1" spc="0" baseline="30000">
                <a:solidFill>
                  <a:srgbClr val="6A7833"/>
                </a:solidFill>
                <a:latin typeface="Garamond" panose="02020603050405020304" pitchFamily="1"/>
              </a:rPr>
              <a:t>e</a:t>
            </a:r>
            <a:r>
              <a:rPr lang="fr-FR" sz="100" i="1" spc="0">
                <a:solidFill>
                  <a:srgbClr val="6A7833"/>
                </a:solidFill>
                <a:latin typeface="Garamond" panose="02020603050405020304" pitchFamily="1"/>
              </a:rPr>
              <a:t> </a:t>
            </a:r>
          </a:p>
          <a:p>
            <a:pPr marL="0" marR="0" indent="0" algn="l">
              <a:lnSpc>
                <a:spcPts val="1100"/>
              </a:lnSpc>
              <a:spcBef>
                <a:spcPts val="0"/>
              </a:spcBef>
              <a:spcAft>
                <a:spcPts val="0"/>
              </a:spcAft>
            </a:pPr>
            <a:r>
              <a:rPr lang="fr-FR" sz="2550" i="1" spc="0">
                <a:solidFill>
                  <a:srgbClr val="868157"/>
                </a:solidFill>
                <a:latin typeface="Garamond" panose="02020603050405020304" pitchFamily="1"/>
              </a:rPr>
              <a:t>e </a:t>
            </a:r>
          </a:p>
          <a:p>
            <a:pPr marL="822960" marR="0" indent="0" algn="l">
              <a:lnSpc>
                <a:spcPct val="100000"/>
              </a:lnSpc>
              <a:spcBef>
                <a:spcPts val="0"/>
              </a:spcBef>
              <a:spcAft>
                <a:spcPts val="0"/>
              </a:spcAft>
            </a:pPr>
            <a:r>
              <a:rPr lang="fr-FR" sz="800" spc="0">
                <a:solidFill>
                  <a:srgbClr val="B4D037"/>
                </a:solidFill>
                <a:latin typeface="Symbol" panose="02020603050405020304" pitchFamily="2"/>
              </a:rPr>
              <a:t>m </a:t>
            </a:r>
          </a:p>
        </p:txBody>
      </p:sp>
      <p:sp>
        <p:nvSpPr>
          <p:cNvPr id="386" name="Espace réservé du texte 385"/>
          <p:cNvSpPr>
            <a:spLocks noGrp="1"/>
          </p:cNvSpPr>
          <p:nvPr>
            <p:ph type="body" idx="10"/>
          </p:nvPr>
        </p:nvSpPr>
        <p:spPr>
          <a:xfrm>
            <a:off x="7247890" y="5230495"/>
            <a:ext cx="137160" cy="109855"/>
          </a:xfrm>
          <a:prstGeom prst="rect">
            <a:avLst/>
          </a:prstGeom>
          <a:noFill/>
          <a:ln w="0" cmpd="sng">
            <a:noFill/>
            <a:prstDash val="solid"/>
          </a:ln>
        </p:spPr>
        <p:txBody>
          <a:bodyPr vert="vert" lIns="0" tIns="0" rIns="0" bIns="0" anchor="t">
            <a:normAutofit fontScale="97500"/>
          </a:bodyPr>
          <a:lstStyle/>
          <a:p>
            <a:pPr marL="0" marR="0" indent="0" algn="l">
              <a:lnSpc>
                <a:spcPct val="100000"/>
              </a:lnSpc>
              <a:spcAft>
                <a:spcPts val="0"/>
              </a:spcAft>
            </a:pPr>
            <a:r>
              <a:rPr lang="fr-FR" sz="100">
                <a:solidFill>
                  <a:srgbClr val="000000"/>
                </a:solidFill>
                <a:latin typeface="Arial Narrow" panose="02020603050405020304" pitchFamily="2"/>
              </a:rPr>
              <a:t> </a:t>
            </a:r>
          </a:p>
        </p:txBody>
      </p:sp>
      <p:sp>
        <p:nvSpPr>
          <p:cNvPr id="387" name="Espace réservé du texte 386"/>
          <p:cNvSpPr>
            <a:spLocks noGrp="1"/>
          </p:cNvSpPr>
          <p:nvPr>
            <p:ph type="body" idx="10"/>
          </p:nvPr>
        </p:nvSpPr>
        <p:spPr>
          <a:xfrm>
            <a:off x="1119505" y="5571490"/>
            <a:ext cx="1974215" cy="109855"/>
          </a:xfrm>
          <a:prstGeom prst="rect">
            <a:avLst/>
          </a:prstGeom>
          <a:noFill/>
          <a:ln w="0" cmpd="sng">
            <a:noFill/>
            <a:prstDash val="solid"/>
          </a:ln>
        </p:spPr>
        <p:txBody>
          <a:bodyPr vert="vert270" lIns="0" tIns="0" rIns="443865" bIns="0" anchor="t">
            <a:normAutofit fontScale="97500"/>
          </a:bodyPr>
          <a:lstStyle/>
          <a:p>
            <a:pPr marL="0" marR="0" indent="0" algn="l">
              <a:lnSpc>
                <a:spcPts val="1100"/>
              </a:lnSpc>
              <a:spcAft>
                <a:spcPts val="10945"/>
              </a:spcAft>
            </a:pPr>
            <a:r>
              <a:rPr lang="fr-FR" sz="2550" i="1" spc="0">
                <a:solidFill>
                  <a:srgbClr val="E2E2E2"/>
                </a:solidFill>
                <a:latin typeface="Garamond" panose="02020603050405020304" pitchFamily="1"/>
              </a:rPr>
              <a:t>e </a:t>
            </a:r>
          </a:p>
        </p:txBody>
      </p:sp>
      <p:sp>
        <p:nvSpPr>
          <p:cNvPr id="388" name="Espace réservé du texte 387"/>
          <p:cNvSpPr>
            <a:spLocks noGrp="1"/>
          </p:cNvSpPr>
          <p:nvPr>
            <p:ph type="body" idx="10"/>
          </p:nvPr>
        </p:nvSpPr>
        <p:spPr>
          <a:xfrm>
            <a:off x="3093720" y="5519420"/>
            <a:ext cx="1179830" cy="163195"/>
          </a:xfrm>
          <a:prstGeom prst="rect">
            <a:avLst/>
          </a:prstGeom>
          <a:noFill/>
          <a:ln w="0" cmpd="sng">
            <a:noFill/>
            <a:prstDash val="solid"/>
          </a:ln>
        </p:spPr>
        <p:txBody>
          <a:bodyPr vert="horz" lIns="0" tIns="36830" rIns="0" bIns="0" anchor="t">
            <a:normAutofit fontScale="25000" lnSpcReduction="20000"/>
          </a:bodyPr>
          <a:lstStyle/>
          <a:p>
            <a:pPr marL="0" marR="0" indent="0" algn="l">
              <a:lnSpc>
                <a:spcPts val="1000"/>
              </a:lnSpc>
              <a:spcAft>
                <a:spcPts val="0"/>
              </a:spcAft>
            </a:pPr>
            <a:r>
              <a:rPr lang="fr-FR" sz="1050" b="1" spc="-60">
                <a:solidFill>
                  <a:srgbClr val="DAA625"/>
                </a:solidFill>
                <a:latin typeface="Arial Narrow" panose="02020603050405020304" pitchFamily="2"/>
              </a:rPr>
              <a:t>PHYSIQUE ET ÉNERGIE </a:t>
            </a:r>
          </a:p>
        </p:txBody>
      </p:sp>
      <p:sp>
        <p:nvSpPr>
          <p:cNvPr id="389" name="Espace réservé du texte 388"/>
          <p:cNvSpPr>
            <a:spLocks noGrp="1"/>
          </p:cNvSpPr>
          <p:nvPr>
            <p:ph type="body" idx="10"/>
          </p:nvPr>
        </p:nvSpPr>
        <p:spPr>
          <a:xfrm>
            <a:off x="466090" y="5720715"/>
            <a:ext cx="4721860" cy="329565"/>
          </a:xfrm>
          <a:prstGeom prst="rect">
            <a:avLst/>
          </a:prstGeom>
          <a:noFill/>
          <a:ln w="0" cmpd="sng">
            <a:noFill/>
            <a:prstDash val="solid"/>
          </a:ln>
        </p:spPr>
        <p:txBody>
          <a:bodyPr vert="horz" lIns="0" tIns="5080" rIns="0" bIns="0" anchor="t">
            <a:normAutofit fontScale="97500"/>
          </a:bodyPr>
          <a:lstStyle/>
          <a:p>
            <a:pPr marL="0" marR="0" indent="0" algn="just">
              <a:lnSpc>
                <a:spcPts val="800"/>
              </a:lnSpc>
              <a:spcAft>
                <a:spcPts val="0"/>
              </a:spcAft>
            </a:pPr>
            <a:r>
              <a:rPr lang="fr-FR" sz="750" b="1" spc="-20">
                <a:solidFill>
                  <a:srgbClr val="000000"/>
                </a:solidFill>
                <a:latin typeface="Arial Narrow" panose="02020603050405020304" pitchFamily="2"/>
              </a:rPr>
              <a:t>1/ Pose de panneaux photovoltaïques dans des refuges du Mont-Blanc © EDF - </a:t>
            </a:r>
            <a:r>
              <a:rPr lang="fr-FR" sz="750" spc="-20">
                <a:solidFill>
                  <a:srgbClr val="000000"/>
                </a:solidFill>
                <a:latin typeface="Arial Narrow" panose="02020603050405020304" pitchFamily="2"/>
              </a:rPr>
              <a:t>L. </a:t>
            </a:r>
            <a:r>
              <a:rPr lang="fr-FR" sz="750" b="1" spc="-20">
                <a:solidFill>
                  <a:srgbClr val="000000"/>
                </a:solidFill>
                <a:latin typeface="Arial Narrow" panose="02020603050405020304" pitchFamily="2"/>
              </a:rPr>
              <a:t>Rothan 2/ Auscultation du barrage de Greou © EDF - G. de Fayet 3/ Centrale nucléaire de Saint Laurent des Eaux © EDF - J.C. Raoul 4/ Composant d’un accélérateur moderne : cavité supraconductrice en niobium. L’importance de la propreté de surface explique le travail en salle blanche © CNRS Photothèque </a:t>
            </a:r>
          </a:p>
        </p:txBody>
      </p:sp>
      <p:sp>
        <p:nvSpPr>
          <p:cNvPr id="390" name="Espace réservé du texte 389"/>
          <p:cNvSpPr>
            <a:spLocks noGrp="1"/>
          </p:cNvSpPr>
          <p:nvPr>
            <p:ph type="body" idx="10"/>
          </p:nvPr>
        </p:nvSpPr>
        <p:spPr>
          <a:xfrm>
            <a:off x="8568055" y="5244465"/>
            <a:ext cx="1718945" cy="531495"/>
          </a:xfrm>
          <a:prstGeom prst="rect">
            <a:avLst/>
          </a:prstGeom>
          <a:noFill/>
          <a:ln w="0" cmpd="sng">
            <a:noFill/>
            <a:prstDash val="solid"/>
          </a:ln>
        </p:spPr>
        <p:txBody>
          <a:bodyPr vert="horz" lIns="0" tIns="0" rIns="0" bIns="0" anchor="t">
            <a:normAutofit fontScale="97500"/>
          </a:bodyPr>
          <a:lstStyle/>
          <a:p>
            <a:pPr marL="0" marR="0" indent="0" algn="l">
              <a:lnSpc>
                <a:spcPts val="1000"/>
              </a:lnSpc>
              <a:spcAft>
                <a:spcPts val="0"/>
              </a:spcAft>
            </a:pPr>
            <a:r>
              <a:rPr lang="fr-FR" sz="750" b="1" spc="-40">
                <a:solidFill>
                  <a:srgbClr val="90C1E7"/>
                </a:solidFill>
                <a:latin typeface="Tahoma" panose="02020603050405020304" pitchFamily="2"/>
              </a:rPr>
              <a:t>INERIS </a:t>
            </a:r>
          </a:p>
          <a:p>
            <a:pPr marL="0" marR="0" indent="0" algn="l">
              <a:lnSpc>
                <a:spcPts val="1000"/>
              </a:lnSpc>
              <a:spcBef>
                <a:spcPts val="10"/>
              </a:spcBef>
              <a:spcAft>
                <a:spcPts val="0"/>
              </a:spcAft>
            </a:pPr>
            <a:r>
              <a:rPr lang="fr-FR" sz="750" b="1" spc="-5">
                <a:solidFill>
                  <a:srgbClr val="000000"/>
                </a:solidFill>
                <a:latin typeface="Tahoma" panose="02020603050405020304" pitchFamily="2"/>
              </a:rPr>
              <a:t>Institut national de l’environnement industriel et des risques </a:t>
            </a:r>
            <a:r>
              <a:rPr lang="fr-FR" sz="750" b="1" u="sng" spc="-5">
                <a:solidFill>
                  <a:srgbClr val="0000FF"/>
                </a:solidFill>
                <a:latin typeface="Tahoma" panose="02020603050405020304" pitchFamily="2"/>
              </a:rPr>
              <a:t>www.ineris.fr</a:t>
            </a:r>
            <a:r>
              <a:rPr lang="fr-FR" sz="100" b="1" spc="-5">
                <a:solidFill>
                  <a:srgbClr val="000000"/>
                </a:solidFill>
                <a:latin typeface="Tahoma" panose="02020603050405020304" pitchFamily="2"/>
              </a:rPr>
              <a:t> </a:t>
            </a:r>
          </a:p>
        </p:txBody>
      </p:sp>
      <p:sp>
        <p:nvSpPr>
          <p:cNvPr id="391" name="Espace réservé du texte 390"/>
          <p:cNvSpPr>
            <a:spLocks noGrp="1"/>
          </p:cNvSpPr>
          <p:nvPr>
            <p:ph type="body" idx="10"/>
          </p:nvPr>
        </p:nvSpPr>
        <p:spPr>
          <a:xfrm>
            <a:off x="6452870" y="5643880"/>
            <a:ext cx="1752600" cy="403225"/>
          </a:xfrm>
          <a:prstGeom prst="rect">
            <a:avLst/>
          </a:prstGeom>
          <a:noFill/>
          <a:ln w="0" cmpd="sng">
            <a:noFill/>
            <a:prstDash val="solid"/>
          </a:ln>
        </p:spPr>
        <p:txBody>
          <a:bodyPr vert="horz" lIns="0" tIns="1270" rIns="0" bIns="0" anchor="t">
            <a:normAutofit fontScale="97500"/>
          </a:bodyPr>
          <a:lstStyle/>
          <a:p>
            <a:pPr marL="0" marR="0" indent="640080" algn="l">
              <a:lnSpc>
                <a:spcPts val="1000"/>
              </a:lnSpc>
              <a:spcAft>
                <a:spcPts val="0"/>
              </a:spcAft>
            </a:pPr>
            <a:r>
              <a:rPr lang="fr-FR" sz="750" b="1" spc="-30">
                <a:solidFill>
                  <a:srgbClr val="90C1E7"/>
                </a:solidFill>
                <a:latin typeface="Tahoma" panose="02020603050405020304" pitchFamily="2"/>
              </a:rPr>
              <a:t>Les métiers de l’optique </a:t>
            </a:r>
            <a:r>
              <a:rPr lang="fr-FR" sz="750" b="1" u="sng" spc="-30">
                <a:solidFill>
                  <a:srgbClr val="0000FF"/>
                </a:solidFill>
                <a:latin typeface="Tahoma" panose="02020603050405020304" pitchFamily="2"/>
              </a:rPr>
              <a:t>www.opticsvalley.org/pages/mode-6/</a:t>
            </a:r>
            <a:r>
              <a:rPr lang="fr-FR" sz="100" b="1" spc="-30">
                <a:solidFill>
                  <a:srgbClr val="000000"/>
                </a:solidFill>
                <a:latin typeface="Tahoma" panose="02020603050405020304" pitchFamily="2"/>
              </a:rPr>
              <a:t> </a:t>
            </a:r>
          </a:p>
          <a:p>
            <a:pPr marL="0" marR="0" indent="0" algn="r">
              <a:lnSpc>
                <a:spcPts val="1000"/>
              </a:lnSpc>
              <a:spcBef>
                <a:spcPts val="0"/>
              </a:spcBef>
              <a:spcAft>
                <a:spcPts val="0"/>
              </a:spcAft>
            </a:pPr>
            <a:r>
              <a:rPr lang="fr-FR" sz="750" b="1" spc="-25">
                <a:solidFill>
                  <a:srgbClr val="000000"/>
                </a:solidFill>
                <a:latin typeface="Tahoma" panose="02020603050405020304" pitchFamily="2"/>
              </a:rPr>
              <a:t>rubrique-75 </a:t>
            </a:r>
          </a:p>
        </p:txBody>
      </p:sp>
      <p:sp>
        <p:nvSpPr>
          <p:cNvPr id="392" name="Espace réservé du texte 391"/>
          <p:cNvSpPr>
            <a:spLocks noGrp="1"/>
          </p:cNvSpPr>
          <p:nvPr>
            <p:ph type="body" idx="10"/>
          </p:nvPr>
        </p:nvSpPr>
        <p:spPr>
          <a:xfrm>
            <a:off x="8568055" y="5911850"/>
            <a:ext cx="1329055" cy="531495"/>
          </a:xfrm>
          <a:prstGeom prst="rect">
            <a:avLst/>
          </a:prstGeom>
          <a:noFill/>
          <a:ln w="0" cmpd="sng">
            <a:noFill/>
            <a:prstDash val="solid"/>
          </a:ln>
        </p:spPr>
        <p:txBody>
          <a:bodyPr vert="horz" lIns="0" tIns="0" rIns="0" bIns="0" anchor="t">
            <a:normAutofit fontScale="97500"/>
          </a:bodyPr>
          <a:lstStyle/>
          <a:p>
            <a:pPr marL="0" marR="0" indent="0" algn="l">
              <a:lnSpc>
                <a:spcPts val="1000"/>
              </a:lnSpc>
              <a:spcAft>
                <a:spcPts val="0"/>
              </a:spcAft>
            </a:pPr>
            <a:r>
              <a:rPr lang="fr-FR" sz="750" b="1" spc="10">
                <a:solidFill>
                  <a:srgbClr val="F1EC1B"/>
                </a:solidFill>
                <a:latin typeface="Tahoma" panose="02020603050405020304" pitchFamily="2"/>
              </a:rPr>
              <a:t>ADEME </a:t>
            </a:r>
          </a:p>
          <a:p>
            <a:pPr marL="0" marR="0" indent="0" algn="l">
              <a:lnSpc>
                <a:spcPts val="1000"/>
              </a:lnSpc>
              <a:spcBef>
                <a:spcPts val="0"/>
              </a:spcBef>
              <a:spcAft>
                <a:spcPts val="0"/>
              </a:spcAft>
            </a:pPr>
            <a:r>
              <a:rPr lang="fr-FR" sz="750" b="1" spc="-10">
                <a:solidFill>
                  <a:srgbClr val="000000"/>
                </a:solidFill>
                <a:latin typeface="Tahoma" panose="02020603050405020304" pitchFamily="2"/>
              </a:rPr>
              <a:t>Agence de l’environnement et de la maîtrise de l’énergie </a:t>
            </a:r>
            <a:r>
              <a:rPr lang="fr-FR" sz="750" b="1" u="sng" spc="-10">
                <a:solidFill>
                  <a:srgbClr val="0000FF"/>
                </a:solidFill>
                <a:latin typeface="Tahoma" panose="02020603050405020304" pitchFamily="2"/>
              </a:rPr>
              <a:t>www.ademe.fr</a:t>
            </a:r>
            <a:r>
              <a:rPr lang="fr-FR" sz="100" b="1" spc="-10">
                <a:solidFill>
                  <a:srgbClr val="000000"/>
                </a:solidFill>
                <a:latin typeface="Tahoma" panose="02020603050405020304" pitchFamily="2"/>
              </a:rPr>
              <a:t> </a:t>
            </a:r>
          </a:p>
        </p:txBody>
      </p:sp>
      <p:sp>
        <p:nvSpPr>
          <p:cNvPr id="393" name="Espace réservé du texte 392"/>
          <p:cNvSpPr>
            <a:spLocks noGrp="1"/>
          </p:cNvSpPr>
          <p:nvPr>
            <p:ph type="body" idx="10"/>
          </p:nvPr>
        </p:nvSpPr>
        <p:spPr>
          <a:xfrm>
            <a:off x="6754495" y="6177280"/>
            <a:ext cx="1447800" cy="266065"/>
          </a:xfrm>
          <a:prstGeom prst="rect">
            <a:avLst/>
          </a:prstGeom>
          <a:noFill/>
          <a:ln w="0" cmpd="sng">
            <a:noFill/>
            <a:prstDash val="solid"/>
          </a:ln>
        </p:spPr>
        <p:txBody>
          <a:bodyPr vert="horz" lIns="0" tIns="0" rIns="0" bIns="0" anchor="t">
            <a:normAutofit fontScale="97500"/>
          </a:bodyPr>
          <a:lstStyle/>
          <a:p>
            <a:pPr marL="457200" marR="0" indent="-457200" algn="l">
              <a:lnSpc>
                <a:spcPts val="1000"/>
              </a:lnSpc>
              <a:spcAft>
                <a:spcPts val="0"/>
              </a:spcAft>
            </a:pPr>
            <a:r>
              <a:rPr lang="fr-FR" sz="750" b="1" spc="-25">
                <a:solidFill>
                  <a:srgbClr val="F1EC1B"/>
                </a:solidFill>
                <a:latin typeface="Tahoma" panose="02020603050405020304" pitchFamily="2"/>
              </a:rPr>
              <a:t>Les métiers de l’environnement </a:t>
            </a:r>
            <a:r>
              <a:rPr lang="fr-FR" sz="750" b="1" u="sng" spc="-25">
                <a:solidFill>
                  <a:srgbClr val="0000FF"/>
                </a:solidFill>
                <a:latin typeface="Tahoma" panose="02020603050405020304" pitchFamily="2"/>
              </a:rPr>
              <a:t>www.reseau-tee.net</a:t>
            </a:r>
            <a:r>
              <a:rPr lang="fr-FR" sz="100" b="1" spc="-25">
                <a:solidFill>
                  <a:srgbClr val="000000"/>
                </a:solidFill>
                <a:latin typeface="Tahoma" panose="02020603050405020304" pitchFamily="2"/>
              </a:rPr>
              <a:t> </a:t>
            </a:r>
          </a:p>
        </p:txBody>
      </p:sp>
      <p:sp>
        <p:nvSpPr>
          <p:cNvPr id="394" name="Espace réservé du texte 393"/>
          <p:cNvSpPr>
            <a:spLocks noGrp="1"/>
          </p:cNvSpPr>
          <p:nvPr>
            <p:ph type="body" idx="10"/>
          </p:nvPr>
        </p:nvSpPr>
        <p:spPr>
          <a:xfrm>
            <a:off x="469265" y="6442710"/>
            <a:ext cx="4718685" cy="764540"/>
          </a:xfrm>
          <a:prstGeom prst="rect">
            <a:avLst/>
          </a:prstGeom>
          <a:noFill/>
          <a:ln w="0" cmpd="sng">
            <a:noFill/>
            <a:prstDash val="solid"/>
          </a:ln>
        </p:spPr>
        <p:txBody>
          <a:bodyPr vert="horz" lIns="0" tIns="38100" rIns="0" bIns="0" anchor="t">
            <a:normAutofit fontScale="97500"/>
          </a:bodyPr>
          <a:lstStyle/>
          <a:p>
            <a:pPr marL="2606040" marR="0" indent="0" algn="l">
              <a:lnSpc>
                <a:spcPts val="1000"/>
              </a:lnSpc>
              <a:spcAft>
                <a:spcPts val="0"/>
              </a:spcAft>
            </a:pPr>
            <a:r>
              <a:rPr lang="fr-FR" sz="1050" b="1" spc="-25">
                <a:solidFill>
                  <a:srgbClr val="C75B2A"/>
                </a:solidFill>
                <a:latin typeface="Arial Narrow" panose="02020603050405020304" pitchFamily="2"/>
              </a:rPr>
              <a:t>PHYSIQUE ET TRANSPORTS </a:t>
            </a:r>
          </a:p>
          <a:p>
            <a:pPr marL="0" marR="0" indent="0" algn="just">
              <a:lnSpc>
                <a:spcPts val="800"/>
              </a:lnSpc>
              <a:spcBef>
                <a:spcPts val="360"/>
              </a:spcBef>
              <a:spcAft>
                <a:spcPts val="100"/>
              </a:spcAft>
            </a:pPr>
            <a:r>
              <a:rPr lang="fr-FR" sz="750" b="1" spc="0">
                <a:solidFill>
                  <a:srgbClr val="000000"/>
                </a:solidFill>
                <a:latin typeface="Arial Narrow" panose="02020603050405020304" pitchFamily="2"/>
              </a:rPr>
              <a:t>1/ Visualisation de l’écoulement aérodynamique autour d’une maquette de motrice grande vitesse © ONERA 2/ Calculs d’optimisation des répartitions de vitesses d’air dans l’habitacle d’une automobile © Matra 3/ Mannequin dédié aux essais de choc de type frontal. Il permet d’enregistrer des paramètres mécaniques afin de calculer des critères biomécaniques et de comparer les résultats à la tolérance humaine © CNRS Photothèque - A. Gonin 4/ Construction du Queen Mary II aux Chantiers de l’Atlantique de Saint-Nazaire © </a:t>
            </a:r>
            <a:r>
              <a:rPr lang="fr-FR" sz="750" spc="0">
                <a:solidFill>
                  <a:srgbClr val="000000"/>
                </a:solidFill>
                <a:latin typeface="Arial Narrow" panose="02020603050405020304" pitchFamily="2"/>
              </a:rPr>
              <a:t>ALSTOM </a:t>
            </a:r>
            <a:r>
              <a:rPr lang="fr-FR" sz="750" b="1" spc="0">
                <a:solidFill>
                  <a:srgbClr val="000000"/>
                </a:solidFill>
                <a:latin typeface="Arial Narrow" panose="02020603050405020304" pitchFamily="2"/>
              </a:rPr>
              <a:t>Marine - B. Biger </a:t>
            </a:r>
          </a:p>
        </p:txBody>
      </p:sp>
      <p:sp>
        <p:nvSpPr>
          <p:cNvPr id="395" name="Espace réservé du texte 394"/>
          <p:cNvSpPr>
            <a:spLocks noGrp="1"/>
          </p:cNvSpPr>
          <p:nvPr>
            <p:ph type="body" idx="10"/>
          </p:nvPr>
        </p:nvSpPr>
        <p:spPr>
          <a:xfrm>
            <a:off x="6187440" y="6576695"/>
            <a:ext cx="2011680" cy="400050"/>
          </a:xfrm>
          <a:prstGeom prst="rect">
            <a:avLst/>
          </a:prstGeom>
          <a:noFill/>
          <a:ln w="0" cmpd="sng">
            <a:noFill/>
            <a:prstDash val="solid"/>
          </a:ln>
        </p:spPr>
        <p:txBody>
          <a:bodyPr vert="horz" lIns="0" tIns="0" rIns="0" bIns="0" anchor="t">
            <a:normAutofit fontScale="97500"/>
          </a:bodyPr>
          <a:lstStyle/>
          <a:p>
            <a:pPr marL="0" marR="0" indent="0" algn="r">
              <a:lnSpc>
                <a:spcPts val="1000"/>
              </a:lnSpc>
              <a:spcAft>
                <a:spcPts val="0"/>
              </a:spcAft>
            </a:pPr>
            <a:r>
              <a:rPr lang="fr-FR" sz="750" b="1" spc="-10">
                <a:solidFill>
                  <a:srgbClr val="D68BAA"/>
                </a:solidFill>
                <a:latin typeface="Tahoma" panose="02020603050405020304" pitchFamily="2"/>
              </a:rPr>
              <a:t>Les métiers des télécommunications </a:t>
            </a:r>
          </a:p>
          <a:p>
            <a:pPr marL="0" marR="0" indent="0" algn="r">
              <a:lnSpc>
                <a:spcPts val="1100"/>
              </a:lnSpc>
              <a:spcBef>
                <a:spcPts val="0"/>
              </a:spcBef>
              <a:spcAft>
                <a:spcPts val="0"/>
              </a:spcAft>
            </a:pPr>
            <a:r>
              <a:rPr lang="fr-FR" sz="750" b="1" u="sng" spc="-10">
                <a:solidFill>
                  <a:srgbClr val="0000FF"/>
                </a:solidFill>
                <a:latin typeface="Tahoma" panose="02020603050405020304" pitchFamily="2"/>
              </a:rPr>
              <a:t>www.get-telecom.fr</a:t>
            </a:r>
            <a:r>
              <a:rPr lang="fr-FR" sz="100" b="1" spc="-10">
                <a:solidFill>
                  <a:srgbClr val="000000"/>
                </a:solidFill>
                <a:latin typeface="Tahoma" panose="02020603050405020304" pitchFamily="2"/>
              </a:rPr>
              <a:t> </a:t>
            </a:r>
          </a:p>
          <a:p>
            <a:pPr marL="0" marR="0" indent="0" algn="l">
              <a:lnSpc>
                <a:spcPts val="1000"/>
              </a:lnSpc>
              <a:spcBef>
                <a:spcPts val="0"/>
              </a:spcBef>
              <a:spcAft>
                <a:spcPts val="0"/>
              </a:spcAft>
            </a:pPr>
            <a:r>
              <a:rPr lang="fr-FR" sz="750" b="1" spc="-35">
                <a:solidFill>
                  <a:srgbClr val="000000"/>
                </a:solidFill>
                <a:latin typeface="Tahoma" panose="02020603050405020304" pitchFamily="2"/>
              </a:rPr>
              <a:t>(Accueil&gt;Formation&gt;Débouchés et métiers) </a:t>
            </a:r>
          </a:p>
        </p:txBody>
      </p:sp>
      <p:sp>
        <p:nvSpPr>
          <p:cNvPr id="396" name="Espace réservé du texte 395"/>
          <p:cNvSpPr>
            <a:spLocks noGrp="1"/>
          </p:cNvSpPr>
          <p:nvPr>
            <p:ph type="body" idx="10"/>
          </p:nvPr>
        </p:nvSpPr>
        <p:spPr>
          <a:xfrm>
            <a:off x="6513830" y="7110095"/>
            <a:ext cx="1682115" cy="272415"/>
          </a:xfrm>
          <a:prstGeom prst="rect">
            <a:avLst/>
          </a:prstGeom>
          <a:noFill/>
          <a:ln w="0" cmpd="sng">
            <a:noFill/>
            <a:prstDash val="solid"/>
          </a:ln>
        </p:spPr>
        <p:txBody>
          <a:bodyPr vert="horz" lIns="0" tIns="1270" rIns="0" bIns="0" anchor="t">
            <a:normAutofit fontScale="97500"/>
          </a:bodyPr>
          <a:lstStyle/>
          <a:p>
            <a:pPr marL="0" marR="0" indent="685800" algn="l">
              <a:lnSpc>
                <a:spcPts val="1000"/>
              </a:lnSpc>
              <a:spcAft>
                <a:spcPts val="0"/>
              </a:spcAft>
            </a:pPr>
            <a:r>
              <a:rPr lang="fr-FR" sz="750" b="1" spc="-45">
                <a:solidFill>
                  <a:srgbClr val="AFCE37"/>
                </a:solidFill>
                <a:latin typeface="Tahoma" panose="02020603050405020304" pitchFamily="2"/>
              </a:rPr>
              <a:t>Physiquement vôtre ! </a:t>
            </a:r>
            <a:r>
              <a:rPr lang="fr-FR" sz="750" b="1" u="sng" spc="-45">
                <a:solidFill>
                  <a:srgbClr val="0000FF"/>
                </a:solidFill>
                <a:latin typeface="Tahoma" panose="02020603050405020304" pitchFamily="2"/>
              </a:rPr>
              <a:t>www2.cnrs.fr/presse/thema/298.htm</a:t>
            </a:r>
            <a:r>
              <a:rPr lang="fr-FR" sz="100" b="1" spc="-45">
                <a:solidFill>
                  <a:srgbClr val="000000"/>
                </a:solidFill>
                <a:latin typeface="Tahoma" panose="02020603050405020304" pitchFamily="2"/>
              </a:rPr>
              <a:t> </a:t>
            </a:r>
          </a:p>
        </p:txBody>
      </p:sp>
      <p:sp>
        <p:nvSpPr>
          <p:cNvPr id="397" name="Espace réservé du texte 396"/>
          <p:cNvSpPr>
            <a:spLocks noGrp="1"/>
          </p:cNvSpPr>
          <p:nvPr>
            <p:ph type="body" idx="10"/>
          </p:nvPr>
        </p:nvSpPr>
        <p:spPr>
          <a:xfrm>
            <a:off x="3093720" y="7573645"/>
            <a:ext cx="1957070" cy="163195"/>
          </a:xfrm>
          <a:prstGeom prst="rect">
            <a:avLst/>
          </a:prstGeom>
          <a:noFill/>
          <a:ln w="0" cmpd="sng">
            <a:noFill/>
            <a:prstDash val="solid"/>
          </a:ln>
        </p:spPr>
        <p:txBody>
          <a:bodyPr vert="horz" lIns="0" tIns="36830" rIns="0" bIns="0" anchor="t">
            <a:normAutofit fontScale="25000" lnSpcReduction="20000"/>
          </a:bodyPr>
          <a:lstStyle/>
          <a:p>
            <a:pPr marL="0" marR="0" indent="0" algn="l">
              <a:lnSpc>
                <a:spcPts val="1000"/>
              </a:lnSpc>
              <a:spcAft>
                <a:spcPts val="0"/>
              </a:spcAft>
            </a:pPr>
            <a:r>
              <a:rPr lang="fr-FR" sz="1050" b="1" spc="-45">
                <a:solidFill>
                  <a:srgbClr val="BE0042"/>
                </a:solidFill>
                <a:latin typeface="Arial Narrow" panose="02020603050405020304" pitchFamily="2"/>
              </a:rPr>
              <a:t>PHYSIQUE ET ARTS, SPORTS, LOISIRS </a:t>
            </a:r>
          </a:p>
        </p:txBody>
      </p:sp>
      <p:sp>
        <p:nvSpPr>
          <p:cNvPr id="398" name="Espace réservé du texte 397"/>
          <p:cNvSpPr>
            <a:spLocks noGrp="1"/>
          </p:cNvSpPr>
          <p:nvPr>
            <p:ph type="body" idx="10"/>
          </p:nvPr>
        </p:nvSpPr>
        <p:spPr>
          <a:xfrm>
            <a:off x="463550" y="7774940"/>
            <a:ext cx="4726940" cy="439420"/>
          </a:xfrm>
          <a:prstGeom prst="rect">
            <a:avLst/>
          </a:prstGeom>
          <a:noFill/>
          <a:ln w="0" cmpd="sng">
            <a:noFill/>
            <a:prstDash val="solid"/>
          </a:ln>
        </p:spPr>
        <p:txBody>
          <a:bodyPr vert="horz" lIns="0" tIns="6985" rIns="0" bIns="0" anchor="t">
            <a:normAutofit fontScale="97500"/>
          </a:bodyPr>
          <a:lstStyle/>
          <a:p>
            <a:pPr marL="0" marR="0" indent="0" algn="just">
              <a:lnSpc>
                <a:spcPts val="800"/>
              </a:lnSpc>
              <a:spcAft>
                <a:spcPts val="0"/>
              </a:spcAft>
            </a:pPr>
            <a:r>
              <a:rPr lang="fr-FR" sz="750" b="1" spc="0">
                <a:solidFill>
                  <a:srgbClr val="000000"/>
                </a:solidFill>
                <a:latin typeface="Arial Narrow" panose="02020603050405020304" pitchFamily="2"/>
              </a:rPr>
              <a:t>1/ Surfaces de frottement de matériaux composites observées par microscopie optique en lumière polarisée et lame teintante © CNRS Photothèque - M. Brendle 2/ Etude aérobiomécanique d’une configuration de skieur de kilomètre lancé en soufflerie © CNRS </a:t>
            </a:r>
            <a:r>
              <a:rPr lang="fr-FR" sz="750" spc="0">
                <a:solidFill>
                  <a:srgbClr val="000000"/>
                </a:solidFill>
                <a:latin typeface="Arial Narrow" panose="02020603050405020304" pitchFamily="2"/>
              </a:rPr>
              <a:t>Photothèque/LABM </a:t>
            </a:r>
            <a:r>
              <a:rPr lang="fr-FR" sz="750" b="1" spc="0">
                <a:solidFill>
                  <a:srgbClr val="000000"/>
                </a:solidFill>
                <a:latin typeface="Arial Narrow" panose="02020603050405020304" pitchFamily="2"/>
              </a:rPr>
              <a:t>3/ Ingénieur produit réalisant des tests de rebonds sur un ballon © Decathlon - M. Dunet 4/ Restauration de l’Angelot de l’épave du Titanic © EDF </a:t>
            </a:r>
          </a:p>
        </p:txBody>
      </p:sp>
      <p:sp>
        <p:nvSpPr>
          <p:cNvPr id="399" name="Espace réservé du texte 398"/>
          <p:cNvSpPr>
            <a:spLocks noGrp="1"/>
          </p:cNvSpPr>
          <p:nvPr>
            <p:ph type="body" idx="10"/>
          </p:nvPr>
        </p:nvSpPr>
        <p:spPr>
          <a:xfrm>
            <a:off x="8568055" y="6576695"/>
            <a:ext cx="1341120" cy="1470025"/>
          </a:xfrm>
          <a:prstGeom prst="rect">
            <a:avLst/>
          </a:prstGeom>
          <a:noFill/>
          <a:ln w="0" cmpd="sng">
            <a:noFill/>
            <a:prstDash val="solid"/>
          </a:ln>
        </p:spPr>
        <p:txBody>
          <a:bodyPr vert="horz" lIns="0" tIns="0" rIns="0" bIns="0" anchor="t">
            <a:normAutofit fontScale="97500"/>
          </a:bodyPr>
          <a:lstStyle/>
          <a:p>
            <a:pPr marL="0" marR="0" indent="0" algn="l">
              <a:lnSpc>
                <a:spcPts val="1000"/>
              </a:lnSpc>
              <a:spcAft>
                <a:spcPts val="0"/>
              </a:spcAft>
            </a:pPr>
            <a:r>
              <a:rPr lang="fr-FR" sz="750" b="1" spc="-30">
                <a:solidFill>
                  <a:srgbClr val="D68BAA"/>
                </a:solidFill>
                <a:latin typeface="Tahoma" panose="02020603050405020304" pitchFamily="2"/>
              </a:rPr>
              <a:t>G2P </a:t>
            </a:r>
          </a:p>
          <a:p>
            <a:pPr marL="0" marR="0" indent="0" algn="l">
              <a:lnSpc>
                <a:spcPts val="1000"/>
              </a:lnSpc>
              <a:spcBef>
                <a:spcPts val="10"/>
              </a:spcBef>
              <a:spcAft>
                <a:spcPts val="25"/>
              </a:spcAft>
            </a:pPr>
            <a:r>
              <a:rPr lang="fr-FR" sz="750" b="1" spc="-5">
                <a:solidFill>
                  <a:srgbClr val="000000"/>
                </a:solidFill>
                <a:latin typeface="Tahoma" panose="02020603050405020304" pitchFamily="2"/>
              </a:rPr>
              <a:t>Les sociétés du Groupe : </a:t>
            </a:r>
            <a:r>
              <a:rPr lang="fr-FR" sz="750" b="1" u="sng" spc="-5">
                <a:solidFill>
                  <a:srgbClr val="0000FF"/>
                </a:solidFill>
                <a:latin typeface="Tahoma" panose="02020603050405020304" pitchFamily="2"/>
              </a:rPr>
              <a:t>www-ext.lmcp.jussieu.fr/afcwww.academie-sciences.frwww.sfa.asso.frwww.iap.fr/sf2awww.sf2m.asso.frsfp.in2p3.frwww.france-optique.orgwww.sft.asso.frwww.vide.org</a:t>
            </a:r>
            <a:r>
              <a:rPr lang="fr-FR" sz="100" b="1" spc="-5">
                <a:solidFill>
                  <a:srgbClr val="000000"/>
                </a:solidFill>
                <a:latin typeface="Tahoma" panose="02020603050405020304" pitchFamily="2"/>
              </a:rPr>
              <a:t> </a:t>
            </a:r>
          </a:p>
        </p:txBody>
      </p:sp>
      <p:sp>
        <p:nvSpPr>
          <p:cNvPr id="400" name="Espace réservé du texte 399"/>
          <p:cNvSpPr>
            <a:spLocks noGrp="1"/>
          </p:cNvSpPr>
          <p:nvPr>
            <p:ph type="body" idx="10"/>
          </p:nvPr>
        </p:nvSpPr>
        <p:spPr>
          <a:xfrm>
            <a:off x="6187440" y="7701915"/>
            <a:ext cx="1852930" cy="736600"/>
          </a:xfrm>
          <a:prstGeom prst="rect">
            <a:avLst/>
          </a:prstGeom>
          <a:noFill/>
          <a:ln w="0" cmpd="sng">
            <a:noFill/>
            <a:prstDash val="solid"/>
          </a:ln>
        </p:spPr>
        <p:txBody>
          <a:bodyPr vert="horz" lIns="0" tIns="0" rIns="0" bIns="0" anchor="t">
            <a:normAutofit fontScale="97500"/>
          </a:bodyPr>
          <a:lstStyle/>
          <a:p>
            <a:pPr marL="0" marR="182880" indent="0" algn="l">
              <a:lnSpc>
                <a:spcPts val="1000"/>
              </a:lnSpc>
              <a:spcAft>
                <a:spcPts val="0"/>
              </a:spcAft>
            </a:pPr>
            <a:r>
              <a:rPr lang="fr-FR" sz="750" b="1" spc="-15">
                <a:solidFill>
                  <a:srgbClr val="000000"/>
                </a:solidFill>
                <a:latin typeface="Arial Narrow" panose="02020603050405020304" pitchFamily="2"/>
              </a:rPr>
              <a:t>Partenaires : Université Paris-Sud 11 - ONERA Coordination : Marie-Françoise de Feraudy </a:t>
            </a:r>
          </a:p>
          <a:p>
            <a:pPr marL="0" marR="45720" indent="0" algn="just">
              <a:lnSpc>
                <a:spcPts val="800"/>
              </a:lnSpc>
              <a:spcBef>
                <a:spcPts val="300"/>
              </a:spcBef>
              <a:spcAft>
                <a:spcPts val="0"/>
              </a:spcAft>
            </a:pPr>
            <a:r>
              <a:rPr lang="fr-FR" sz="750" b="1" spc="0">
                <a:solidFill>
                  <a:srgbClr val="000000"/>
                </a:solidFill>
                <a:latin typeface="Arial Narrow" panose="02020603050405020304" pitchFamily="2"/>
              </a:rPr>
              <a:t>Conception et réalisation : Alsace Média Science </a:t>
            </a:r>
            <a:r>
              <a:rPr lang="fr-FR" sz="750" b="1" u="sng" spc="0">
                <a:solidFill>
                  <a:srgbClr val="0000FF"/>
                </a:solidFill>
                <a:latin typeface="Arial Narrow" panose="02020603050405020304" pitchFamily="2"/>
              </a:rPr>
              <a:t>www.amscience.com</a:t>
            </a:r>
            <a:r>
              <a:rPr lang="fr-FR" sz="100" b="1" spc="0">
                <a:solidFill>
                  <a:srgbClr val="000000"/>
                </a:solidFill>
                <a:latin typeface="Arial Narrow" panose="02020603050405020304" pitchFamily="2"/>
              </a:rPr>
              <a:t> </a:t>
            </a:r>
          </a:p>
          <a:p>
            <a:pPr marL="0" marR="0" indent="0" algn="just">
              <a:lnSpc>
                <a:spcPts val="800"/>
              </a:lnSpc>
              <a:spcBef>
                <a:spcPts val="285"/>
              </a:spcBef>
              <a:spcAft>
                <a:spcPts val="0"/>
              </a:spcAft>
            </a:pPr>
            <a:r>
              <a:rPr lang="fr-FR" sz="750" b="1" spc="0">
                <a:solidFill>
                  <a:srgbClr val="000000"/>
                </a:solidFill>
                <a:latin typeface="Arial Narrow" panose="02020603050405020304" pitchFamily="2"/>
              </a:rPr>
              <a:t>Imprimé à 100 000 exemplaires par Québecor World Mai 2005 </a:t>
            </a:r>
          </a:p>
        </p:txBody>
      </p:sp>
      <p:sp>
        <p:nvSpPr>
          <p:cNvPr id="401" name="Espace réservé du texte 400"/>
          <p:cNvSpPr>
            <a:spLocks noGrp="1"/>
          </p:cNvSpPr>
          <p:nvPr>
            <p:ph type="body" idx="10"/>
          </p:nvPr>
        </p:nvSpPr>
        <p:spPr>
          <a:xfrm>
            <a:off x="8568055" y="8176895"/>
            <a:ext cx="1405255" cy="406400"/>
          </a:xfrm>
          <a:prstGeom prst="rect">
            <a:avLst/>
          </a:prstGeom>
          <a:noFill/>
          <a:ln w="0" cmpd="sng">
            <a:noFill/>
            <a:prstDash val="solid"/>
          </a:ln>
        </p:spPr>
        <p:txBody>
          <a:bodyPr vert="horz" lIns="0" tIns="0" rIns="0" bIns="0" anchor="t">
            <a:normAutofit fontScale="97500"/>
          </a:bodyPr>
          <a:lstStyle/>
          <a:p>
            <a:pPr marL="0" marR="0" indent="0" algn="l">
              <a:lnSpc>
                <a:spcPts val="1000"/>
              </a:lnSpc>
              <a:spcAft>
                <a:spcPts val="0"/>
              </a:spcAft>
            </a:pPr>
            <a:r>
              <a:rPr lang="fr-FR" sz="750" b="1" spc="-10">
                <a:solidFill>
                  <a:srgbClr val="AFCE37"/>
                </a:solidFill>
                <a:latin typeface="Tahoma" panose="02020603050405020304" pitchFamily="2"/>
              </a:rPr>
              <a:t>Société française de physique médicale </a:t>
            </a:r>
          </a:p>
          <a:p>
            <a:pPr marL="0" marR="0" indent="0" algn="l">
              <a:lnSpc>
                <a:spcPts val="1100"/>
              </a:lnSpc>
              <a:spcBef>
                <a:spcPts val="0"/>
              </a:spcBef>
              <a:spcAft>
                <a:spcPts val="0"/>
              </a:spcAft>
            </a:pPr>
            <a:r>
              <a:rPr lang="fr-FR" sz="750" b="1" u="sng" spc="-5">
                <a:solidFill>
                  <a:srgbClr val="0000FF"/>
                </a:solidFill>
                <a:latin typeface="Tahoma" panose="02020603050405020304" pitchFamily="2"/>
              </a:rPr>
              <a:t>www.sfpm.asso.fr</a:t>
            </a:r>
            <a:r>
              <a:rPr lang="fr-FR" sz="100" b="1" spc="-5">
                <a:solidFill>
                  <a:srgbClr val="000000"/>
                </a:solidFill>
                <a:latin typeface="Tahoma" panose="02020603050405020304" pitchFamily="2"/>
              </a:rPr>
              <a:t> </a:t>
            </a:r>
          </a:p>
        </p:txBody>
      </p:sp>
      <p:sp>
        <p:nvSpPr>
          <p:cNvPr id="402" name="Espace réservé du texte 401"/>
          <p:cNvSpPr>
            <a:spLocks noGrp="1"/>
          </p:cNvSpPr>
          <p:nvPr>
            <p:ph type="body" idx="10"/>
          </p:nvPr>
        </p:nvSpPr>
        <p:spPr>
          <a:xfrm>
            <a:off x="3087370" y="8606790"/>
            <a:ext cx="1277620" cy="163195"/>
          </a:xfrm>
          <a:prstGeom prst="rect">
            <a:avLst/>
          </a:prstGeom>
          <a:noFill/>
          <a:ln w="0" cmpd="sng">
            <a:noFill/>
            <a:prstDash val="solid"/>
          </a:ln>
        </p:spPr>
        <p:txBody>
          <a:bodyPr vert="horz" lIns="0" tIns="36830" rIns="0" bIns="0" anchor="t">
            <a:normAutofit fontScale="25000" lnSpcReduction="20000"/>
          </a:bodyPr>
          <a:lstStyle/>
          <a:p>
            <a:pPr marL="0" marR="0" indent="0" algn="l">
              <a:lnSpc>
                <a:spcPts val="1000"/>
              </a:lnSpc>
              <a:spcAft>
                <a:spcPts val="0"/>
              </a:spcAft>
            </a:pPr>
            <a:r>
              <a:rPr lang="fr-FR" sz="1050" b="1" spc="-40">
                <a:solidFill>
                  <a:srgbClr val="781275"/>
                </a:solidFill>
                <a:latin typeface="Arial Narrow" panose="02020603050405020304" pitchFamily="2"/>
              </a:rPr>
              <a:t>TÉLÉCOMMUNICATIONS </a:t>
            </a:r>
          </a:p>
        </p:txBody>
      </p:sp>
      <p:sp>
        <p:nvSpPr>
          <p:cNvPr id="403" name="Espace réservé du texte 402"/>
          <p:cNvSpPr>
            <a:spLocks noGrp="1"/>
          </p:cNvSpPr>
          <p:nvPr>
            <p:ph type="body" idx="10"/>
          </p:nvPr>
        </p:nvSpPr>
        <p:spPr>
          <a:xfrm>
            <a:off x="466090" y="8808085"/>
            <a:ext cx="4718685" cy="438150"/>
          </a:xfrm>
          <a:prstGeom prst="rect">
            <a:avLst/>
          </a:prstGeom>
          <a:noFill/>
          <a:ln w="0" cmpd="sng">
            <a:noFill/>
            <a:prstDash val="solid"/>
          </a:ln>
        </p:spPr>
        <p:txBody>
          <a:bodyPr vert="horz" lIns="0" tIns="635" rIns="0" bIns="0" anchor="t">
            <a:normAutofit fontScale="97500"/>
          </a:bodyPr>
          <a:lstStyle/>
          <a:p>
            <a:pPr marL="0" marR="0" indent="0" algn="l">
              <a:lnSpc>
                <a:spcPts val="900"/>
              </a:lnSpc>
              <a:spcAft>
                <a:spcPts val="0"/>
              </a:spcAft>
            </a:pPr>
            <a:r>
              <a:rPr lang="fr-FR" sz="750" b="1" spc="-5">
                <a:solidFill>
                  <a:srgbClr val="000000"/>
                </a:solidFill>
                <a:latin typeface="Arial Narrow" panose="02020603050405020304" pitchFamily="2"/>
              </a:rPr>
              <a:t>1/ Assemblage et vérification des circuits d’une nouvelle antenne hyperfréquence par l’équipe de R&amp;D d’Arialcom © Arialcom </a:t>
            </a:r>
          </a:p>
          <a:p>
            <a:pPr marL="0" marR="0" indent="0" algn="l">
              <a:lnSpc>
                <a:spcPts val="800"/>
              </a:lnSpc>
              <a:spcBef>
                <a:spcPts val="0"/>
              </a:spcBef>
              <a:spcAft>
                <a:spcPts val="0"/>
              </a:spcAft>
              <a:tabLst>
                <a:tab pos="4709160" algn="r"/>
              </a:tabLst>
            </a:pPr>
            <a:r>
              <a:rPr lang="fr-FR" sz="750" b="1" spc="0">
                <a:solidFill>
                  <a:srgbClr val="000000"/>
                </a:solidFill>
                <a:latin typeface="Arial Narrow" panose="02020603050405020304" pitchFamily="2"/>
              </a:rPr>
              <a:t>2/ Vue d’artiste du satellite de télécommunication Artemis © ESA - J. Huart 3/ Processeur superscalaire à contrôle statique à </a:t>
            </a:r>
          </a:p>
          <a:p>
            <a:pPr marL="0" marR="0" indent="0" algn="l">
              <a:lnSpc>
                <a:spcPts val="900"/>
              </a:lnSpc>
              <a:spcBef>
                <a:spcPts val="0"/>
              </a:spcBef>
              <a:spcAft>
                <a:spcPts val="0"/>
              </a:spcAft>
              <a:tabLst>
                <a:tab pos="4709160" algn="r"/>
              </a:tabLst>
            </a:pPr>
            <a:r>
              <a:rPr lang="fr-FR" sz="750" b="1" spc="-5">
                <a:solidFill>
                  <a:srgbClr val="000000"/>
                </a:solidFill>
                <a:latin typeface="Arial Narrow" panose="02020603050405020304" pitchFamily="2"/>
              </a:rPr>
              <a:t>875 000 transistors © CNRS Photothèque - F. Wajsburt 4/ Visualisation 3D de la densité de probabilité de présence de l’électron </a:t>
            </a:r>
          </a:p>
          <a:p>
            <a:pPr marL="0" marR="0" indent="0" algn="l">
              <a:lnSpc>
                <a:spcPts val="800"/>
              </a:lnSpc>
              <a:spcBef>
                <a:spcPts val="0"/>
              </a:spcBef>
              <a:spcAft>
                <a:spcPts val="0"/>
              </a:spcAft>
            </a:pPr>
            <a:r>
              <a:rPr lang="fr-FR" sz="750" b="1" spc="-10">
                <a:solidFill>
                  <a:srgbClr val="000000"/>
                </a:solidFill>
                <a:latin typeface="Arial Narrow" panose="02020603050405020304" pitchFamily="2"/>
              </a:rPr>
              <a:t>dans l’atome d’hydrogène © CNRS Photothèque - J-F Colonna </a:t>
            </a:r>
          </a:p>
        </p:txBody>
      </p:sp>
      <p:sp>
        <p:nvSpPr>
          <p:cNvPr id="404" name="Espace réservé du texte 403"/>
          <p:cNvSpPr>
            <a:spLocks noGrp="1"/>
          </p:cNvSpPr>
          <p:nvPr>
            <p:ph type="body" idx="10"/>
          </p:nvPr>
        </p:nvSpPr>
        <p:spPr>
          <a:xfrm>
            <a:off x="2447290" y="9515475"/>
            <a:ext cx="2334895" cy="290830"/>
          </a:xfrm>
          <a:prstGeom prst="rect">
            <a:avLst/>
          </a:prstGeom>
          <a:noFill/>
          <a:ln w="0" cmpd="sng">
            <a:noFill/>
            <a:prstDash val="solid"/>
          </a:ln>
        </p:spPr>
        <p:txBody>
          <a:bodyPr vert="horz" lIns="0" tIns="38100" rIns="0" bIns="0" anchor="t">
            <a:normAutofit fontScale="25000" lnSpcReduction="20000"/>
          </a:bodyPr>
          <a:lstStyle/>
          <a:p>
            <a:pPr marL="0" marR="0" indent="0" algn="l">
              <a:lnSpc>
                <a:spcPts val="1000"/>
              </a:lnSpc>
              <a:spcAft>
                <a:spcPts val="0"/>
              </a:spcAft>
            </a:pPr>
            <a:r>
              <a:rPr lang="fr-FR" sz="1050" b="1" spc="-35">
                <a:solidFill>
                  <a:srgbClr val="65645F"/>
                </a:solidFill>
                <a:latin typeface="Arial Narrow" panose="02020603050405020304" pitchFamily="2"/>
              </a:rPr>
              <a:t>DE LA RECHERCHE FONDAMENTALE </a:t>
            </a:r>
          </a:p>
          <a:p>
            <a:pPr marL="0" marR="0" indent="0" algn="l">
              <a:lnSpc>
                <a:spcPts val="1000"/>
              </a:lnSpc>
              <a:spcBef>
                <a:spcPts val="0"/>
              </a:spcBef>
              <a:spcAft>
                <a:spcPts val="0"/>
              </a:spcAft>
            </a:pPr>
            <a:r>
              <a:rPr lang="fr-FR" sz="1050" b="1" spc="-40">
                <a:solidFill>
                  <a:srgbClr val="65645F"/>
                </a:solidFill>
                <a:latin typeface="Arial Narrow" panose="02020603050405020304" pitchFamily="2"/>
              </a:rPr>
              <a:t>AUX APPLICATIONS POUR LA VIE COURANTE </a:t>
            </a:r>
          </a:p>
        </p:txBody>
      </p:sp>
      <p:sp>
        <p:nvSpPr>
          <p:cNvPr id="405" name="Espace réservé du texte 404"/>
          <p:cNvSpPr>
            <a:spLocks noGrp="1"/>
          </p:cNvSpPr>
          <p:nvPr>
            <p:ph type="body" idx="10"/>
          </p:nvPr>
        </p:nvSpPr>
        <p:spPr>
          <a:xfrm>
            <a:off x="466090" y="9844405"/>
            <a:ext cx="4721860" cy="434975"/>
          </a:xfrm>
          <a:prstGeom prst="rect">
            <a:avLst/>
          </a:prstGeom>
          <a:noFill/>
          <a:ln w="0" cmpd="sng">
            <a:noFill/>
            <a:prstDash val="solid"/>
          </a:ln>
        </p:spPr>
        <p:txBody>
          <a:bodyPr vert="horz" lIns="0" tIns="5715" rIns="0" bIns="0" anchor="t">
            <a:normAutofit fontScale="97500"/>
          </a:bodyPr>
          <a:lstStyle/>
          <a:p>
            <a:pPr marL="0" marR="0" indent="0" algn="just">
              <a:lnSpc>
                <a:spcPts val="800"/>
              </a:lnSpc>
              <a:spcAft>
                <a:spcPts val="0"/>
              </a:spcAft>
            </a:pPr>
            <a:r>
              <a:rPr lang="fr-FR" sz="750" b="1" spc="0">
                <a:solidFill>
                  <a:srgbClr val="000000"/>
                </a:solidFill>
                <a:latin typeface="Arial Narrow" panose="02020603050405020304" pitchFamily="2"/>
              </a:rPr>
              <a:t>1/ Radar GRAVES conçu pour détecter 100% des satellites survolant le territoire français et déterminer leurs trajectoires © ONERA 2/ Anneaux d’interférences colorés produits par une lampe spectrale au mercure-zinc-cadmium et observés par interférométrie © CNRS Photothèque - M. Marcelin 3/ Visualisation de la distribution de l’hélium-3 polarisé dans des poumons humains grâce à une IRM © </a:t>
            </a:r>
            <a:r>
              <a:rPr lang="fr-FR" sz="750" spc="0">
                <a:solidFill>
                  <a:srgbClr val="000000"/>
                </a:solidFill>
                <a:latin typeface="Arial Narrow" panose="02020603050405020304" pitchFamily="2"/>
              </a:rPr>
              <a:t>U2R2M-LKB </a:t>
            </a:r>
          </a:p>
        </p:txBody>
      </p:sp>
      <p:sp>
        <p:nvSpPr>
          <p:cNvPr id="406" name="Espace réservé du texte 405"/>
          <p:cNvSpPr>
            <a:spLocks noGrp="1"/>
          </p:cNvSpPr>
          <p:nvPr>
            <p:ph type="body" idx="10"/>
          </p:nvPr>
        </p:nvSpPr>
        <p:spPr>
          <a:xfrm>
            <a:off x="8256905" y="8921115"/>
            <a:ext cx="1871345" cy="1126490"/>
          </a:xfrm>
          <a:prstGeom prst="rect">
            <a:avLst/>
          </a:prstGeom>
          <a:noFill/>
          <a:ln w="0" cmpd="sng">
            <a:noFill/>
            <a:prstDash val="solid"/>
          </a:ln>
        </p:spPr>
        <p:txBody>
          <a:bodyPr vert="horz" lIns="0" tIns="0" rIns="0" bIns="0" anchor="t">
            <a:normAutofit fontScale="97500"/>
          </a:bodyPr>
          <a:lstStyle/>
          <a:p>
            <a:pPr marL="320040" marR="0" indent="-320040" algn="l">
              <a:lnSpc>
                <a:spcPts val="900"/>
              </a:lnSpc>
              <a:spcAft>
                <a:spcPts val="0"/>
              </a:spcAft>
            </a:pPr>
            <a:r>
              <a:rPr lang="fr-FR" sz="750" b="1" spc="30">
                <a:solidFill>
                  <a:srgbClr val="F1EC1B"/>
                </a:solidFill>
                <a:latin typeface="Arial Narrow" panose="02020603050405020304" pitchFamily="2"/>
              </a:rPr>
              <a:t>DESS</a:t>
            </a:r>
            <a:r>
              <a:rPr lang="fr-FR" sz="750" b="1" spc="30">
                <a:solidFill>
                  <a:srgbClr val="000000"/>
                </a:solidFill>
                <a:latin typeface="Arial Narrow" panose="02020603050405020304" pitchFamily="2"/>
              </a:rPr>
              <a:t> Diplôme d’études supérieures spécialisées, aujourd’hui Master professionnel </a:t>
            </a:r>
          </a:p>
          <a:p>
            <a:pPr marL="0" marR="0" indent="0" algn="l">
              <a:lnSpc>
                <a:spcPts val="900"/>
              </a:lnSpc>
              <a:spcBef>
                <a:spcPts val="410"/>
              </a:spcBef>
              <a:spcAft>
                <a:spcPts val="0"/>
              </a:spcAft>
              <a:tabLst>
                <a:tab pos="320040" algn="l"/>
              </a:tabLst>
            </a:pPr>
            <a:r>
              <a:rPr lang="fr-FR" sz="750" b="1" spc="10">
                <a:solidFill>
                  <a:srgbClr val="F1EC1B"/>
                </a:solidFill>
                <a:latin typeface="Arial Narrow" panose="02020603050405020304" pitchFamily="2"/>
              </a:rPr>
              <a:t>DUT</a:t>
            </a:r>
            <a:r>
              <a:rPr lang="fr-FR" sz="100" b="1" spc="10">
                <a:solidFill>
                  <a:srgbClr val="000000"/>
                </a:solidFill>
                <a:latin typeface="Arial Narrow" panose="02020603050405020304" pitchFamily="2"/>
              </a:rPr>
              <a:t> </a:t>
            </a:r>
            <a:r>
              <a:rPr lang="fr-FR" sz="750" b="1" spc="10">
                <a:solidFill>
                  <a:srgbClr val="000000"/>
                </a:solidFill>
                <a:latin typeface="Arial Narrow" panose="02020603050405020304" pitchFamily="2"/>
              </a:rPr>
              <a:t>Diplôme universitaire de technologie </a:t>
            </a:r>
          </a:p>
          <a:p>
            <a:pPr marL="320040" marR="228600" indent="-320040" algn="l">
              <a:lnSpc>
                <a:spcPts val="900"/>
              </a:lnSpc>
              <a:spcBef>
                <a:spcPts val="405"/>
              </a:spcBef>
              <a:spcAft>
                <a:spcPts val="0"/>
              </a:spcAft>
            </a:pPr>
            <a:r>
              <a:rPr lang="fr-FR" sz="750" b="1" spc="0">
                <a:solidFill>
                  <a:srgbClr val="F1EC1B"/>
                </a:solidFill>
                <a:latin typeface="Arial Narrow" panose="02020603050405020304" pitchFamily="2"/>
              </a:rPr>
              <a:t>ESRF</a:t>
            </a:r>
            <a:r>
              <a:rPr lang="fr-FR" sz="750" b="1" spc="0">
                <a:solidFill>
                  <a:srgbClr val="000000"/>
                </a:solidFill>
                <a:latin typeface="Arial Narrow" panose="02020603050405020304" pitchFamily="2"/>
              </a:rPr>
              <a:t> European synchrotron radiation facility </a:t>
            </a:r>
          </a:p>
          <a:p>
            <a:pPr marL="0" marR="0" indent="0" algn="l">
              <a:lnSpc>
                <a:spcPts val="900"/>
              </a:lnSpc>
              <a:spcBef>
                <a:spcPts val="435"/>
              </a:spcBef>
              <a:spcAft>
                <a:spcPts val="0"/>
              </a:spcAft>
              <a:tabLst>
                <a:tab pos="320040" algn="l"/>
              </a:tabLst>
            </a:pPr>
            <a:r>
              <a:rPr lang="fr-FR" sz="750" b="1" spc="20">
                <a:solidFill>
                  <a:srgbClr val="F1EC1B"/>
                </a:solidFill>
                <a:latin typeface="Arial Narrow" panose="02020603050405020304" pitchFamily="2"/>
              </a:rPr>
              <a:t>GPS</a:t>
            </a:r>
            <a:r>
              <a:rPr lang="fr-FR" sz="100" b="1" spc="20">
                <a:solidFill>
                  <a:srgbClr val="000000"/>
                </a:solidFill>
                <a:latin typeface="Arial Narrow" panose="02020603050405020304" pitchFamily="2"/>
              </a:rPr>
              <a:t> </a:t>
            </a:r>
            <a:r>
              <a:rPr lang="fr-FR" sz="750" b="1" spc="20">
                <a:solidFill>
                  <a:srgbClr val="000000"/>
                </a:solidFill>
                <a:latin typeface="Arial Narrow" panose="02020603050405020304" pitchFamily="2"/>
              </a:rPr>
              <a:t>Global positioning system </a:t>
            </a:r>
          </a:p>
          <a:p>
            <a:pPr marL="0" marR="0" indent="0" algn="l">
              <a:lnSpc>
                <a:spcPts val="900"/>
              </a:lnSpc>
              <a:spcBef>
                <a:spcPts val="410"/>
              </a:spcBef>
              <a:spcAft>
                <a:spcPts val="30"/>
              </a:spcAft>
            </a:pPr>
            <a:r>
              <a:rPr lang="fr-FR" sz="750" b="1" spc="65">
                <a:solidFill>
                  <a:srgbClr val="F1EC1B"/>
                </a:solidFill>
                <a:latin typeface="Arial Narrow" panose="02020603050405020304" pitchFamily="2"/>
              </a:rPr>
              <a:t>LMD</a:t>
            </a:r>
            <a:r>
              <a:rPr lang="fr-FR" sz="750" b="1" spc="65">
                <a:solidFill>
                  <a:srgbClr val="000000"/>
                </a:solidFill>
                <a:latin typeface="Arial Narrow" panose="02020603050405020304" pitchFamily="2"/>
              </a:rPr>
              <a:t> Licence, Master, Doctorat </a:t>
            </a:r>
          </a:p>
        </p:txBody>
      </p:sp>
      <p:sp>
        <p:nvSpPr>
          <p:cNvPr id="407" name="Espace réservé du texte 406"/>
          <p:cNvSpPr>
            <a:spLocks noGrp="1"/>
          </p:cNvSpPr>
          <p:nvPr>
            <p:ph type="body" idx="10"/>
          </p:nvPr>
        </p:nvSpPr>
        <p:spPr>
          <a:xfrm>
            <a:off x="6190615" y="8917940"/>
            <a:ext cx="1801495" cy="1118870"/>
          </a:xfrm>
          <a:prstGeom prst="rect">
            <a:avLst/>
          </a:prstGeom>
          <a:noFill/>
          <a:ln w="0" cmpd="sng">
            <a:noFill/>
            <a:prstDash val="solid"/>
          </a:ln>
        </p:spPr>
        <p:txBody>
          <a:bodyPr vert="horz" lIns="0" tIns="3810" rIns="0" bIns="0" anchor="t">
            <a:normAutofit fontScale="97500"/>
          </a:bodyPr>
          <a:lstStyle/>
          <a:p>
            <a:pPr marL="0" marR="0" indent="0" algn="l">
              <a:lnSpc>
                <a:spcPts val="900"/>
              </a:lnSpc>
              <a:spcAft>
                <a:spcPts val="0"/>
              </a:spcAft>
              <a:tabLst>
                <a:tab pos="320040" algn="l"/>
              </a:tabLst>
            </a:pPr>
            <a:r>
              <a:rPr lang="fr-FR" sz="750" b="1" spc="25">
                <a:solidFill>
                  <a:srgbClr val="F1EC1B"/>
                </a:solidFill>
                <a:latin typeface="Arial Narrow" panose="02020603050405020304" pitchFamily="2"/>
              </a:rPr>
              <a:t>BTS</a:t>
            </a:r>
            <a:r>
              <a:rPr lang="fr-FR" sz="100" b="1" spc="25">
                <a:solidFill>
                  <a:srgbClr val="000000"/>
                </a:solidFill>
                <a:latin typeface="Arial Narrow" panose="02020603050405020304" pitchFamily="2"/>
              </a:rPr>
              <a:t> </a:t>
            </a:r>
            <a:r>
              <a:rPr lang="fr-FR" sz="750" b="1" spc="25">
                <a:solidFill>
                  <a:srgbClr val="000000"/>
                </a:solidFill>
                <a:latin typeface="Arial Narrow" panose="02020603050405020304" pitchFamily="2"/>
              </a:rPr>
              <a:t>Brevet de technicien supérieur </a:t>
            </a:r>
          </a:p>
          <a:p>
            <a:pPr marL="320040" marR="0" indent="-320040" algn="just">
              <a:lnSpc>
                <a:spcPts val="900"/>
              </a:lnSpc>
              <a:spcBef>
                <a:spcPts val="405"/>
              </a:spcBef>
              <a:spcAft>
                <a:spcPts val="0"/>
              </a:spcAft>
            </a:pPr>
            <a:r>
              <a:rPr lang="fr-FR" sz="750" b="1" spc="0">
                <a:solidFill>
                  <a:srgbClr val="F1EC1B"/>
                </a:solidFill>
                <a:latin typeface="Arial Narrow" panose="02020603050405020304" pitchFamily="2"/>
              </a:rPr>
              <a:t>CAPES</a:t>
            </a:r>
            <a:r>
              <a:rPr lang="fr-FR" sz="750" b="1" spc="0">
                <a:solidFill>
                  <a:srgbClr val="000000"/>
                </a:solidFill>
                <a:latin typeface="Arial Narrow" panose="02020603050405020304" pitchFamily="2"/>
              </a:rPr>
              <a:t> Certificat d’aptitude au professorat de l’enseignement du second degré </a:t>
            </a:r>
          </a:p>
          <a:p>
            <a:pPr marL="320040" marR="0" indent="-320040" algn="just">
              <a:lnSpc>
                <a:spcPts val="900"/>
              </a:lnSpc>
              <a:spcBef>
                <a:spcPts val="380"/>
              </a:spcBef>
              <a:spcAft>
                <a:spcPts val="0"/>
              </a:spcAft>
            </a:pPr>
            <a:r>
              <a:rPr lang="fr-FR" sz="750" b="1" spc="0">
                <a:solidFill>
                  <a:srgbClr val="F1EC1B"/>
                </a:solidFill>
                <a:latin typeface="Arial Narrow" panose="02020603050405020304" pitchFamily="2"/>
              </a:rPr>
              <a:t>CERN</a:t>
            </a:r>
            <a:r>
              <a:rPr lang="fr-FR" sz="750" b="1" spc="0">
                <a:solidFill>
                  <a:srgbClr val="000000"/>
                </a:solidFill>
                <a:latin typeface="Arial Narrow" panose="02020603050405020304" pitchFamily="2"/>
              </a:rPr>
              <a:t> Centre européen pour la recherche nucléaire </a:t>
            </a:r>
          </a:p>
          <a:p>
            <a:pPr marL="0" marR="0" indent="0" algn="l">
              <a:lnSpc>
                <a:spcPts val="900"/>
              </a:lnSpc>
              <a:spcBef>
                <a:spcPts val="415"/>
              </a:spcBef>
              <a:spcAft>
                <a:spcPts val="0"/>
              </a:spcAft>
              <a:tabLst>
                <a:tab pos="320040" algn="l"/>
              </a:tabLst>
            </a:pPr>
            <a:r>
              <a:rPr lang="fr-FR" sz="750" b="1" spc="25">
                <a:solidFill>
                  <a:srgbClr val="F1EC1B"/>
                </a:solidFill>
                <a:latin typeface="Arial Narrow" panose="02020603050405020304" pitchFamily="2"/>
              </a:rPr>
              <a:t>CHU</a:t>
            </a:r>
            <a:r>
              <a:rPr lang="fr-FR" sz="100" b="1" spc="25">
                <a:solidFill>
                  <a:srgbClr val="000000"/>
                </a:solidFill>
                <a:latin typeface="Arial Narrow" panose="02020603050405020304" pitchFamily="2"/>
              </a:rPr>
              <a:t> </a:t>
            </a:r>
            <a:r>
              <a:rPr lang="fr-FR" sz="750" b="1" spc="25">
                <a:solidFill>
                  <a:srgbClr val="000000"/>
                </a:solidFill>
                <a:latin typeface="Arial Narrow" panose="02020603050405020304" pitchFamily="2"/>
              </a:rPr>
              <a:t>Centre hospitalier universitaire </a:t>
            </a:r>
          </a:p>
          <a:p>
            <a:pPr marL="0" marR="0" indent="0" algn="l">
              <a:lnSpc>
                <a:spcPts val="900"/>
              </a:lnSpc>
              <a:spcBef>
                <a:spcPts val="385"/>
              </a:spcBef>
              <a:spcAft>
                <a:spcPts val="0"/>
              </a:spcAft>
              <a:tabLst>
                <a:tab pos="320040" algn="l"/>
              </a:tabLst>
            </a:pPr>
            <a:r>
              <a:rPr lang="fr-FR" sz="750" b="1" spc="20">
                <a:solidFill>
                  <a:srgbClr val="F1EC1B"/>
                </a:solidFill>
                <a:latin typeface="Arial Narrow" panose="02020603050405020304" pitchFamily="2"/>
              </a:rPr>
              <a:t>DEA</a:t>
            </a:r>
            <a:r>
              <a:rPr lang="fr-FR" sz="100" b="1" spc="20">
                <a:solidFill>
                  <a:srgbClr val="000000"/>
                </a:solidFill>
                <a:latin typeface="Arial Narrow" panose="02020603050405020304" pitchFamily="2"/>
              </a:rPr>
              <a:t> </a:t>
            </a:r>
            <a:r>
              <a:rPr lang="fr-FR" sz="750" b="1" spc="20">
                <a:solidFill>
                  <a:srgbClr val="000000"/>
                </a:solidFill>
                <a:latin typeface="Arial Narrow" panose="02020603050405020304" pitchFamily="2"/>
              </a:rPr>
              <a:t>Diplôme d’études approfondies, </a:t>
            </a:r>
          </a:p>
          <a:p>
            <a:pPr marL="320040" marR="0" indent="0" algn="l">
              <a:lnSpc>
                <a:spcPts val="800"/>
              </a:lnSpc>
              <a:spcBef>
                <a:spcPts val="0"/>
              </a:spcBef>
              <a:spcAft>
                <a:spcPts val="0"/>
              </a:spcAft>
            </a:pPr>
            <a:r>
              <a:rPr lang="fr-FR" sz="750" b="1" spc="35">
                <a:solidFill>
                  <a:srgbClr val="000000"/>
                </a:solidFill>
                <a:latin typeface="Arial Narrow" panose="02020603050405020304" pitchFamily="2"/>
              </a:rPr>
              <a:t>aujourd’hui Master recherche </a:t>
            </a:r>
          </a:p>
        </p:txBody>
      </p:sp>
      <p:sp>
        <p:nvSpPr>
          <p:cNvPr id="408" name="Espace réservé du texte 407"/>
          <p:cNvSpPr>
            <a:spLocks noGrp="1"/>
          </p:cNvSpPr>
          <p:nvPr>
            <p:ph type="body" idx="10"/>
          </p:nvPr>
        </p:nvSpPr>
        <p:spPr>
          <a:xfrm>
            <a:off x="98425" y="10478770"/>
            <a:ext cx="247650" cy="111760"/>
          </a:xfrm>
          <a:prstGeom prst="rect">
            <a:avLst/>
          </a:prstGeom>
          <a:noFill/>
          <a:ln w="0" cmpd="sng">
            <a:noFill/>
            <a:prstDash val="solid"/>
          </a:ln>
        </p:spPr>
        <p:txBody>
          <a:bodyPr vert="horz" lIns="0" tIns="635" rIns="0" bIns="0" anchor="t">
            <a:normAutofit fontScale="25000" lnSpcReduction="20000"/>
          </a:bodyPr>
          <a:lstStyle/>
          <a:p>
            <a:pPr marL="0" marR="0" indent="0" algn="l">
              <a:lnSpc>
                <a:spcPts val="900"/>
              </a:lnSpc>
              <a:spcAft>
                <a:spcPts val="0"/>
              </a:spcAft>
            </a:pPr>
            <a:r>
              <a:rPr lang="fr-FR" sz="750" b="1" spc="245">
                <a:solidFill>
                  <a:srgbClr val="000000"/>
                </a:solidFill>
                <a:latin typeface="Arial Narrow" panose="02020603050405020304" pitchFamily="2"/>
              </a:rPr>
              <a:t>22 </a:t>
            </a:r>
          </a:p>
        </p:txBody>
      </p:sp>
      <p:sp>
        <p:nvSpPr>
          <p:cNvPr id="409" name="Espace réservé du texte 408"/>
          <p:cNvSpPr>
            <a:spLocks noGrp="1"/>
          </p:cNvSpPr>
          <p:nvPr>
            <p:ph type="body" idx="10"/>
          </p:nvPr>
        </p:nvSpPr>
        <p:spPr>
          <a:xfrm>
            <a:off x="10809605" y="10478770"/>
            <a:ext cx="250190" cy="111760"/>
          </a:xfrm>
          <a:prstGeom prst="rect">
            <a:avLst/>
          </a:prstGeom>
          <a:noFill/>
          <a:ln w="0" cmpd="sng">
            <a:noFill/>
            <a:prstDash val="solid"/>
          </a:ln>
        </p:spPr>
        <p:txBody>
          <a:bodyPr vert="horz" lIns="0" tIns="635" rIns="0" bIns="0" anchor="t">
            <a:normAutofit fontScale="25000" lnSpcReduction="20000"/>
          </a:bodyPr>
          <a:lstStyle/>
          <a:p>
            <a:pPr marL="0" marR="0" indent="0" algn="l">
              <a:lnSpc>
                <a:spcPts val="900"/>
              </a:lnSpc>
              <a:spcAft>
                <a:spcPts val="0"/>
              </a:spcAft>
            </a:pPr>
            <a:r>
              <a:rPr lang="fr-FR" sz="750" b="1" spc="254">
                <a:solidFill>
                  <a:srgbClr val="000000"/>
                </a:solidFill>
                <a:latin typeface="Arial Narrow" panose="02020603050405020304" pitchFamily="2"/>
              </a:rPr>
              <a:t>23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8" name="Image.jpg"/>
          <p:cNvPicPr/>
          <p:nvPr/>
        </p:nvPicPr>
        <p:blipFill>
          <a:blip r:embed="rId2"/>
          <a:stretch>
            <a:fillRect/>
          </a:stretch>
        </p:blipFill>
        <p:spPr>
          <a:xfrm>
            <a:off x="0" y="0"/>
            <a:ext cx="11162030" cy="10692130"/>
          </a:xfrm>
          <a:prstGeom prst="rect">
            <a:avLst/>
          </a:prstGeom>
        </p:spPr>
      </p:pic>
      <p:sp>
        <p:nvSpPr>
          <p:cNvPr id="39" name="Espace réservé du texte 38"/>
          <p:cNvSpPr>
            <a:spLocks noGrp="1"/>
          </p:cNvSpPr>
          <p:nvPr>
            <p:ph type="body" idx="10"/>
          </p:nvPr>
        </p:nvSpPr>
        <p:spPr>
          <a:xfrm>
            <a:off x="734695" y="1322070"/>
            <a:ext cx="7906385" cy="744220"/>
          </a:xfrm>
          <a:prstGeom prst="rect">
            <a:avLst/>
          </a:prstGeom>
          <a:noFill/>
          <a:ln w="0" cmpd="sng">
            <a:noFill/>
            <a:prstDash val="solid"/>
          </a:ln>
        </p:spPr>
        <p:txBody>
          <a:bodyPr vert="horz" lIns="0" tIns="0" rIns="0" bIns="0" anchor="t">
            <a:normAutofit fontScale="95000"/>
          </a:bodyPr>
          <a:lstStyle/>
          <a:p>
            <a:pPr marL="0" marR="0" indent="0" algn="l">
              <a:lnSpc>
                <a:spcPts val="5800"/>
              </a:lnSpc>
              <a:spcAft>
                <a:spcPts val="5"/>
              </a:spcAft>
            </a:pPr>
            <a:r>
              <a:rPr lang="fr-FR" sz="5100" b="1" spc="30" dirty="0">
                <a:solidFill>
                  <a:srgbClr val="000000"/>
                </a:solidFill>
                <a:latin typeface="Arial" panose="02020603050405020304" pitchFamily="2"/>
              </a:rPr>
              <a:t>astronomie, </a:t>
            </a:r>
            <a:r>
              <a:rPr lang="fr-FR" sz="5100" b="1" spc="30" dirty="0" smtClean="0">
                <a:solidFill>
                  <a:srgbClr val="000000"/>
                </a:solidFill>
                <a:latin typeface="Arial" panose="02020603050405020304" pitchFamily="2"/>
              </a:rPr>
              <a:t>aéronautique </a:t>
            </a:r>
            <a:endParaRPr lang="fr-FR" sz="5100" b="1" spc="30" dirty="0">
              <a:solidFill>
                <a:srgbClr val="000000"/>
              </a:solidFill>
              <a:latin typeface="Arial" panose="02020603050405020304" pitchFamily="2"/>
            </a:endParaRPr>
          </a:p>
        </p:txBody>
      </p:sp>
      <p:sp>
        <p:nvSpPr>
          <p:cNvPr id="40" name="Espace réservé du texte 39"/>
          <p:cNvSpPr>
            <a:spLocks noGrp="1"/>
          </p:cNvSpPr>
          <p:nvPr>
            <p:ph type="body" idx="10"/>
          </p:nvPr>
        </p:nvSpPr>
        <p:spPr>
          <a:xfrm>
            <a:off x="9933305" y="330835"/>
            <a:ext cx="990600" cy="1826895"/>
          </a:xfrm>
          <a:prstGeom prst="rect">
            <a:avLst/>
          </a:prstGeom>
          <a:noFill/>
          <a:ln w="0" cmpd="sng">
            <a:noFill/>
            <a:prstDash val="solid"/>
          </a:ln>
        </p:spPr>
        <p:txBody>
          <a:bodyPr vert="horz" lIns="0" tIns="0" rIns="0" bIns="0" anchor="t">
            <a:normAutofit fontScale="65000" lnSpcReduction="20000"/>
          </a:bodyPr>
          <a:lstStyle/>
          <a:p>
            <a:pPr marL="0" marR="0" indent="0" algn="l">
              <a:lnSpc>
                <a:spcPts val="800"/>
              </a:lnSpc>
              <a:spcAft>
                <a:spcPts val="0"/>
              </a:spcAft>
            </a:pPr>
            <a:r>
              <a:rPr lang="fr-FR" sz="650" b="1" spc="-70">
                <a:solidFill>
                  <a:srgbClr val="3C4D97"/>
                </a:solidFill>
                <a:latin typeface="Tahoma" panose="02020603050405020304" pitchFamily="2"/>
              </a:rPr>
              <a:t>ASTROPHYSICIEN(NE) </a:t>
            </a:r>
          </a:p>
          <a:p>
            <a:pPr marL="0" marR="0" indent="0" algn="l">
              <a:lnSpc>
                <a:spcPts val="800"/>
              </a:lnSpc>
              <a:spcBef>
                <a:spcPts val="1600"/>
              </a:spcBef>
              <a:spcAft>
                <a:spcPts val="0"/>
              </a:spcAft>
            </a:pPr>
            <a:r>
              <a:rPr lang="fr-FR" sz="650" b="1" spc="-50">
                <a:solidFill>
                  <a:srgbClr val="3C4D97"/>
                </a:solidFill>
                <a:latin typeface="Tahoma" panose="02020603050405020304" pitchFamily="2"/>
              </a:rPr>
              <a:t>ASTRONOME </a:t>
            </a:r>
          </a:p>
          <a:p>
            <a:pPr marL="0" marR="0" indent="0" algn="l">
              <a:lnSpc>
                <a:spcPts val="800"/>
              </a:lnSpc>
              <a:spcBef>
                <a:spcPts val="1600"/>
              </a:spcBef>
              <a:spcAft>
                <a:spcPts val="0"/>
              </a:spcAft>
            </a:pPr>
            <a:r>
              <a:rPr lang="fr-FR" sz="650" b="1" spc="-55">
                <a:solidFill>
                  <a:srgbClr val="3C4D97"/>
                </a:solidFill>
                <a:latin typeface="Tahoma" panose="02020603050405020304" pitchFamily="2"/>
              </a:rPr>
              <a:t>CARTOGRAPHE </a:t>
            </a:r>
          </a:p>
          <a:p>
            <a:pPr marL="0" marR="0" indent="0" algn="l">
              <a:lnSpc>
                <a:spcPts val="800"/>
              </a:lnSpc>
              <a:spcBef>
                <a:spcPts val="1585"/>
              </a:spcBef>
              <a:spcAft>
                <a:spcPts val="0"/>
              </a:spcAft>
            </a:pPr>
            <a:r>
              <a:rPr lang="fr-FR" sz="650" b="1" spc="0">
                <a:solidFill>
                  <a:srgbClr val="3C4D97"/>
                </a:solidFill>
                <a:latin typeface="Tahoma" panose="02020603050405020304" pitchFamily="2"/>
              </a:rPr>
              <a:t>CHARGÉ(E) D’AFFAIRES SPATIALES </a:t>
            </a:r>
          </a:p>
          <a:p>
            <a:pPr marL="0" marR="0" indent="0" algn="l">
              <a:lnSpc>
                <a:spcPts val="800"/>
              </a:lnSpc>
              <a:spcBef>
                <a:spcPts val="1600"/>
              </a:spcBef>
              <a:spcAft>
                <a:spcPts val="0"/>
              </a:spcAft>
            </a:pPr>
            <a:r>
              <a:rPr lang="fr-FR" sz="650" b="1" spc="-80">
                <a:solidFill>
                  <a:srgbClr val="3C4D97"/>
                </a:solidFill>
                <a:latin typeface="Tahoma" panose="02020603050405020304" pitchFamily="2"/>
              </a:rPr>
              <a:t>CHEF DE PROJET SATELLITE </a:t>
            </a:r>
          </a:p>
          <a:p>
            <a:pPr marL="0" marR="0" indent="0" algn="l">
              <a:lnSpc>
                <a:spcPts val="800"/>
              </a:lnSpc>
              <a:spcBef>
                <a:spcPts val="1610"/>
              </a:spcBef>
              <a:spcAft>
                <a:spcPts val="0"/>
              </a:spcAft>
            </a:pPr>
            <a:r>
              <a:rPr lang="fr-FR" sz="650" b="1" spc="0">
                <a:solidFill>
                  <a:srgbClr val="3C4D97"/>
                </a:solidFill>
                <a:latin typeface="Tahoma" panose="02020603050405020304" pitchFamily="2"/>
              </a:rPr>
              <a:t>CHERCHEUR(SE) EN AÉRODYNAMIQUE </a:t>
            </a:r>
          </a:p>
        </p:txBody>
      </p:sp>
      <p:sp>
        <p:nvSpPr>
          <p:cNvPr id="41" name="Espace réservé du texte 40"/>
          <p:cNvSpPr>
            <a:spLocks noGrp="1"/>
          </p:cNvSpPr>
          <p:nvPr>
            <p:ph type="body" idx="10"/>
          </p:nvPr>
        </p:nvSpPr>
        <p:spPr>
          <a:xfrm>
            <a:off x="768350" y="2184400"/>
            <a:ext cx="4489450" cy="1037590"/>
          </a:xfrm>
          <a:prstGeom prst="rect">
            <a:avLst/>
          </a:prstGeom>
          <a:noFill/>
          <a:ln w="0" cmpd="sng">
            <a:noFill/>
            <a:prstDash val="solid"/>
          </a:ln>
        </p:spPr>
        <p:txBody>
          <a:bodyPr vert="horz" lIns="0" tIns="18415" rIns="0" bIns="0" anchor="t"/>
          <a:lstStyle/>
          <a:p>
            <a:pPr marL="0" marR="0" indent="0" algn="r">
              <a:lnSpc>
                <a:spcPts val="1600"/>
              </a:lnSpc>
              <a:spcAft>
                <a:spcPts val="0"/>
              </a:spcAft>
            </a:pPr>
            <a:r>
              <a:rPr lang="fr-FR" sz="1450" spc="5">
                <a:solidFill>
                  <a:srgbClr val="000000"/>
                </a:solidFill>
                <a:latin typeface="Tahoma" panose="02020603050405020304" pitchFamily="2"/>
              </a:rPr>
              <a:t>La sortie de l’avion A380, l’arrivée d’une sonde spatiale sur Titan, les recherches de preuves du big-bang... le domaine ne manque pas de projets passionnants. L’aventure spatiale continue et ne cesse de poser des défis à la physique ! </a:t>
            </a:r>
          </a:p>
        </p:txBody>
      </p:sp>
      <p:sp>
        <p:nvSpPr>
          <p:cNvPr id="42" name="Espace réservé du texte 41"/>
          <p:cNvSpPr>
            <a:spLocks noGrp="1"/>
          </p:cNvSpPr>
          <p:nvPr>
            <p:ph type="body" idx="10"/>
          </p:nvPr>
        </p:nvSpPr>
        <p:spPr>
          <a:xfrm>
            <a:off x="9936480" y="2363470"/>
            <a:ext cx="770890" cy="227330"/>
          </a:xfrm>
          <a:prstGeom prst="rect">
            <a:avLst/>
          </a:prstGeom>
          <a:noFill/>
          <a:ln w="0" cmpd="sng">
            <a:noFill/>
            <a:prstDash val="solid"/>
          </a:ln>
        </p:spPr>
        <p:txBody>
          <a:bodyPr vert="horz" lIns="0" tIns="0" rIns="0" bIns="0" anchor="t">
            <a:normAutofit fontScale="65000" lnSpcReduction="20000"/>
          </a:bodyPr>
          <a:lstStyle/>
          <a:p>
            <a:pPr marL="0" marR="0" indent="0" algn="l">
              <a:lnSpc>
                <a:spcPts val="900"/>
              </a:lnSpc>
              <a:spcAft>
                <a:spcPts val="0"/>
              </a:spcAft>
            </a:pPr>
            <a:r>
              <a:rPr lang="fr-FR" sz="650" b="1" spc="0">
                <a:solidFill>
                  <a:srgbClr val="000000"/>
                </a:solidFill>
                <a:latin typeface="Tahoma" panose="02020603050405020304" pitchFamily="2"/>
              </a:rPr>
              <a:t>CHERCHEUR(SE) EN OPTIQUE </a:t>
            </a:r>
          </a:p>
        </p:txBody>
      </p:sp>
      <p:sp>
        <p:nvSpPr>
          <p:cNvPr id="43" name="Espace réservé du texte 42"/>
          <p:cNvSpPr>
            <a:spLocks noGrp="1"/>
          </p:cNvSpPr>
          <p:nvPr>
            <p:ph type="body" idx="10"/>
          </p:nvPr>
        </p:nvSpPr>
        <p:spPr>
          <a:xfrm>
            <a:off x="9933305" y="2796540"/>
            <a:ext cx="875030" cy="19939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60">
                <a:solidFill>
                  <a:srgbClr val="3C4D97"/>
                </a:solidFill>
                <a:latin typeface="Tahoma" panose="02020603050405020304" pitchFamily="2"/>
              </a:rPr>
              <a:t>CHERCHEUR(SE) </a:t>
            </a:r>
          </a:p>
          <a:p>
            <a:pPr marL="0" marR="0" indent="0" algn="l">
              <a:lnSpc>
                <a:spcPts val="700"/>
              </a:lnSpc>
              <a:spcBef>
                <a:spcPts val="0"/>
              </a:spcBef>
              <a:spcAft>
                <a:spcPts val="0"/>
              </a:spcAft>
            </a:pPr>
            <a:r>
              <a:rPr lang="fr-FR" sz="650" b="1" spc="-95">
                <a:solidFill>
                  <a:srgbClr val="3C4D97"/>
                </a:solidFill>
                <a:latin typeface="Tahoma" panose="02020603050405020304" pitchFamily="2"/>
              </a:rPr>
              <a:t>EN THERMODYNAMIQUE </a:t>
            </a:r>
          </a:p>
        </p:txBody>
      </p:sp>
      <p:sp>
        <p:nvSpPr>
          <p:cNvPr id="44" name="Espace réservé du texte 43"/>
          <p:cNvSpPr>
            <a:spLocks noGrp="1"/>
          </p:cNvSpPr>
          <p:nvPr>
            <p:ph type="body" idx="10"/>
          </p:nvPr>
        </p:nvSpPr>
        <p:spPr>
          <a:xfrm>
            <a:off x="9933305" y="3201670"/>
            <a:ext cx="917575" cy="10223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90">
                <a:solidFill>
                  <a:srgbClr val="3C4D97"/>
                </a:solidFill>
                <a:latin typeface="Tahoma" panose="02020603050405020304" pitchFamily="2"/>
              </a:rPr>
              <a:t>CONTRÔLEUR(SE) AÉRIEN </a:t>
            </a:r>
          </a:p>
        </p:txBody>
      </p:sp>
      <p:sp>
        <p:nvSpPr>
          <p:cNvPr id="45" name="Espace réservé du texte 44"/>
          <p:cNvSpPr>
            <a:spLocks noGrp="1"/>
          </p:cNvSpPr>
          <p:nvPr>
            <p:ph type="body" idx="10"/>
          </p:nvPr>
        </p:nvSpPr>
        <p:spPr>
          <a:xfrm>
            <a:off x="9933305" y="3504565"/>
            <a:ext cx="594360" cy="20510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5">
                <a:solidFill>
                  <a:srgbClr val="3C4D97"/>
                </a:solidFill>
                <a:latin typeface="Tahoma" panose="02020603050405020304" pitchFamily="2"/>
              </a:rPr>
              <a:t>ENSEIGNANT(E)-CHERCHEUR(SE) </a:t>
            </a:r>
          </a:p>
        </p:txBody>
      </p:sp>
      <p:sp>
        <p:nvSpPr>
          <p:cNvPr id="46" name="Espace réservé du texte 45"/>
          <p:cNvSpPr>
            <a:spLocks noGrp="1"/>
          </p:cNvSpPr>
          <p:nvPr>
            <p:ph type="body" idx="10"/>
          </p:nvPr>
        </p:nvSpPr>
        <p:spPr>
          <a:xfrm>
            <a:off x="835025" y="3996055"/>
            <a:ext cx="1264920" cy="154305"/>
          </a:xfrm>
          <a:prstGeom prst="rect">
            <a:avLst/>
          </a:prstGeom>
          <a:noFill/>
          <a:ln w="0" cmpd="sng">
            <a:noFill/>
            <a:prstDash val="solid"/>
          </a:ln>
        </p:spPr>
        <p:txBody>
          <a:bodyPr vert="horz" lIns="0" tIns="1905" rIns="0" bIns="0" anchor="t"/>
          <a:lstStyle/>
          <a:p>
            <a:pPr marL="0" marR="0" indent="0" algn="l">
              <a:lnSpc>
                <a:spcPts val="1100"/>
              </a:lnSpc>
              <a:spcAft>
                <a:spcPts val="0"/>
              </a:spcAft>
            </a:pPr>
            <a:r>
              <a:rPr lang="fr-FR" sz="1000" b="1" spc="-140">
                <a:solidFill>
                  <a:srgbClr val="3C4D97"/>
                </a:solidFill>
                <a:latin typeface="Arial" panose="02020603050405020304" pitchFamily="2"/>
              </a:rPr>
              <a:t>L’OPTICIEN DES ÉTOILES </a:t>
            </a:r>
          </a:p>
        </p:txBody>
      </p:sp>
      <p:sp>
        <p:nvSpPr>
          <p:cNvPr id="47" name="Espace réservé du texte 46"/>
          <p:cNvSpPr>
            <a:spLocks noGrp="1"/>
          </p:cNvSpPr>
          <p:nvPr>
            <p:ph type="body" idx="10"/>
          </p:nvPr>
        </p:nvSpPr>
        <p:spPr>
          <a:xfrm>
            <a:off x="9936480" y="3912235"/>
            <a:ext cx="676910" cy="202565"/>
          </a:xfrm>
          <a:prstGeom prst="rect">
            <a:avLst/>
          </a:prstGeom>
          <a:noFill/>
          <a:ln w="0" cmpd="sng">
            <a:noFill/>
            <a:prstDash val="solid"/>
          </a:ln>
        </p:spPr>
        <p:txBody>
          <a:bodyPr vert="horz" lIns="0" tIns="0" rIns="0" bIns="0" anchor="t">
            <a:normAutofit fontScale="25000" lnSpcReduction="20000"/>
          </a:bodyPr>
          <a:lstStyle/>
          <a:p>
            <a:pPr marL="0" marR="0" indent="0" algn="l">
              <a:lnSpc>
                <a:spcPts val="800"/>
              </a:lnSpc>
              <a:spcAft>
                <a:spcPts val="0"/>
              </a:spcAft>
            </a:pPr>
            <a:r>
              <a:rPr lang="fr-FR" sz="650" b="1" spc="-75">
                <a:solidFill>
                  <a:srgbClr val="3C4D97"/>
                </a:solidFill>
                <a:latin typeface="Tahoma" panose="02020603050405020304" pitchFamily="2"/>
              </a:rPr>
              <a:t>INGÉNIEUR(E) </a:t>
            </a:r>
          </a:p>
          <a:p>
            <a:pPr marL="0" marR="0" indent="0" algn="l">
              <a:lnSpc>
                <a:spcPts val="800"/>
              </a:lnSpc>
              <a:spcBef>
                <a:spcPts val="15"/>
              </a:spcBef>
              <a:spcAft>
                <a:spcPts val="0"/>
              </a:spcAft>
            </a:pPr>
            <a:r>
              <a:rPr lang="fr-FR" sz="650" b="1" spc="-95">
                <a:solidFill>
                  <a:srgbClr val="3C4D97"/>
                </a:solidFill>
                <a:latin typeface="Tahoma" panose="02020603050405020304" pitchFamily="2"/>
              </a:rPr>
              <a:t>EN ÉLECTRONIQUE </a:t>
            </a:r>
          </a:p>
        </p:txBody>
      </p:sp>
      <p:sp>
        <p:nvSpPr>
          <p:cNvPr id="48" name="Espace réservé du texte 47"/>
          <p:cNvSpPr>
            <a:spLocks noGrp="1"/>
          </p:cNvSpPr>
          <p:nvPr>
            <p:ph type="body" idx="10"/>
          </p:nvPr>
        </p:nvSpPr>
        <p:spPr>
          <a:xfrm>
            <a:off x="826135" y="4293870"/>
            <a:ext cx="4398010" cy="1169035"/>
          </a:xfrm>
          <a:prstGeom prst="rect">
            <a:avLst/>
          </a:prstGeom>
          <a:noFill/>
          <a:ln w="0" cmpd="sng">
            <a:noFill/>
            <a:prstDash val="solid"/>
          </a:ln>
        </p:spPr>
        <p:txBody>
          <a:bodyPr vert="horz" lIns="0" tIns="0" rIns="0" bIns="0" anchor="t"/>
          <a:lstStyle/>
          <a:p>
            <a:pPr marL="0" marR="0" indent="0" algn="just">
              <a:lnSpc>
                <a:spcPts val="1100"/>
              </a:lnSpc>
              <a:spcAft>
                <a:spcPts val="0"/>
              </a:spcAft>
            </a:pPr>
            <a:r>
              <a:rPr lang="fr-FR" sz="1000" spc="-70">
                <a:solidFill>
                  <a:srgbClr val="000000"/>
                </a:solidFill>
                <a:latin typeface="Arial" panose="02020603050405020304" pitchFamily="2"/>
              </a:rPr>
              <a:t>« Je suis responsable d’une équipe de recherche spécialisée en optique adaptative. Cette technique permet d’obtenir des images de l’Univers les plus nettes possibles, ce que ne permet pas un système optique classique. En effet, l’atmosphère terrestre introduit des fluctuations dans les images des astres. Heureusement, nous savons mesurer ces pertur-bations et modifier en direct les propriétés de notre système optique. Nous avons appliqué cette technique sur le Very Large Telescope (VLT) du Chili. Voir se transformer, grâce à un appareil que l’on a construit, l’image d’un halo lumineux en plusieurs étoiles bien nettes est une expérience unique dans la vie d’un chercheur, c’est extraordinaire ! </a:t>
            </a:r>
          </a:p>
        </p:txBody>
      </p:sp>
      <p:sp>
        <p:nvSpPr>
          <p:cNvPr id="49" name="Espace réservé du texte 48"/>
          <p:cNvSpPr>
            <a:spLocks noGrp="1"/>
          </p:cNvSpPr>
          <p:nvPr>
            <p:ph type="body" idx="10"/>
          </p:nvPr>
        </p:nvSpPr>
        <p:spPr>
          <a:xfrm>
            <a:off x="9936480" y="4320540"/>
            <a:ext cx="633730" cy="199390"/>
          </a:xfrm>
          <a:prstGeom prst="rect">
            <a:avLst/>
          </a:prstGeom>
          <a:noFill/>
          <a:ln w="0" cmpd="sng">
            <a:noFill/>
            <a:prstDash val="solid"/>
          </a:ln>
        </p:spPr>
        <p:txBody>
          <a:bodyPr vert="horz" lIns="0" tIns="0" rIns="0" bIns="0" anchor="t">
            <a:normAutofit fontScale="25000" lnSpcReduction="20000"/>
          </a:bodyPr>
          <a:lstStyle/>
          <a:p>
            <a:pPr marL="0" marR="0" indent="0" algn="l">
              <a:lnSpc>
                <a:spcPts val="800"/>
              </a:lnSpc>
              <a:spcAft>
                <a:spcPts val="0"/>
              </a:spcAft>
            </a:pPr>
            <a:r>
              <a:rPr lang="fr-FR" sz="650" b="1" spc="-75">
                <a:solidFill>
                  <a:srgbClr val="3C4D97"/>
                </a:solidFill>
                <a:latin typeface="Tahoma" panose="02020603050405020304" pitchFamily="2"/>
              </a:rPr>
              <a:t>INGÉNIEUR(E) </a:t>
            </a:r>
          </a:p>
          <a:p>
            <a:pPr marL="0" marR="0" indent="0" algn="l">
              <a:lnSpc>
                <a:spcPts val="800"/>
              </a:lnSpc>
              <a:spcBef>
                <a:spcPts val="0"/>
              </a:spcBef>
              <a:spcAft>
                <a:spcPts val="0"/>
              </a:spcAft>
            </a:pPr>
            <a:r>
              <a:rPr lang="fr-FR" sz="650" b="1" spc="-95">
                <a:solidFill>
                  <a:srgbClr val="3C4D97"/>
                </a:solidFill>
                <a:latin typeface="Tahoma" panose="02020603050405020304" pitchFamily="2"/>
              </a:rPr>
              <a:t>EN ÉNERGÉTIQUE </a:t>
            </a:r>
          </a:p>
        </p:txBody>
      </p:sp>
      <p:sp>
        <p:nvSpPr>
          <p:cNvPr id="50" name="Espace réservé du texte 49"/>
          <p:cNvSpPr>
            <a:spLocks noGrp="1"/>
          </p:cNvSpPr>
          <p:nvPr>
            <p:ph type="body" idx="10"/>
          </p:nvPr>
        </p:nvSpPr>
        <p:spPr>
          <a:xfrm>
            <a:off x="5965190" y="5125720"/>
            <a:ext cx="1258570" cy="304800"/>
          </a:xfrm>
          <a:prstGeom prst="rect">
            <a:avLst/>
          </a:prstGeom>
          <a:noFill/>
          <a:ln w="0" cmpd="sng">
            <a:noFill/>
            <a:prstDash val="solid"/>
          </a:ln>
        </p:spPr>
        <p:txBody>
          <a:bodyPr vert="horz" lIns="0" tIns="0" rIns="0" bIns="0" anchor="t"/>
          <a:lstStyle/>
          <a:p>
            <a:pPr marL="0" marR="0" indent="0" algn="l">
              <a:lnSpc>
                <a:spcPts val="1200"/>
              </a:lnSpc>
              <a:spcAft>
                <a:spcPts val="0"/>
              </a:spcAft>
            </a:pPr>
            <a:r>
              <a:rPr lang="fr-FR" sz="1000" b="1" spc="-120">
                <a:solidFill>
                  <a:srgbClr val="BDD2ED"/>
                </a:solidFill>
                <a:latin typeface="Arial" panose="02020603050405020304" pitchFamily="2"/>
              </a:rPr>
              <a:t>LES AVIONS, TOUJOURS PLUS EXIGEANTS </a:t>
            </a:r>
            <a:r>
              <a:rPr lang="fr-FR" sz="1000" spc="-120">
                <a:solidFill>
                  <a:srgbClr val="BDD2ED"/>
                </a:solidFill>
                <a:latin typeface="Arial" panose="02020603050405020304" pitchFamily="2"/>
              </a:rPr>
              <a:t>! </a:t>
            </a:r>
          </a:p>
        </p:txBody>
      </p:sp>
      <p:sp>
        <p:nvSpPr>
          <p:cNvPr id="51" name="Espace réservé du texte 50"/>
          <p:cNvSpPr>
            <a:spLocks noGrp="1"/>
          </p:cNvSpPr>
          <p:nvPr>
            <p:ph type="body" idx="10"/>
          </p:nvPr>
        </p:nvSpPr>
        <p:spPr>
          <a:xfrm>
            <a:off x="9936480" y="4725670"/>
            <a:ext cx="1078865" cy="71183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85">
                <a:solidFill>
                  <a:srgbClr val="3C4D97"/>
                </a:solidFill>
                <a:latin typeface="Tahoma" panose="02020603050405020304" pitchFamily="2"/>
              </a:rPr>
              <a:t>INGÉNIEUR(E) EN MÉCANIQUE </a:t>
            </a:r>
          </a:p>
          <a:p>
            <a:pPr marL="0" marR="0" indent="0" algn="l">
              <a:lnSpc>
                <a:spcPts val="800"/>
              </a:lnSpc>
              <a:spcBef>
                <a:spcPts val="1600"/>
              </a:spcBef>
              <a:spcAft>
                <a:spcPts val="0"/>
              </a:spcAft>
            </a:pPr>
            <a:r>
              <a:rPr lang="fr-FR" sz="650" b="1" spc="-85">
                <a:solidFill>
                  <a:srgbClr val="3C4D97"/>
                </a:solidFill>
                <a:latin typeface="Tahoma" panose="02020603050405020304" pitchFamily="2"/>
              </a:rPr>
              <a:t>INGÉNIEUR(E) EN THERMIQUE </a:t>
            </a:r>
          </a:p>
          <a:p>
            <a:pPr marL="0" marR="0" indent="0" algn="l">
              <a:lnSpc>
                <a:spcPts val="800"/>
              </a:lnSpc>
              <a:spcBef>
                <a:spcPts val="1600"/>
              </a:spcBef>
              <a:spcAft>
                <a:spcPts val="0"/>
              </a:spcAft>
            </a:pPr>
            <a:r>
              <a:rPr lang="fr-FR" sz="650" b="1" spc="-65">
                <a:solidFill>
                  <a:srgbClr val="3C4D97"/>
                </a:solidFill>
                <a:latin typeface="Tahoma" panose="02020603050405020304" pitchFamily="2"/>
              </a:rPr>
              <a:t>INGÉNIEUR(E) MATÉRIAUX </a:t>
            </a:r>
          </a:p>
        </p:txBody>
      </p:sp>
      <p:sp>
        <p:nvSpPr>
          <p:cNvPr id="52" name="Espace réservé du texte 51"/>
          <p:cNvSpPr>
            <a:spLocks noGrp="1"/>
          </p:cNvSpPr>
          <p:nvPr>
            <p:ph type="body" idx="10"/>
          </p:nvPr>
        </p:nvSpPr>
        <p:spPr>
          <a:xfrm>
            <a:off x="826135" y="5607050"/>
            <a:ext cx="4398010" cy="585470"/>
          </a:xfrm>
          <a:prstGeom prst="rect">
            <a:avLst/>
          </a:prstGeom>
          <a:noFill/>
          <a:ln w="0" cmpd="sng">
            <a:noFill/>
            <a:prstDash val="solid"/>
          </a:ln>
        </p:spPr>
        <p:txBody>
          <a:bodyPr vert="horz" lIns="0" tIns="1270" rIns="0" bIns="0" anchor="t"/>
          <a:lstStyle/>
          <a:p>
            <a:pPr marL="0" marR="0" indent="0" algn="r">
              <a:lnSpc>
                <a:spcPts val="1100"/>
              </a:lnSpc>
              <a:spcAft>
                <a:spcPts val="0"/>
              </a:spcAft>
            </a:pPr>
            <a:r>
              <a:rPr lang="fr-FR" sz="1000" spc="-70">
                <a:solidFill>
                  <a:srgbClr val="000000"/>
                </a:solidFill>
                <a:latin typeface="Arial" panose="02020603050405020304" pitchFamily="2"/>
              </a:rPr>
              <a:t>Quand j’étais au lycée, j’avais l’impression que la physique était très théorique et déconnec-tée de la réalité. Et c’est exactement le contraire ! Le plus souvent on part de l’observation d’un phénomène naturel incompris. Mon travail consiste généralement à montrer qu’il est bien expliqué par les théories de la physique. </a:t>
            </a:r>
          </a:p>
        </p:txBody>
      </p:sp>
      <p:sp>
        <p:nvSpPr>
          <p:cNvPr id="53" name="Espace réservé du texte 52"/>
          <p:cNvSpPr>
            <a:spLocks noGrp="1"/>
          </p:cNvSpPr>
          <p:nvPr>
            <p:ph type="body" idx="10"/>
          </p:nvPr>
        </p:nvSpPr>
        <p:spPr>
          <a:xfrm>
            <a:off x="9936480" y="5640070"/>
            <a:ext cx="594360" cy="200025"/>
          </a:xfrm>
          <a:prstGeom prst="rect">
            <a:avLst/>
          </a:prstGeom>
          <a:noFill/>
          <a:ln w="0" cmpd="sng">
            <a:noFill/>
            <a:prstDash val="solid"/>
          </a:ln>
        </p:spPr>
        <p:txBody>
          <a:bodyPr vert="horz" lIns="0" tIns="0" rIns="0" bIns="0" anchor="t">
            <a:normAutofit fontScale="25000" lnSpcReduction="20000"/>
          </a:bodyPr>
          <a:lstStyle/>
          <a:p>
            <a:pPr marL="0" marR="0" indent="0" algn="l">
              <a:lnSpc>
                <a:spcPts val="800"/>
              </a:lnSpc>
              <a:spcAft>
                <a:spcPts val="0"/>
              </a:spcAft>
            </a:pPr>
            <a:r>
              <a:rPr lang="fr-FR" sz="650" b="1" spc="-75">
                <a:solidFill>
                  <a:srgbClr val="3C4D97"/>
                </a:solidFill>
                <a:latin typeface="Tahoma" panose="02020603050405020304" pitchFamily="2"/>
              </a:rPr>
              <a:t>INGÉNIEUR(E) </a:t>
            </a:r>
          </a:p>
          <a:p>
            <a:pPr marL="0" marR="0" indent="0" algn="l">
              <a:lnSpc>
                <a:spcPts val="800"/>
              </a:lnSpc>
              <a:spcBef>
                <a:spcPts val="0"/>
              </a:spcBef>
              <a:spcAft>
                <a:spcPts val="0"/>
              </a:spcAft>
            </a:pPr>
            <a:r>
              <a:rPr lang="fr-FR" sz="650" b="1" spc="-95">
                <a:solidFill>
                  <a:srgbClr val="3C4D97"/>
                </a:solidFill>
                <a:latin typeface="Tahoma" panose="02020603050405020304" pitchFamily="2"/>
              </a:rPr>
              <a:t>EN ACOUSTIQUE </a:t>
            </a:r>
          </a:p>
        </p:txBody>
      </p:sp>
      <p:sp>
        <p:nvSpPr>
          <p:cNvPr id="54" name="Espace réservé du texte 53"/>
          <p:cNvSpPr>
            <a:spLocks noGrp="1"/>
          </p:cNvSpPr>
          <p:nvPr>
            <p:ph type="body" idx="10"/>
          </p:nvPr>
        </p:nvSpPr>
        <p:spPr>
          <a:xfrm>
            <a:off x="9936480" y="6045835"/>
            <a:ext cx="697865" cy="202565"/>
          </a:xfrm>
          <a:prstGeom prst="rect">
            <a:avLst/>
          </a:prstGeom>
          <a:noFill/>
          <a:ln w="0" cmpd="sng">
            <a:noFill/>
            <a:prstDash val="solid"/>
          </a:ln>
        </p:spPr>
        <p:txBody>
          <a:bodyPr vert="horz" lIns="0" tIns="0" rIns="0" bIns="0" anchor="t">
            <a:normAutofit fontScale="25000" lnSpcReduction="20000"/>
          </a:bodyPr>
          <a:lstStyle/>
          <a:p>
            <a:pPr marL="0" marR="0" indent="0" algn="l">
              <a:lnSpc>
                <a:spcPts val="800"/>
              </a:lnSpc>
              <a:spcAft>
                <a:spcPts val="0"/>
              </a:spcAft>
            </a:pPr>
            <a:r>
              <a:rPr lang="fr-FR" sz="650" b="1" spc="-75">
                <a:solidFill>
                  <a:srgbClr val="3C4D97"/>
                </a:solidFill>
                <a:latin typeface="Tahoma" panose="02020603050405020304" pitchFamily="2"/>
              </a:rPr>
              <a:t>INGÉNIEUR(E) </a:t>
            </a:r>
          </a:p>
          <a:p>
            <a:pPr marL="0" marR="0" indent="0" algn="l">
              <a:lnSpc>
                <a:spcPts val="800"/>
              </a:lnSpc>
              <a:spcBef>
                <a:spcPts val="15"/>
              </a:spcBef>
              <a:spcAft>
                <a:spcPts val="0"/>
              </a:spcAft>
            </a:pPr>
            <a:r>
              <a:rPr lang="fr-FR" sz="650" b="1" spc="-95">
                <a:solidFill>
                  <a:srgbClr val="3C4D97"/>
                </a:solidFill>
                <a:latin typeface="Tahoma" panose="02020603050405020304" pitchFamily="2"/>
              </a:rPr>
              <a:t>EN AÉRONAUTIQUE </a:t>
            </a:r>
          </a:p>
        </p:txBody>
      </p:sp>
      <p:sp>
        <p:nvSpPr>
          <p:cNvPr id="55" name="Espace réservé du texte 54"/>
          <p:cNvSpPr>
            <a:spLocks noGrp="1"/>
          </p:cNvSpPr>
          <p:nvPr>
            <p:ph type="body" idx="10"/>
          </p:nvPr>
        </p:nvSpPr>
        <p:spPr>
          <a:xfrm>
            <a:off x="362585" y="6240780"/>
            <a:ext cx="1884045" cy="930910"/>
          </a:xfrm>
          <a:prstGeom prst="rect">
            <a:avLst/>
          </a:prstGeom>
          <a:noFill/>
          <a:ln w="0" cmpd="sng">
            <a:noFill/>
            <a:prstDash val="solid"/>
          </a:ln>
        </p:spPr>
        <p:txBody>
          <a:bodyPr vert="horz" lIns="0" tIns="42545" rIns="0" bIns="0" anchor="t">
            <a:normAutofit fontScale="72500" lnSpcReduction="20000"/>
          </a:bodyPr>
          <a:lstStyle/>
          <a:p>
            <a:pPr marL="45720" marR="0" indent="-45720" algn="l">
              <a:lnSpc>
                <a:spcPts val="1400"/>
              </a:lnSpc>
              <a:spcAft>
                <a:spcPts val="0"/>
              </a:spcAft>
            </a:pPr>
            <a:r>
              <a:rPr lang="fr-FR" sz="1450" spc="0">
                <a:solidFill>
                  <a:srgbClr val="3F6FB4"/>
                </a:solidFill>
                <a:latin typeface="Tahoma" panose="02020603050405020304" pitchFamily="2"/>
              </a:rPr>
              <a:t>“La science, ce n’est pas s’enfermer dans une bibliothèque mais c’est être ouvert, comprendre et agir.” </a:t>
            </a:r>
          </a:p>
        </p:txBody>
      </p:sp>
      <p:sp>
        <p:nvSpPr>
          <p:cNvPr id="56" name="Espace réservé du texte 55"/>
          <p:cNvSpPr>
            <a:spLocks noGrp="1"/>
          </p:cNvSpPr>
          <p:nvPr>
            <p:ph type="body" idx="10"/>
          </p:nvPr>
        </p:nvSpPr>
        <p:spPr>
          <a:xfrm>
            <a:off x="2475230" y="6337935"/>
            <a:ext cx="2748915" cy="1023620"/>
          </a:xfrm>
          <a:prstGeom prst="rect">
            <a:avLst/>
          </a:prstGeom>
          <a:noFill/>
          <a:ln w="0" cmpd="sng">
            <a:noFill/>
            <a:prstDash val="solid"/>
          </a:ln>
        </p:spPr>
        <p:txBody>
          <a:bodyPr vert="horz" lIns="0" tIns="0" rIns="0" bIns="0" anchor="t">
            <a:normAutofit fontScale="87500"/>
          </a:bodyPr>
          <a:lstStyle/>
          <a:p>
            <a:pPr marL="0" marR="0" indent="0" algn="just">
              <a:lnSpc>
                <a:spcPts val="1200"/>
              </a:lnSpc>
              <a:spcAft>
                <a:spcPts val="5"/>
              </a:spcAft>
            </a:pPr>
            <a:r>
              <a:rPr lang="fr-FR" sz="1000" spc="-85">
                <a:solidFill>
                  <a:srgbClr val="000000"/>
                </a:solidFill>
                <a:latin typeface="Arial" panose="02020603050405020304" pitchFamily="2"/>
              </a:rPr>
              <a:t>A l’inverse, et cela peut paraître incroyable, des phé-nomènes encore inconnus peuvent être prédits par la théorie avant que leur existence ne soit prouvée par l’expérience. C’est le cas des trous noirs décrits dans les années 1920. Pour la première fois en 2002, le VLT équipé du système d’optique adaptative a confirmé la présence d’un trou noir supermassif au centre de notre galaxie. » </a:t>
            </a:r>
          </a:p>
        </p:txBody>
      </p:sp>
      <p:sp>
        <p:nvSpPr>
          <p:cNvPr id="57" name="Espace réservé du texte 56"/>
          <p:cNvSpPr>
            <a:spLocks noGrp="1"/>
          </p:cNvSpPr>
          <p:nvPr>
            <p:ph type="body" idx="10"/>
          </p:nvPr>
        </p:nvSpPr>
        <p:spPr>
          <a:xfrm>
            <a:off x="5955665" y="5584825"/>
            <a:ext cx="3606165" cy="1373505"/>
          </a:xfrm>
          <a:prstGeom prst="rect">
            <a:avLst/>
          </a:prstGeom>
          <a:noFill/>
          <a:ln w="0" cmpd="sng">
            <a:noFill/>
            <a:prstDash val="solid"/>
          </a:ln>
        </p:spPr>
        <p:txBody>
          <a:bodyPr vert="horz" lIns="0" tIns="0" rIns="0" bIns="0" anchor="t"/>
          <a:lstStyle/>
          <a:p>
            <a:pPr marL="0" marR="0" indent="0" algn="just">
              <a:lnSpc>
                <a:spcPts val="1200"/>
              </a:lnSpc>
              <a:spcAft>
                <a:spcPts val="0"/>
              </a:spcAft>
            </a:pPr>
            <a:r>
              <a:rPr lang="fr-FR" sz="1000" b="1" spc="-80">
                <a:solidFill>
                  <a:srgbClr val="000000"/>
                </a:solidFill>
                <a:latin typeface="Arial" panose="02020603050405020304" pitchFamily="2"/>
              </a:rPr>
              <a:t>« Chez Airbus, je suis chargé de tester et d’améliorer le calculateur de gestion de vol des avions A320 et A340. C’est lui qui détermine le trajet optimal de l’avion en fonction des critères entrés par l’équipage. Il gère la navigation à partir de données GPS ou de balises au sol. Pour les essais, je me mets un peu dans la peau du pilote, tout en restant au sol. Je valide les fonctions du calculateur sur un banc de tests, puis je vérifie sa bonne intégration avec les autres calculateurs de l’avion sur un poste de pilotage qui simule celui d’un avion réel. J’analyse aussi les paramètres enregistrés lors des vols d’essais. Tous ces tests </a:t>
            </a:r>
          </a:p>
        </p:txBody>
      </p:sp>
      <p:sp>
        <p:nvSpPr>
          <p:cNvPr id="58" name="Espace réservé du texte 57"/>
          <p:cNvSpPr>
            <a:spLocks noGrp="1"/>
          </p:cNvSpPr>
          <p:nvPr>
            <p:ph type="body" idx="10"/>
          </p:nvPr>
        </p:nvSpPr>
        <p:spPr>
          <a:xfrm>
            <a:off x="7315200" y="6958330"/>
            <a:ext cx="2246630" cy="610870"/>
          </a:xfrm>
          <a:prstGeom prst="rect">
            <a:avLst/>
          </a:prstGeom>
          <a:noFill/>
          <a:ln w="0" cmpd="sng">
            <a:noFill/>
            <a:prstDash val="solid"/>
          </a:ln>
        </p:spPr>
        <p:txBody>
          <a:bodyPr vert="horz" lIns="0" tIns="0" rIns="0" bIns="0" anchor="t"/>
          <a:lstStyle/>
          <a:p>
            <a:pPr marL="0" marR="0" indent="0" algn="just">
              <a:lnSpc>
                <a:spcPts val="1200"/>
              </a:lnSpc>
              <a:spcAft>
                <a:spcPts val="0"/>
              </a:spcAft>
            </a:pPr>
            <a:r>
              <a:rPr lang="fr-FR" sz="1000" b="1" spc="-80">
                <a:solidFill>
                  <a:srgbClr val="000000"/>
                </a:solidFill>
                <a:latin typeface="Arial" panose="02020603050405020304" pitchFamily="2"/>
              </a:rPr>
              <a:t>concourent à l’homologation du calcula-teur, avant son installation sur l’avion et la livraison au client. C’est dire le niveau d’exigence que je dois atteindre ! </a:t>
            </a:r>
          </a:p>
        </p:txBody>
      </p:sp>
      <p:sp>
        <p:nvSpPr>
          <p:cNvPr id="59" name="Espace réservé du texte 58"/>
          <p:cNvSpPr>
            <a:spLocks noGrp="1"/>
          </p:cNvSpPr>
          <p:nvPr>
            <p:ph type="body" idx="10"/>
          </p:nvPr>
        </p:nvSpPr>
        <p:spPr>
          <a:xfrm>
            <a:off x="5894705" y="7115810"/>
            <a:ext cx="1200785" cy="1108075"/>
          </a:xfrm>
          <a:prstGeom prst="rect">
            <a:avLst/>
          </a:prstGeom>
          <a:noFill/>
          <a:ln w="0" cmpd="sng">
            <a:noFill/>
            <a:prstDash val="solid"/>
          </a:ln>
        </p:spPr>
        <p:txBody>
          <a:bodyPr vert="horz" lIns="0" tIns="39370" rIns="0" bIns="0" anchor="t"/>
          <a:lstStyle/>
          <a:p>
            <a:pPr marL="45720" marR="0" indent="0" algn="l">
              <a:lnSpc>
                <a:spcPts val="1400"/>
              </a:lnSpc>
              <a:spcAft>
                <a:spcPts val="0"/>
              </a:spcAft>
            </a:pPr>
            <a:r>
              <a:rPr lang="fr-FR" sz="1450" spc="-25">
                <a:solidFill>
                  <a:srgbClr val="B1ACC5"/>
                </a:solidFill>
                <a:latin typeface="Tahoma" panose="02020603050405020304" pitchFamily="2"/>
              </a:rPr>
              <a:t>“Quand je vois un avion A320 ou A340, </a:t>
            </a:r>
          </a:p>
          <a:p>
            <a:pPr marL="45720" marR="45720" indent="0" algn="l">
              <a:lnSpc>
                <a:spcPts val="1400"/>
              </a:lnSpc>
              <a:spcBef>
                <a:spcPts val="0"/>
              </a:spcBef>
              <a:spcAft>
                <a:spcPts val="0"/>
              </a:spcAft>
            </a:pPr>
            <a:r>
              <a:rPr lang="fr-FR" sz="1450" spc="-20">
                <a:solidFill>
                  <a:srgbClr val="B1ACC5"/>
                </a:solidFill>
                <a:latin typeface="Tahoma" panose="02020603050405020304" pitchFamily="2"/>
              </a:rPr>
              <a:t>je réalise à quel projet j’ai participé.” </a:t>
            </a:r>
          </a:p>
        </p:txBody>
      </p:sp>
      <p:sp>
        <p:nvSpPr>
          <p:cNvPr id="60" name="Espace réservé du texte 59"/>
          <p:cNvSpPr>
            <a:spLocks noGrp="1"/>
          </p:cNvSpPr>
          <p:nvPr>
            <p:ph type="body" idx="10"/>
          </p:nvPr>
        </p:nvSpPr>
        <p:spPr>
          <a:xfrm>
            <a:off x="9933305" y="6454140"/>
            <a:ext cx="1039495" cy="141859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0">
                <a:solidFill>
                  <a:srgbClr val="3C4D97"/>
                </a:solidFill>
                <a:latin typeface="Tahoma" panose="02020603050405020304" pitchFamily="2"/>
              </a:rPr>
              <a:t>INGÉNIEUR(E) EN AVIONIQUE EMBARQUÉE </a:t>
            </a:r>
          </a:p>
          <a:p>
            <a:pPr marL="0" marR="0" indent="0" algn="l">
              <a:lnSpc>
                <a:spcPts val="800"/>
              </a:lnSpc>
              <a:spcBef>
                <a:spcPts val="1600"/>
              </a:spcBef>
              <a:spcAft>
                <a:spcPts val="0"/>
              </a:spcAft>
            </a:pPr>
            <a:r>
              <a:rPr lang="fr-FR" sz="650" b="1" spc="-75">
                <a:solidFill>
                  <a:srgbClr val="3C4D97"/>
                </a:solidFill>
                <a:latin typeface="Tahoma" panose="02020603050405020304" pitchFamily="2"/>
              </a:rPr>
              <a:t>INGÉNIEUR(E) STRUCTURES </a:t>
            </a:r>
          </a:p>
          <a:p>
            <a:pPr marL="0" marR="0" indent="0" algn="l">
              <a:lnSpc>
                <a:spcPts val="800"/>
              </a:lnSpc>
              <a:spcBef>
                <a:spcPts val="1600"/>
              </a:spcBef>
              <a:spcAft>
                <a:spcPts val="0"/>
              </a:spcAft>
            </a:pPr>
            <a:r>
              <a:rPr lang="fr-FR" sz="650" b="1" spc="-75">
                <a:solidFill>
                  <a:srgbClr val="3C4D97"/>
                </a:solidFill>
                <a:latin typeface="Tahoma" panose="02020603050405020304" pitchFamily="2"/>
              </a:rPr>
              <a:t>PILOTE </a:t>
            </a:r>
          </a:p>
          <a:p>
            <a:pPr marL="0" marR="0" indent="0" algn="l">
              <a:lnSpc>
                <a:spcPts val="800"/>
              </a:lnSpc>
              <a:spcBef>
                <a:spcPts val="1600"/>
              </a:spcBef>
              <a:spcAft>
                <a:spcPts val="0"/>
              </a:spcAft>
            </a:pPr>
            <a:r>
              <a:rPr lang="fr-FR" sz="650" b="1" spc="-65">
                <a:solidFill>
                  <a:srgbClr val="3C4D97"/>
                </a:solidFill>
                <a:latin typeface="Tahoma" panose="02020603050405020304" pitchFamily="2"/>
              </a:rPr>
              <a:t>RADARISTE </a:t>
            </a:r>
          </a:p>
          <a:p>
            <a:pPr marL="0" marR="0" indent="0" algn="l">
              <a:lnSpc>
                <a:spcPts val="700"/>
              </a:lnSpc>
              <a:spcBef>
                <a:spcPts val="1600"/>
              </a:spcBef>
              <a:spcAft>
                <a:spcPts val="0"/>
              </a:spcAft>
            </a:pPr>
            <a:r>
              <a:rPr lang="fr-FR" sz="650" b="1" spc="-60">
                <a:solidFill>
                  <a:srgbClr val="3C4D97"/>
                </a:solidFill>
                <a:latin typeface="Tahoma" panose="02020603050405020304" pitchFamily="2"/>
              </a:rPr>
              <a:t>SPATIONAUTE </a:t>
            </a:r>
          </a:p>
        </p:txBody>
      </p:sp>
      <p:sp>
        <p:nvSpPr>
          <p:cNvPr id="61" name="Espace réservé du texte 60"/>
          <p:cNvSpPr>
            <a:spLocks noGrp="1"/>
          </p:cNvSpPr>
          <p:nvPr>
            <p:ph type="body" idx="10"/>
          </p:nvPr>
        </p:nvSpPr>
        <p:spPr>
          <a:xfrm>
            <a:off x="3590290" y="7655560"/>
            <a:ext cx="1630680" cy="840105"/>
          </a:xfrm>
          <a:prstGeom prst="rect">
            <a:avLst/>
          </a:prstGeom>
          <a:noFill/>
          <a:ln w="0" cmpd="sng">
            <a:noFill/>
            <a:prstDash val="solid"/>
          </a:ln>
        </p:spPr>
        <p:txBody>
          <a:bodyPr vert="horz" lIns="0" tIns="635" rIns="0" bIns="0" anchor="t"/>
          <a:lstStyle/>
          <a:p>
            <a:pPr marL="411480" marR="0" indent="0" algn="r">
              <a:lnSpc>
                <a:spcPts val="1200"/>
              </a:lnSpc>
              <a:spcAft>
                <a:spcPts val="0"/>
              </a:spcAft>
            </a:pPr>
            <a:r>
              <a:rPr lang="fr-FR" sz="1000" b="1" spc="-80">
                <a:solidFill>
                  <a:srgbClr val="3C4D97"/>
                </a:solidFill>
                <a:latin typeface="Arial" panose="02020603050405020304" pitchFamily="2"/>
              </a:rPr>
              <a:t>Gérard Rousset, 47 ans Directeur de recherche Onéra </a:t>
            </a:r>
            <a:r>
              <a:rPr lang="fr-FR" sz="1000" spc="-80">
                <a:solidFill>
                  <a:srgbClr val="3C4D97"/>
                </a:solidFill>
                <a:latin typeface="Arial" panose="02020603050405020304" pitchFamily="2"/>
              </a:rPr>
              <a:t>- </a:t>
            </a:r>
            <a:r>
              <a:rPr lang="fr-FR" sz="1000" b="1" spc="-80">
                <a:solidFill>
                  <a:srgbClr val="3C4D97"/>
                </a:solidFill>
                <a:latin typeface="Arial" panose="02020603050405020304" pitchFamily="2"/>
              </a:rPr>
              <a:t>Châtillon (92) </a:t>
            </a:r>
          </a:p>
          <a:p>
            <a:pPr marL="0" marR="0" indent="0" algn="r">
              <a:lnSpc>
                <a:spcPts val="1200"/>
              </a:lnSpc>
              <a:spcBef>
                <a:spcPts val="600"/>
              </a:spcBef>
              <a:spcAft>
                <a:spcPts val="0"/>
              </a:spcAft>
            </a:pPr>
            <a:r>
              <a:rPr lang="fr-FR" sz="1000" b="1" spc="-70">
                <a:solidFill>
                  <a:srgbClr val="3C4D97"/>
                </a:solidFill>
                <a:latin typeface="Arial" panose="02020603050405020304" pitchFamily="2"/>
              </a:rPr>
              <a:t>École Centrale </a:t>
            </a:r>
          </a:p>
          <a:p>
            <a:pPr marL="0" marR="0" indent="0" algn="l">
              <a:lnSpc>
                <a:spcPts val="1200"/>
              </a:lnSpc>
              <a:spcBef>
                <a:spcPts val="0"/>
              </a:spcBef>
              <a:spcAft>
                <a:spcPts val="0"/>
              </a:spcAft>
            </a:pPr>
            <a:r>
              <a:rPr lang="fr-FR" sz="1000" b="1" spc="-95">
                <a:solidFill>
                  <a:srgbClr val="3C4D97"/>
                </a:solidFill>
                <a:latin typeface="Arial" panose="02020603050405020304" pitchFamily="2"/>
              </a:rPr>
              <a:t>Doctorat en physique appliquée </a:t>
            </a:r>
          </a:p>
        </p:txBody>
      </p:sp>
      <p:sp>
        <p:nvSpPr>
          <p:cNvPr id="62" name="Espace réservé du texte 61"/>
          <p:cNvSpPr>
            <a:spLocks noGrp="1"/>
          </p:cNvSpPr>
          <p:nvPr>
            <p:ph type="body" idx="10"/>
          </p:nvPr>
        </p:nvSpPr>
        <p:spPr>
          <a:xfrm>
            <a:off x="9933305" y="8078470"/>
            <a:ext cx="862965" cy="303530"/>
          </a:xfrm>
          <a:prstGeom prst="rect">
            <a:avLst/>
          </a:prstGeom>
          <a:noFill/>
          <a:ln w="0" cmpd="sng">
            <a:noFill/>
            <a:prstDash val="solid"/>
          </a:ln>
        </p:spPr>
        <p:txBody>
          <a:bodyPr vert="horz" lIns="0" tIns="0" rIns="0" bIns="0" anchor="t">
            <a:normAutofit fontScale="65000" lnSpcReduction="20000"/>
          </a:bodyPr>
          <a:lstStyle/>
          <a:p>
            <a:pPr marL="0" marR="0" indent="0" algn="l">
              <a:lnSpc>
                <a:spcPts val="800"/>
              </a:lnSpc>
              <a:spcAft>
                <a:spcPts val="0"/>
              </a:spcAft>
            </a:pPr>
            <a:r>
              <a:rPr lang="fr-FR" sz="650" b="1" spc="-80">
                <a:solidFill>
                  <a:srgbClr val="3C4D97"/>
                </a:solidFill>
                <a:latin typeface="Tahoma" panose="02020603050405020304" pitchFamily="2"/>
              </a:rPr>
              <a:t>TECHNICIEN(NE) CAO (CONCEPTION ASSISTÉE PAR ORDINATEUR) </a:t>
            </a:r>
          </a:p>
        </p:txBody>
      </p:sp>
      <p:sp>
        <p:nvSpPr>
          <p:cNvPr id="63" name="Espace réservé du texte 62"/>
          <p:cNvSpPr>
            <a:spLocks noGrp="1"/>
          </p:cNvSpPr>
          <p:nvPr>
            <p:ph type="body" idx="10"/>
          </p:nvPr>
        </p:nvSpPr>
        <p:spPr>
          <a:xfrm>
            <a:off x="7321550" y="7721600"/>
            <a:ext cx="2237105" cy="782320"/>
          </a:xfrm>
          <a:prstGeom prst="rect">
            <a:avLst/>
          </a:prstGeom>
          <a:noFill/>
          <a:ln w="0" cmpd="sng">
            <a:noFill/>
            <a:prstDash val="solid"/>
          </a:ln>
        </p:spPr>
        <p:txBody>
          <a:bodyPr vert="horz" lIns="0" tIns="0" rIns="0" bIns="0" anchor="t"/>
          <a:lstStyle/>
          <a:p>
            <a:pPr marL="0" marR="0" indent="0" algn="just">
              <a:lnSpc>
                <a:spcPts val="1200"/>
              </a:lnSpc>
              <a:spcAft>
                <a:spcPts val="0"/>
              </a:spcAft>
            </a:pPr>
            <a:r>
              <a:rPr lang="fr-FR" sz="1000" b="1" spc="-80">
                <a:solidFill>
                  <a:srgbClr val="000000"/>
                </a:solidFill>
                <a:latin typeface="Arial" panose="02020603050405020304" pitchFamily="2"/>
              </a:rPr>
              <a:t>C’est un domaine complexe et enthousias-mant. Impossible de se lasser, le travail est tous les jours renouvelé. J’ai parfois l’impression d’être un détective, quand je cherche l’origine de difficultés signalées </a:t>
            </a:r>
          </a:p>
        </p:txBody>
      </p:sp>
      <p:sp>
        <p:nvSpPr>
          <p:cNvPr id="64" name="Espace réservé du texte 63"/>
          <p:cNvSpPr>
            <a:spLocks noGrp="1"/>
          </p:cNvSpPr>
          <p:nvPr>
            <p:ph type="body" idx="10"/>
          </p:nvPr>
        </p:nvSpPr>
        <p:spPr>
          <a:xfrm>
            <a:off x="5962015" y="8503920"/>
            <a:ext cx="3596640" cy="611505"/>
          </a:xfrm>
          <a:prstGeom prst="rect">
            <a:avLst/>
          </a:prstGeom>
          <a:noFill/>
          <a:ln w="0" cmpd="sng">
            <a:noFill/>
            <a:prstDash val="solid"/>
          </a:ln>
        </p:spPr>
        <p:txBody>
          <a:bodyPr vert="horz" lIns="0" tIns="0" rIns="0" bIns="0" anchor="t"/>
          <a:lstStyle/>
          <a:p>
            <a:pPr marL="0" marR="0" indent="0" algn="just">
              <a:lnSpc>
                <a:spcPts val="1200"/>
              </a:lnSpc>
              <a:spcAft>
                <a:spcPts val="145"/>
              </a:spcAft>
            </a:pPr>
            <a:r>
              <a:rPr lang="fr-FR" sz="1000" b="1" spc="-80">
                <a:solidFill>
                  <a:srgbClr val="000000"/>
                </a:solidFill>
                <a:latin typeface="Arial" panose="02020603050405020304" pitchFamily="2"/>
              </a:rPr>
              <a:t>lors d’essais ou en vol réel. Bien sûr, le respect des délais et des coûts est contraignant. Mais j’apprécie beaucoup le travail en équipe, en relation avec les bureaux d’études, les pilotes d’essais et les compa-gnies aériennes... sur du concret ! </a:t>
            </a:r>
            <a:r>
              <a:rPr lang="fr-FR" sz="1000" spc="-80">
                <a:solidFill>
                  <a:srgbClr val="000000"/>
                </a:solidFill>
                <a:latin typeface="Arial" panose="02020603050405020304" pitchFamily="2"/>
              </a:rPr>
              <a:t>» </a:t>
            </a:r>
          </a:p>
        </p:txBody>
      </p:sp>
      <p:sp>
        <p:nvSpPr>
          <p:cNvPr id="65" name="Espace réservé du texte 64"/>
          <p:cNvSpPr>
            <a:spLocks noGrp="1"/>
          </p:cNvSpPr>
          <p:nvPr>
            <p:ph type="body" idx="10"/>
          </p:nvPr>
        </p:nvSpPr>
        <p:spPr>
          <a:xfrm>
            <a:off x="9933305" y="8587740"/>
            <a:ext cx="680085" cy="199390"/>
          </a:xfrm>
          <a:prstGeom prst="rect">
            <a:avLst/>
          </a:prstGeom>
          <a:noFill/>
          <a:ln w="0" cmpd="sng">
            <a:noFill/>
            <a:prstDash val="solid"/>
          </a:ln>
        </p:spPr>
        <p:txBody>
          <a:bodyPr vert="horz" lIns="0" tIns="0" rIns="0" bIns="0" anchor="t">
            <a:normAutofit fontScale="50000" lnSpcReduction="20000"/>
          </a:bodyPr>
          <a:lstStyle/>
          <a:p>
            <a:pPr marL="0" marR="0" indent="0" algn="l">
              <a:lnSpc>
                <a:spcPts val="800"/>
              </a:lnSpc>
              <a:spcAft>
                <a:spcPts val="0"/>
              </a:spcAft>
            </a:pPr>
            <a:r>
              <a:rPr lang="fr-FR" sz="650" b="1" spc="-65">
                <a:solidFill>
                  <a:srgbClr val="3C4D97"/>
                </a:solidFill>
                <a:latin typeface="Tahoma" panose="02020603050405020304" pitchFamily="2"/>
              </a:rPr>
              <a:t>TECHNICIEN(NE) EN ÉLECTRONIQUE </a:t>
            </a:r>
          </a:p>
        </p:txBody>
      </p:sp>
      <p:sp>
        <p:nvSpPr>
          <p:cNvPr id="66" name="Espace réservé du texte 65"/>
          <p:cNvSpPr>
            <a:spLocks noGrp="1"/>
          </p:cNvSpPr>
          <p:nvPr>
            <p:ph type="body" idx="10"/>
          </p:nvPr>
        </p:nvSpPr>
        <p:spPr>
          <a:xfrm>
            <a:off x="9933305" y="8963660"/>
            <a:ext cx="777240" cy="256540"/>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fr-FR" sz="650" b="1" spc="0">
                <a:solidFill>
                  <a:srgbClr val="000000"/>
                </a:solidFill>
                <a:latin typeface="Tahoma" panose="02020603050405020304" pitchFamily="2"/>
              </a:rPr>
              <a:t>TECHNICIEN(NE) D’ESSAIS </a:t>
            </a:r>
          </a:p>
        </p:txBody>
      </p:sp>
      <p:sp>
        <p:nvSpPr>
          <p:cNvPr id="67" name="Espace réservé du texte 66"/>
          <p:cNvSpPr>
            <a:spLocks noGrp="1"/>
          </p:cNvSpPr>
          <p:nvPr>
            <p:ph type="body" idx="10"/>
          </p:nvPr>
        </p:nvSpPr>
        <p:spPr>
          <a:xfrm>
            <a:off x="7753985" y="9240520"/>
            <a:ext cx="1804670" cy="690880"/>
          </a:xfrm>
          <a:prstGeom prst="rect">
            <a:avLst/>
          </a:prstGeom>
          <a:noFill/>
          <a:ln w="0" cmpd="sng">
            <a:noFill/>
            <a:prstDash val="solid"/>
          </a:ln>
        </p:spPr>
        <p:txBody>
          <a:bodyPr vert="horz" lIns="0" tIns="635" rIns="0" bIns="0" anchor="t"/>
          <a:lstStyle/>
          <a:p>
            <a:pPr marL="0" marR="0" indent="0" algn="r">
              <a:lnSpc>
                <a:spcPts val="1200"/>
              </a:lnSpc>
              <a:spcAft>
                <a:spcPts val="0"/>
              </a:spcAft>
            </a:pPr>
            <a:r>
              <a:rPr lang="fr-FR" sz="1000" b="1" spc="-60">
                <a:solidFill>
                  <a:srgbClr val="BDD2ED"/>
                </a:solidFill>
                <a:latin typeface="Arial" panose="02020603050405020304" pitchFamily="2"/>
              </a:rPr>
              <a:t>Daniel Heuillet, 45 ans Technicien essais “Gestion du vol“ Airbus </a:t>
            </a:r>
            <a:r>
              <a:rPr lang="fr-FR" sz="1000" spc="-60">
                <a:solidFill>
                  <a:srgbClr val="BDD2ED"/>
                </a:solidFill>
                <a:latin typeface="Arial" panose="02020603050405020304" pitchFamily="2"/>
              </a:rPr>
              <a:t>- </a:t>
            </a:r>
            <a:r>
              <a:rPr lang="fr-FR" sz="1000" b="1" spc="-60">
                <a:solidFill>
                  <a:srgbClr val="BDD2ED"/>
                </a:solidFill>
                <a:latin typeface="Arial" panose="02020603050405020304" pitchFamily="2"/>
              </a:rPr>
              <a:t>Toulouse-Blagnac (31) </a:t>
            </a:r>
          </a:p>
          <a:p>
            <a:pPr marL="0" marR="0" indent="0" algn="r">
              <a:lnSpc>
                <a:spcPts val="1200"/>
              </a:lnSpc>
              <a:spcBef>
                <a:spcPts val="605"/>
              </a:spcBef>
              <a:spcAft>
                <a:spcPts val="20"/>
              </a:spcAft>
            </a:pPr>
            <a:r>
              <a:rPr lang="fr-FR" sz="1000" b="1" spc="-80">
                <a:solidFill>
                  <a:srgbClr val="BDD2ED"/>
                </a:solidFill>
                <a:latin typeface="Arial" panose="02020603050405020304" pitchFamily="2"/>
              </a:rPr>
              <a:t>DUT Mesures physiques </a:t>
            </a:r>
          </a:p>
        </p:txBody>
      </p:sp>
      <p:sp>
        <p:nvSpPr>
          <p:cNvPr id="68" name="Espace réservé du texte 67"/>
          <p:cNvSpPr>
            <a:spLocks noGrp="1"/>
          </p:cNvSpPr>
          <p:nvPr>
            <p:ph type="body" idx="10"/>
          </p:nvPr>
        </p:nvSpPr>
        <p:spPr>
          <a:xfrm>
            <a:off x="9933305" y="9425940"/>
            <a:ext cx="661670" cy="199390"/>
          </a:xfrm>
          <a:prstGeom prst="rect">
            <a:avLst/>
          </a:prstGeom>
          <a:noFill/>
          <a:ln w="0" cmpd="sng">
            <a:noFill/>
            <a:prstDash val="solid"/>
          </a:ln>
        </p:spPr>
        <p:txBody>
          <a:bodyPr vert="horz" lIns="0" tIns="0" rIns="0" bIns="0" anchor="t">
            <a:normAutofit fontScale="50000" lnSpcReduction="20000"/>
          </a:bodyPr>
          <a:lstStyle/>
          <a:p>
            <a:pPr marL="0" marR="0" indent="0" algn="l">
              <a:lnSpc>
                <a:spcPts val="800"/>
              </a:lnSpc>
              <a:spcAft>
                <a:spcPts val="0"/>
              </a:spcAft>
            </a:pPr>
            <a:r>
              <a:rPr lang="fr-FR" sz="650" b="1" spc="-60">
                <a:solidFill>
                  <a:srgbClr val="3C4D97"/>
                </a:solidFill>
                <a:latin typeface="Tahoma" panose="02020603050405020304" pitchFamily="2"/>
              </a:rPr>
              <a:t>TECHNICIEN(NE) DE MAINTENANCE </a:t>
            </a:r>
          </a:p>
        </p:txBody>
      </p:sp>
      <p:sp>
        <p:nvSpPr>
          <p:cNvPr id="69" name="Espace réservé du texte 68"/>
          <p:cNvSpPr>
            <a:spLocks noGrp="1"/>
          </p:cNvSpPr>
          <p:nvPr>
            <p:ph type="body" idx="10"/>
          </p:nvPr>
        </p:nvSpPr>
        <p:spPr>
          <a:xfrm>
            <a:off x="9933305" y="9829165"/>
            <a:ext cx="585470" cy="201930"/>
          </a:xfrm>
          <a:prstGeom prst="rect">
            <a:avLst/>
          </a:prstGeom>
          <a:noFill/>
          <a:ln w="0" cmpd="sng">
            <a:noFill/>
            <a:prstDash val="solid"/>
          </a:ln>
        </p:spPr>
        <p:txBody>
          <a:bodyPr vert="horz" lIns="0" tIns="0" rIns="0" bIns="0" anchor="t">
            <a:normAutofit fontScale="65000" lnSpcReduction="20000"/>
          </a:bodyPr>
          <a:lstStyle/>
          <a:p>
            <a:pPr marL="0" marR="0" indent="0" algn="l">
              <a:lnSpc>
                <a:spcPts val="800"/>
              </a:lnSpc>
              <a:spcAft>
                <a:spcPts val="0"/>
              </a:spcAft>
            </a:pPr>
            <a:r>
              <a:rPr lang="fr-FR" sz="650" b="1" spc="-80">
                <a:solidFill>
                  <a:srgbClr val="3C4D97"/>
                </a:solidFill>
                <a:latin typeface="Tahoma" panose="02020603050405020304" pitchFamily="2"/>
              </a:rPr>
              <a:t>TECHNICIEN(NE) DE MESURES </a:t>
            </a:r>
          </a:p>
        </p:txBody>
      </p:sp>
      <p:sp>
        <p:nvSpPr>
          <p:cNvPr id="70" name="Espace réservé du texte 69"/>
          <p:cNvSpPr>
            <a:spLocks noGrp="1"/>
          </p:cNvSpPr>
          <p:nvPr>
            <p:ph type="body" idx="10"/>
          </p:nvPr>
        </p:nvSpPr>
        <p:spPr>
          <a:xfrm>
            <a:off x="9933305" y="10236835"/>
            <a:ext cx="890270" cy="99060"/>
          </a:xfrm>
          <a:prstGeom prst="rect">
            <a:avLst/>
          </a:prstGeom>
          <a:noFill/>
          <a:ln w="0" cmpd="sng">
            <a:noFill/>
            <a:prstDash val="solid"/>
          </a:ln>
        </p:spPr>
        <p:txBody>
          <a:bodyPr vert="horz" lIns="0" tIns="0" rIns="0" bIns="0" anchor="t">
            <a:normAutofit fontScale="25000" lnSpcReduction="20000"/>
          </a:bodyPr>
          <a:lstStyle/>
          <a:p>
            <a:pPr marL="0" marR="0" indent="0" algn="l">
              <a:lnSpc>
                <a:spcPts val="800"/>
              </a:lnSpc>
              <a:spcAft>
                <a:spcPts val="0"/>
              </a:spcAft>
            </a:pPr>
            <a:r>
              <a:rPr lang="fr-FR" sz="650" b="1" spc="-90">
                <a:solidFill>
                  <a:srgbClr val="3C4D97"/>
                </a:solidFill>
                <a:latin typeface="Tahoma" panose="02020603050405020304" pitchFamily="2"/>
              </a:rPr>
              <a:t>TECHNICO-COMMERCIAL </a:t>
            </a:r>
          </a:p>
        </p:txBody>
      </p:sp>
      <p:sp>
        <p:nvSpPr>
          <p:cNvPr id="71" name="Espace réservé du texte 70"/>
          <p:cNvSpPr>
            <a:spLocks noGrp="1"/>
          </p:cNvSpPr>
          <p:nvPr>
            <p:ph type="body" idx="10"/>
          </p:nvPr>
        </p:nvSpPr>
        <p:spPr>
          <a:xfrm>
            <a:off x="194945" y="10475595"/>
            <a:ext cx="10771505" cy="116840"/>
          </a:xfrm>
          <a:prstGeom prst="rect">
            <a:avLst/>
          </a:prstGeom>
          <a:noFill/>
          <a:ln w="0" cmpd="sng">
            <a:noFill/>
            <a:prstDash val="solid"/>
          </a:ln>
        </p:spPr>
        <p:txBody>
          <a:bodyPr vert="horz" lIns="0" tIns="635" rIns="0" bIns="0" anchor="t"/>
          <a:lstStyle/>
          <a:p>
            <a:pPr marL="0" marR="0" indent="0" algn="l">
              <a:lnSpc>
                <a:spcPts val="900"/>
              </a:lnSpc>
              <a:spcAft>
                <a:spcPts val="0"/>
              </a:spcAft>
              <a:tabLst>
                <a:tab pos="10789920" algn="r"/>
              </a:tabLst>
            </a:pPr>
            <a:r>
              <a:rPr lang="fr-FR" sz="800" b="1" spc="0">
                <a:solidFill>
                  <a:srgbClr val="000000"/>
                </a:solidFill>
                <a:latin typeface="Arial" panose="02020603050405020304" pitchFamily="2"/>
              </a:rPr>
              <a:t>4 5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75" name="Image.jpg"/>
          <p:cNvPicPr/>
          <p:nvPr/>
        </p:nvPicPr>
        <p:blipFill>
          <a:blip r:embed="rId2"/>
          <a:stretch>
            <a:fillRect/>
          </a:stretch>
        </p:blipFill>
        <p:spPr>
          <a:xfrm>
            <a:off x="0" y="0"/>
            <a:ext cx="11162030" cy="10692130"/>
          </a:xfrm>
          <a:prstGeom prst="rect">
            <a:avLst/>
          </a:prstGeom>
        </p:spPr>
      </p:pic>
      <p:sp>
        <p:nvSpPr>
          <p:cNvPr id="76" name="Espace réservé du texte 75"/>
          <p:cNvSpPr>
            <a:spLocks noGrp="1"/>
          </p:cNvSpPr>
          <p:nvPr>
            <p:ph type="body" idx="10"/>
          </p:nvPr>
        </p:nvSpPr>
        <p:spPr>
          <a:xfrm>
            <a:off x="9933305" y="330835"/>
            <a:ext cx="725805" cy="9906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95">
                <a:solidFill>
                  <a:srgbClr val="3CA3C7"/>
                </a:solidFill>
                <a:latin typeface="Tahoma" panose="02020603050405020304" pitchFamily="2"/>
              </a:rPr>
              <a:t>AUDIOPROTHÉSISTE </a:t>
            </a:r>
          </a:p>
        </p:txBody>
      </p:sp>
      <p:sp>
        <p:nvSpPr>
          <p:cNvPr id="77" name="Espace réservé du texte 76"/>
          <p:cNvSpPr>
            <a:spLocks noGrp="1"/>
          </p:cNvSpPr>
          <p:nvPr>
            <p:ph type="body" idx="10"/>
          </p:nvPr>
        </p:nvSpPr>
        <p:spPr>
          <a:xfrm>
            <a:off x="9936480" y="657860"/>
            <a:ext cx="990600" cy="256540"/>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fr-FR" sz="650" b="1" spc="0">
                <a:solidFill>
                  <a:srgbClr val="000000"/>
                </a:solidFill>
                <a:latin typeface="Tahoma" panose="02020603050405020304" pitchFamily="2"/>
              </a:rPr>
              <a:t>CHERCHEUR(SE) EN IMAGERIE MÉDICALE </a:t>
            </a:r>
          </a:p>
        </p:txBody>
      </p:sp>
      <p:sp>
        <p:nvSpPr>
          <p:cNvPr id="78" name="Espace réservé du texte 77"/>
          <p:cNvSpPr>
            <a:spLocks noGrp="1"/>
          </p:cNvSpPr>
          <p:nvPr>
            <p:ph type="body" idx="10"/>
          </p:nvPr>
        </p:nvSpPr>
        <p:spPr>
          <a:xfrm>
            <a:off x="9933305" y="1169035"/>
            <a:ext cx="1054735" cy="102235"/>
          </a:xfrm>
          <a:prstGeom prst="rect">
            <a:avLst/>
          </a:prstGeom>
          <a:noFill/>
          <a:ln w="0" cmpd="sng">
            <a:noFill/>
            <a:prstDash val="solid"/>
          </a:ln>
        </p:spPr>
        <p:txBody>
          <a:bodyPr vert="horz" lIns="0" tIns="0" rIns="0" bIns="0" anchor="t"/>
          <a:lstStyle/>
          <a:p>
            <a:pPr marL="0" marR="0" indent="0" algn="l">
              <a:lnSpc>
                <a:spcPts val="800"/>
              </a:lnSpc>
              <a:spcAft>
                <a:spcPts val="20"/>
              </a:spcAft>
            </a:pPr>
            <a:r>
              <a:rPr lang="fr-FR" sz="650" b="1" spc="-90">
                <a:solidFill>
                  <a:srgbClr val="3CA3C7"/>
                </a:solidFill>
                <a:latin typeface="Tahoma" panose="02020603050405020304" pitchFamily="2"/>
              </a:rPr>
              <a:t>CHERCHEUR(SE) BIOMÉDICAL </a:t>
            </a:r>
          </a:p>
        </p:txBody>
      </p:sp>
      <p:sp>
        <p:nvSpPr>
          <p:cNvPr id="79" name="Espace réservé du texte 78"/>
          <p:cNvSpPr>
            <a:spLocks noGrp="1"/>
          </p:cNvSpPr>
          <p:nvPr>
            <p:ph type="body" idx="10"/>
          </p:nvPr>
        </p:nvSpPr>
        <p:spPr>
          <a:xfrm>
            <a:off x="1758950" y="1322070"/>
            <a:ext cx="5757545" cy="749935"/>
          </a:xfrm>
          <a:prstGeom prst="rect">
            <a:avLst/>
          </a:prstGeom>
          <a:noFill/>
          <a:ln w="0" cmpd="sng">
            <a:noFill/>
            <a:prstDash val="solid"/>
          </a:ln>
        </p:spPr>
        <p:txBody>
          <a:bodyPr vert="horz" lIns="0" tIns="0" rIns="0" bIns="0" anchor="t">
            <a:normAutofit fontScale="95000"/>
          </a:bodyPr>
          <a:lstStyle/>
          <a:p>
            <a:pPr marL="0" marR="0" indent="0" algn="l">
              <a:lnSpc>
                <a:spcPts val="5900"/>
              </a:lnSpc>
              <a:spcAft>
                <a:spcPts val="0"/>
              </a:spcAft>
            </a:pPr>
            <a:r>
              <a:rPr lang="fr-FR" sz="5100" b="1" spc="190">
                <a:solidFill>
                  <a:srgbClr val="000000"/>
                </a:solidFill>
                <a:latin typeface="Arial" panose="02020603050405020304" pitchFamily="2"/>
              </a:rPr>
              <a:t>physique et santé </a:t>
            </a:r>
          </a:p>
        </p:txBody>
      </p:sp>
      <p:sp>
        <p:nvSpPr>
          <p:cNvPr id="80" name="Espace réservé du texte 79"/>
          <p:cNvSpPr>
            <a:spLocks noGrp="1"/>
          </p:cNvSpPr>
          <p:nvPr>
            <p:ph type="body" idx="10"/>
          </p:nvPr>
        </p:nvSpPr>
        <p:spPr>
          <a:xfrm>
            <a:off x="9933305" y="1525270"/>
            <a:ext cx="817245" cy="20002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65">
                <a:solidFill>
                  <a:srgbClr val="3CA3C7"/>
                </a:solidFill>
                <a:latin typeface="Tahoma" panose="02020603050405020304" pitchFamily="2"/>
              </a:rPr>
              <a:t>CHERCHEUR(SE) EN PHYSIQUE NUCLÉAIRE </a:t>
            </a:r>
          </a:p>
        </p:txBody>
      </p:sp>
      <p:sp>
        <p:nvSpPr>
          <p:cNvPr id="81" name="Espace réservé du texte 80"/>
          <p:cNvSpPr>
            <a:spLocks noGrp="1"/>
          </p:cNvSpPr>
          <p:nvPr>
            <p:ph type="body" idx="10"/>
          </p:nvPr>
        </p:nvSpPr>
        <p:spPr>
          <a:xfrm>
            <a:off x="725170" y="2220595"/>
            <a:ext cx="4532630" cy="1238885"/>
          </a:xfrm>
          <a:prstGeom prst="rect">
            <a:avLst/>
          </a:prstGeom>
          <a:noFill/>
          <a:ln w="0" cmpd="sng">
            <a:noFill/>
            <a:prstDash val="solid"/>
          </a:ln>
        </p:spPr>
        <p:txBody>
          <a:bodyPr vert="horz" lIns="0" tIns="16510" rIns="0" bIns="0" anchor="t"/>
          <a:lstStyle/>
          <a:p>
            <a:pPr marL="0" marR="0" indent="0" algn="r">
              <a:lnSpc>
                <a:spcPts val="1600"/>
              </a:lnSpc>
              <a:spcAft>
                <a:spcPts val="0"/>
              </a:spcAft>
            </a:pPr>
            <a:r>
              <a:rPr lang="fr-FR" sz="1450" spc="60">
                <a:solidFill>
                  <a:srgbClr val="000000"/>
                </a:solidFill>
                <a:latin typeface="Tahoma" panose="02020603050405020304" pitchFamily="2"/>
              </a:rPr>
              <a:t>Depuis une vingtaine d’années, la physique est entrée de plain-pied à l’hôpital : imagerie médicale, traite-ment par radiations, téléchirurgie, prothèses en biomatériaux et même microdistributeurs d’insuline... La médecine a besoin de physiciens ! </a:t>
            </a:r>
          </a:p>
        </p:txBody>
      </p:sp>
      <p:sp>
        <p:nvSpPr>
          <p:cNvPr id="82" name="Espace réservé du texte 81"/>
          <p:cNvSpPr>
            <a:spLocks noGrp="1"/>
          </p:cNvSpPr>
          <p:nvPr>
            <p:ph type="body" idx="10"/>
          </p:nvPr>
        </p:nvSpPr>
        <p:spPr>
          <a:xfrm>
            <a:off x="9936480" y="1982470"/>
            <a:ext cx="902335" cy="81280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65">
                <a:solidFill>
                  <a:srgbClr val="3CA3C7"/>
                </a:solidFill>
                <a:latin typeface="Tahoma" panose="02020603050405020304" pitchFamily="2"/>
              </a:rPr>
              <a:t>DOSIMÉTRISTE </a:t>
            </a:r>
          </a:p>
          <a:p>
            <a:pPr marL="0" marR="0" indent="0" algn="l">
              <a:lnSpc>
                <a:spcPts val="800"/>
              </a:lnSpc>
              <a:spcBef>
                <a:spcPts val="2010"/>
              </a:spcBef>
              <a:spcAft>
                <a:spcPts val="0"/>
              </a:spcAft>
            </a:pPr>
            <a:r>
              <a:rPr lang="fr-FR" sz="650" b="1" spc="-70">
                <a:solidFill>
                  <a:srgbClr val="3CA3C7"/>
                </a:solidFill>
                <a:latin typeface="Tahoma" panose="02020603050405020304" pitchFamily="2"/>
              </a:rPr>
              <a:t>ÉLECTRONICIEN(NE) </a:t>
            </a:r>
          </a:p>
          <a:p>
            <a:pPr marL="0" marR="0" indent="0" algn="l">
              <a:lnSpc>
                <a:spcPts val="800"/>
              </a:lnSpc>
              <a:spcBef>
                <a:spcPts val="1985"/>
              </a:spcBef>
              <a:spcAft>
                <a:spcPts val="0"/>
              </a:spcAft>
            </a:pPr>
            <a:r>
              <a:rPr lang="fr-FR" sz="650" b="1" spc="-100">
                <a:solidFill>
                  <a:srgbClr val="3CA3C7"/>
                </a:solidFill>
                <a:latin typeface="Tahoma" panose="02020603050405020304" pitchFamily="2"/>
              </a:rPr>
              <a:t>ÉLECTROTECHNICIEN(NE) </a:t>
            </a:r>
          </a:p>
        </p:txBody>
      </p:sp>
      <p:sp>
        <p:nvSpPr>
          <p:cNvPr id="83" name="Espace réservé du texte 82"/>
          <p:cNvSpPr>
            <a:spLocks noGrp="1"/>
          </p:cNvSpPr>
          <p:nvPr>
            <p:ph type="body" idx="10"/>
          </p:nvPr>
        </p:nvSpPr>
        <p:spPr>
          <a:xfrm>
            <a:off x="7979410" y="2934970"/>
            <a:ext cx="1487805" cy="304800"/>
          </a:xfrm>
          <a:prstGeom prst="rect">
            <a:avLst/>
          </a:prstGeom>
          <a:noFill/>
          <a:ln w="0" cmpd="sng">
            <a:noFill/>
            <a:prstDash val="solid"/>
          </a:ln>
        </p:spPr>
        <p:txBody>
          <a:bodyPr vert="horz" lIns="0" tIns="0" rIns="0" bIns="0" anchor="t"/>
          <a:lstStyle/>
          <a:p>
            <a:pPr marL="0" marR="0" indent="228600" algn="l">
              <a:lnSpc>
                <a:spcPts val="1200"/>
              </a:lnSpc>
              <a:spcAft>
                <a:spcPts val="0"/>
              </a:spcAft>
            </a:pPr>
            <a:r>
              <a:rPr lang="fr-FR" sz="950" b="1" spc="-85">
                <a:solidFill>
                  <a:srgbClr val="433685"/>
                </a:solidFill>
                <a:latin typeface="Arial" panose="02020603050405020304" pitchFamily="2"/>
              </a:rPr>
              <a:t>LA SCIENCE, C’EST BON POUR LA SANTÉ </a:t>
            </a:r>
          </a:p>
        </p:txBody>
      </p:sp>
      <p:sp>
        <p:nvSpPr>
          <p:cNvPr id="84" name="Espace réservé du texte 83"/>
          <p:cNvSpPr>
            <a:spLocks noGrp="1"/>
          </p:cNvSpPr>
          <p:nvPr>
            <p:ph type="body" idx="10"/>
          </p:nvPr>
        </p:nvSpPr>
        <p:spPr>
          <a:xfrm>
            <a:off x="9933305" y="3049270"/>
            <a:ext cx="594360" cy="20320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5">
                <a:solidFill>
                  <a:srgbClr val="3CA3C7"/>
                </a:solidFill>
                <a:latin typeface="Tahoma" panose="02020603050405020304" pitchFamily="2"/>
              </a:rPr>
              <a:t>ENSEIGNANT(E)-CHERCHEUR(SE) </a:t>
            </a:r>
          </a:p>
        </p:txBody>
      </p:sp>
      <p:sp>
        <p:nvSpPr>
          <p:cNvPr id="85" name="Espace réservé du texte 84"/>
          <p:cNvSpPr>
            <a:spLocks noGrp="1"/>
          </p:cNvSpPr>
          <p:nvPr>
            <p:ph type="body" idx="10"/>
          </p:nvPr>
        </p:nvSpPr>
        <p:spPr>
          <a:xfrm>
            <a:off x="5901055" y="3395980"/>
            <a:ext cx="3599815" cy="1215390"/>
          </a:xfrm>
          <a:prstGeom prst="rect">
            <a:avLst/>
          </a:prstGeom>
          <a:noFill/>
          <a:ln w="0" cmpd="sng">
            <a:noFill/>
            <a:prstDash val="solid"/>
          </a:ln>
        </p:spPr>
        <p:txBody>
          <a:bodyPr vert="horz" lIns="0" tIns="0" rIns="0" bIns="0" anchor="t"/>
          <a:lstStyle/>
          <a:p>
            <a:pPr marL="0" marR="0" indent="0" algn="r">
              <a:lnSpc>
                <a:spcPts val="1200"/>
              </a:lnSpc>
              <a:spcAft>
                <a:spcPts val="0"/>
              </a:spcAft>
            </a:pPr>
            <a:r>
              <a:rPr lang="fr-FR" sz="950" b="1" spc="0">
                <a:solidFill>
                  <a:srgbClr val="000000"/>
                </a:solidFill>
                <a:latin typeface="Arial" panose="02020603050405020304" pitchFamily="2"/>
              </a:rPr>
              <a:t>« Je dirige Biospace, une société de quinze personnes spécialisée dans l’imagerie médicale. Nous avons développé une technique pour radiographier un patient de la tête aux pieds et reconstruire son système osseux en 3D. La dose d’irradiation reçue par cette technique est bien moindre que lors d’un scanner ou d’une radio classique, ce qui est très important pour des patients devant faire des radios régu-lièrement. </a:t>
            </a:r>
          </a:p>
        </p:txBody>
      </p:sp>
      <p:sp>
        <p:nvSpPr>
          <p:cNvPr id="86" name="Espace réservé du texte 85"/>
          <p:cNvSpPr>
            <a:spLocks noGrp="1"/>
          </p:cNvSpPr>
          <p:nvPr>
            <p:ph type="body" idx="10"/>
          </p:nvPr>
        </p:nvSpPr>
        <p:spPr>
          <a:xfrm>
            <a:off x="9936480" y="3506470"/>
            <a:ext cx="1066800" cy="10223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95">
                <a:solidFill>
                  <a:srgbClr val="3CA3C7"/>
                </a:solidFill>
                <a:latin typeface="Tahoma" panose="02020603050405020304" pitchFamily="2"/>
              </a:rPr>
              <a:t>INGÉNIEUR(E) BIOMATÉRIAUX </a:t>
            </a:r>
          </a:p>
        </p:txBody>
      </p:sp>
      <p:sp>
        <p:nvSpPr>
          <p:cNvPr id="87" name="Espace réservé du texte 86"/>
          <p:cNvSpPr>
            <a:spLocks noGrp="1"/>
          </p:cNvSpPr>
          <p:nvPr>
            <p:ph type="body" idx="10"/>
          </p:nvPr>
        </p:nvSpPr>
        <p:spPr>
          <a:xfrm>
            <a:off x="9936480" y="3862070"/>
            <a:ext cx="667385" cy="20066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65">
                <a:solidFill>
                  <a:srgbClr val="3CA3C7"/>
                </a:solidFill>
                <a:latin typeface="Tahoma" panose="02020603050405020304" pitchFamily="2"/>
              </a:rPr>
              <a:t>INGÉNIEUR(E) DOCUMENTALISTE </a:t>
            </a:r>
          </a:p>
        </p:txBody>
      </p:sp>
      <p:sp>
        <p:nvSpPr>
          <p:cNvPr id="88" name="Espace réservé du texte 87"/>
          <p:cNvSpPr>
            <a:spLocks noGrp="1"/>
          </p:cNvSpPr>
          <p:nvPr>
            <p:ph type="body" idx="10"/>
          </p:nvPr>
        </p:nvSpPr>
        <p:spPr>
          <a:xfrm>
            <a:off x="9936480" y="4320540"/>
            <a:ext cx="914400" cy="9906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90">
                <a:solidFill>
                  <a:srgbClr val="3CA3C7"/>
                </a:solidFill>
                <a:latin typeface="Tahoma" panose="02020603050405020304" pitchFamily="2"/>
              </a:rPr>
              <a:t>INGÉNIEUR(E) DE SÛRETÉ </a:t>
            </a:r>
          </a:p>
        </p:txBody>
      </p:sp>
      <p:sp>
        <p:nvSpPr>
          <p:cNvPr id="89" name="Espace réservé du texte 88"/>
          <p:cNvSpPr>
            <a:spLocks noGrp="1"/>
          </p:cNvSpPr>
          <p:nvPr>
            <p:ph type="body" idx="10"/>
          </p:nvPr>
        </p:nvSpPr>
        <p:spPr>
          <a:xfrm>
            <a:off x="2103120" y="4598670"/>
            <a:ext cx="1990090" cy="152400"/>
          </a:xfrm>
          <a:prstGeom prst="rect">
            <a:avLst/>
          </a:prstGeom>
          <a:noFill/>
          <a:ln w="0" cmpd="sng">
            <a:noFill/>
            <a:prstDash val="solid"/>
          </a:ln>
        </p:spPr>
        <p:txBody>
          <a:bodyPr vert="horz" lIns="0" tIns="0" rIns="0" bIns="0" anchor="t"/>
          <a:lstStyle/>
          <a:p>
            <a:pPr marL="0" marR="0" indent="0" algn="l">
              <a:lnSpc>
                <a:spcPts val="1200"/>
              </a:lnSpc>
              <a:spcAft>
                <a:spcPts val="0"/>
              </a:spcAft>
            </a:pPr>
            <a:r>
              <a:rPr lang="fr-FR" sz="950" b="1" spc="-95">
                <a:solidFill>
                  <a:srgbClr val="3CA3C7"/>
                </a:solidFill>
                <a:latin typeface="Arial" panose="02020603050405020304" pitchFamily="2"/>
              </a:rPr>
              <a:t>LA PHYSIQUE AU CHEVET DU MALADE </a:t>
            </a:r>
          </a:p>
        </p:txBody>
      </p:sp>
      <p:sp>
        <p:nvSpPr>
          <p:cNvPr id="90" name="Espace réservé du texte 89"/>
          <p:cNvSpPr>
            <a:spLocks noGrp="1"/>
          </p:cNvSpPr>
          <p:nvPr>
            <p:ph type="body" idx="10"/>
          </p:nvPr>
        </p:nvSpPr>
        <p:spPr>
          <a:xfrm>
            <a:off x="9936480" y="4674235"/>
            <a:ext cx="887095" cy="20256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0">
                <a:solidFill>
                  <a:srgbClr val="3CA3C7"/>
                </a:solidFill>
                <a:latin typeface="Tahoma" panose="02020603050405020304" pitchFamily="2"/>
              </a:rPr>
              <a:t>MANIPULATEUR(RICE) </a:t>
            </a:r>
          </a:p>
          <a:p>
            <a:pPr marL="0" marR="0" indent="0" algn="l">
              <a:lnSpc>
                <a:spcPts val="800"/>
              </a:lnSpc>
              <a:spcBef>
                <a:spcPts val="15"/>
              </a:spcBef>
              <a:spcAft>
                <a:spcPts val="0"/>
              </a:spcAft>
            </a:pPr>
            <a:r>
              <a:rPr lang="fr-FR" sz="650" b="1" spc="-90">
                <a:solidFill>
                  <a:srgbClr val="3CA3C7"/>
                </a:solidFill>
                <a:latin typeface="Tahoma" panose="02020603050405020304" pitchFamily="2"/>
              </a:rPr>
              <a:t>EN ÉLECTRORADIOLOGIE </a:t>
            </a:r>
          </a:p>
        </p:txBody>
      </p:sp>
      <p:sp>
        <p:nvSpPr>
          <p:cNvPr id="91" name="Espace réservé du texte 90"/>
          <p:cNvSpPr>
            <a:spLocks noGrp="1"/>
          </p:cNvSpPr>
          <p:nvPr>
            <p:ph type="body" idx="10"/>
          </p:nvPr>
        </p:nvSpPr>
        <p:spPr>
          <a:xfrm>
            <a:off x="2091055" y="4893945"/>
            <a:ext cx="3133090" cy="1022985"/>
          </a:xfrm>
          <a:prstGeom prst="rect">
            <a:avLst/>
          </a:prstGeom>
          <a:noFill/>
          <a:ln w="0" cmpd="sng">
            <a:noFill/>
            <a:prstDash val="solid"/>
          </a:ln>
        </p:spPr>
        <p:txBody>
          <a:bodyPr vert="horz" lIns="0" tIns="0" rIns="0" bIns="0" anchor="t"/>
          <a:lstStyle/>
          <a:p>
            <a:pPr marL="0" marR="0" indent="0" algn="just">
              <a:lnSpc>
                <a:spcPts val="1100"/>
              </a:lnSpc>
              <a:spcAft>
                <a:spcPts val="5"/>
              </a:spcAft>
            </a:pPr>
            <a:r>
              <a:rPr lang="fr-FR" sz="950" spc="-40">
                <a:solidFill>
                  <a:srgbClr val="000000"/>
                </a:solidFill>
                <a:latin typeface="Arial" panose="02020603050405020304" pitchFamily="2"/>
              </a:rPr>
              <a:t>« J’étais manipulateur radio dans un hôpital pour enfants. Un jour, un appareil est tombé en panne et un technicien est venu le réparer. J’ai trouvé ça génial. Il était en quelque sorte le sauveur de la situation. J’ai alors décidé de suivre des cours du soir pour devenir technicien physicien. Aujourd’hui, les hôpitaux ont un grand besoin de physiciens pour s’occuper de tous les appareils de traitements et d’imagerie. </a:t>
            </a:r>
          </a:p>
        </p:txBody>
      </p:sp>
      <p:sp>
        <p:nvSpPr>
          <p:cNvPr id="92" name="Espace réservé du texte 91"/>
          <p:cNvSpPr>
            <a:spLocks noGrp="1"/>
          </p:cNvSpPr>
          <p:nvPr>
            <p:ph type="body" idx="10"/>
          </p:nvPr>
        </p:nvSpPr>
        <p:spPr>
          <a:xfrm>
            <a:off x="5833745" y="4759960"/>
            <a:ext cx="1874520" cy="926465"/>
          </a:xfrm>
          <a:prstGeom prst="rect">
            <a:avLst/>
          </a:prstGeom>
          <a:noFill/>
          <a:ln w="0" cmpd="sng">
            <a:noFill/>
            <a:prstDash val="solid"/>
          </a:ln>
        </p:spPr>
        <p:txBody>
          <a:bodyPr vert="horz" lIns="0" tIns="40640" rIns="0" bIns="0" anchor="t"/>
          <a:lstStyle/>
          <a:p>
            <a:pPr marL="45720" marR="0" indent="-45720" algn="l">
              <a:lnSpc>
                <a:spcPts val="1400"/>
              </a:lnSpc>
              <a:spcAft>
                <a:spcPts val="0"/>
              </a:spcAft>
            </a:pPr>
            <a:r>
              <a:rPr lang="fr-FR" sz="1450" spc="0">
                <a:solidFill>
                  <a:srgbClr val="533B86"/>
                </a:solidFill>
                <a:latin typeface="Tahoma" panose="02020603050405020304" pitchFamily="2"/>
              </a:rPr>
              <a:t>“La physique apporte des réponses dans de nombreux domaines, en particulier dans le biomédical.” </a:t>
            </a:r>
          </a:p>
        </p:txBody>
      </p:sp>
      <p:sp>
        <p:nvSpPr>
          <p:cNvPr id="93" name="Espace réservé du texte 92"/>
          <p:cNvSpPr>
            <a:spLocks noGrp="1"/>
          </p:cNvSpPr>
          <p:nvPr>
            <p:ph type="body" idx="10"/>
          </p:nvPr>
        </p:nvSpPr>
        <p:spPr>
          <a:xfrm>
            <a:off x="2697480" y="6063615"/>
            <a:ext cx="2520950" cy="1313180"/>
          </a:xfrm>
          <a:prstGeom prst="rect">
            <a:avLst/>
          </a:prstGeom>
          <a:noFill/>
          <a:ln w="0" cmpd="sng">
            <a:noFill/>
            <a:prstDash val="solid"/>
          </a:ln>
        </p:spPr>
        <p:txBody>
          <a:bodyPr vert="horz" lIns="0" tIns="0" rIns="0" bIns="0" anchor="t"/>
          <a:lstStyle/>
          <a:p>
            <a:pPr marL="0" marR="0" indent="0" algn="just">
              <a:lnSpc>
                <a:spcPts val="1100"/>
              </a:lnSpc>
              <a:spcAft>
                <a:spcPts val="0"/>
              </a:spcAft>
            </a:pPr>
            <a:r>
              <a:rPr lang="fr-FR" sz="950" spc="-50">
                <a:solidFill>
                  <a:srgbClr val="000000"/>
                </a:solidFill>
                <a:latin typeface="Arial" panose="02020603050405020304" pitchFamily="2"/>
              </a:rPr>
              <a:t>Le traitement de tumeurs cancéreuses représente une bonne partie de l’activité de notre service de radiothérapie. Il y a encore quelques années, une tumeur profonde était bombardée avec un large faisceau de rayons X, endommageant les cellules du corps se trouvant sur son trajet. Aujourd’hui, nous utilisons plusieurs faisceaux de rayons X, puissants et étroits, qui convergent vers la tumeur. C’est dire s’il faut être précis et rigoureux dans les réglages ! </a:t>
            </a:r>
          </a:p>
        </p:txBody>
      </p:sp>
      <p:sp>
        <p:nvSpPr>
          <p:cNvPr id="94" name="Espace réservé du texte 93"/>
          <p:cNvSpPr>
            <a:spLocks noGrp="1"/>
          </p:cNvSpPr>
          <p:nvPr>
            <p:ph type="body" idx="10"/>
          </p:nvPr>
        </p:nvSpPr>
        <p:spPr>
          <a:xfrm>
            <a:off x="9933305" y="5131435"/>
            <a:ext cx="1076325" cy="1878965"/>
          </a:xfrm>
          <a:prstGeom prst="rect">
            <a:avLst/>
          </a:prstGeom>
          <a:noFill/>
          <a:ln w="0" cmpd="sng">
            <a:noFill/>
            <a:prstDash val="solid"/>
          </a:ln>
        </p:spPr>
        <p:txBody>
          <a:bodyPr vert="horz" lIns="0" tIns="0" rIns="0" bIns="0" anchor="t"/>
          <a:lstStyle/>
          <a:p>
            <a:pPr marL="0" marR="0" indent="0" algn="l">
              <a:lnSpc>
                <a:spcPts val="2500"/>
              </a:lnSpc>
              <a:spcAft>
                <a:spcPts val="0"/>
              </a:spcAft>
            </a:pPr>
            <a:r>
              <a:rPr lang="fr-FR" sz="650" b="1" spc="-80">
                <a:solidFill>
                  <a:srgbClr val="3CA3C7"/>
                </a:solidFill>
                <a:latin typeface="Tahoma" panose="02020603050405020304" pitchFamily="2"/>
              </a:rPr>
              <a:t>MÉCANICIEN(NE) OPTICIEN(NE) OPTRONICIEN(NE) OPTOMÉTRISTE PHYSICIEN(NE) MÉDICAL RÉDACTEUR(RICE) TECHNIQUE </a:t>
            </a:r>
          </a:p>
        </p:txBody>
      </p:sp>
      <p:sp>
        <p:nvSpPr>
          <p:cNvPr id="95" name="Espace réservé du texte 94"/>
          <p:cNvSpPr>
            <a:spLocks noGrp="1"/>
          </p:cNvSpPr>
          <p:nvPr>
            <p:ph type="body" idx="10"/>
          </p:nvPr>
        </p:nvSpPr>
        <p:spPr>
          <a:xfrm>
            <a:off x="7948930" y="4763770"/>
            <a:ext cx="1551940" cy="1243965"/>
          </a:xfrm>
          <a:prstGeom prst="rect">
            <a:avLst/>
          </a:prstGeom>
          <a:noFill/>
          <a:ln w="0" cmpd="sng">
            <a:noFill/>
            <a:prstDash val="solid"/>
          </a:ln>
        </p:spPr>
        <p:txBody>
          <a:bodyPr vert="horz" lIns="0" tIns="0" rIns="0" bIns="0" anchor="t"/>
          <a:lstStyle/>
          <a:p>
            <a:pPr marL="0" marR="0" indent="0" algn="just">
              <a:lnSpc>
                <a:spcPts val="1200"/>
              </a:lnSpc>
              <a:spcAft>
                <a:spcPts val="0"/>
              </a:spcAft>
            </a:pPr>
            <a:r>
              <a:rPr lang="fr-FR" sz="950" b="1" spc="-45">
                <a:solidFill>
                  <a:srgbClr val="000000"/>
                </a:solidFill>
                <a:latin typeface="Arial" panose="02020603050405020304" pitchFamily="2"/>
              </a:rPr>
              <a:t>Aujourd’hui, même si je ne fais plus de science, ma formation de chercheur me sert à piloter cette entreprise innovante. Mon objectif est de développer de nouveaux instruments d’imagerie, tou-jours plus performants, pour </a:t>
            </a:r>
          </a:p>
        </p:txBody>
      </p:sp>
      <p:sp>
        <p:nvSpPr>
          <p:cNvPr id="96" name="Espace réservé du texte 95"/>
          <p:cNvSpPr>
            <a:spLocks noGrp="1"/>
          </p:cNvSpPr>
          <p:nvPr>
            <p:ph type="body" idx="10"/>
          </p:nvPr>
        </p:nvSpPr>
        <p:spPr>
          <a:xfrm>
            <a:off x="5897880" y="6007735"/>
            <a:ext cx="3602990" cy="432435"/>
          </a:xfrm>
          <a:prstGeom prst="rect">
            <a:avLst/>
          </a:prstGeom>
          <a:noFill/>
          <a:ln w="0" cmpd="sng">
            <a:noFill/>
            <a:prstDash val="solid"/>
          </a:ln>
        </p:spPr>
        <p:txBody>
          <a:bodyPr vert="horz" lIns="0" tIns="0" rIns="0" bIns="0" anchor="t"/>
          <a:lstStyle/>
          <a:p>
            <a:pPr marL="0" marR="0" indent="0" algn="just">
              <a:lnSpc>
                <a:spcPts val="1200"/>
              </a:lnSpc>
              <a:spcAft>
                <a:spcPts val="0"/>
              </a:spcAft>
            </a:pPr>
            <a:r>
              <a:rPr lang="fr-FR" sz="950" b="1" spc="-45">
                <a:solidFill>
                  <a:srgbClr val="000000"/>
                </a:solidFill>
                <a:latin typeface="Arial" panose="02020603050405020304" pitchFamily="2"/>
              </a:rPr>
              <a:t>la recherche pharmaceutique, la biologie moléculaire... Pour cela, nous devons convaincre des financeurs d’investir pour que nos inno-vations soient mises sur le marché en deux ou trois ans. </a:t>
            </a:r>
          </a:p>
        </p:txBody>
      </p:sp>
      <p:sp>
        <p:nvSpPr>
          <p:cNvPr id="97" name="Espace réservé du texte 96"/>
          <p:cNvSpPr>
            <a:spLocks noGrp="1"/>
          </p:cNvSpPr>
          <p:nvPr>
            <p:ph type="body" idx="10"/>
          </p:nvPr>
        </p:nvSpPr>
        <p:spPr>
          <a:xfrm>
            <a:off x="362585" y="6381115"/>
            <a:ext cx="2160905" cy="927735"/>
          </a:xfrm>
          <a:prstGeom prst="rect">
            <a:avLst/>
          </a:prstGeom>
          <a:noFill/>
          <a:ln w="0" cmpd="sng">
            <a:noFill/>
            <a:prstDash val="solid"/>
          </a:ln>
        </p:spPr>
        <p:txBody>
          <a:bodyPr vert="horz" lIns="0" tIns="41275" rIns="0" bIns="0" anchor="t"/>
          <a:lstStyle/>
          <a:p>
            <a:pPr marL="45720" marR="0" indent="-45720" algn="l">
              <a:lnSpc>
                <a:spcPts val="1400"/>
              </a:lnSpc>
              <a:spcAft>
                <a:spcPts val="0"/>
              </a:spcAft>
            </a:pPr>
            <a:r>
              <a:rPr lang="fr-FR" sz="1450" spc="-15">
                <a:solidFill>
                  <a:srgbClr val="65B0DA"/>
                </a:solidFill>
                <a:latin typeface="Tahoma" panose="02020603050405020304" pitchFamily="2"/>
              </a:rPr>
              <a:t>“Au lycée, j’étais curieux du monde qui m’entourait. Mon intérêt pour la physique n’est venu que plus tard.” </a:t>
            </a:r>
          </a:p>
        </p:txBody>
      </p:sp>
      <p:sp>
        <p:nvSpPr>
          <p:cNvPr id="98" name="Espace réservé du texte 97"/>
          <p:cNvSpPr>
            <a:spLocks noGrp="1"/>
          </p:cNvSpPr>
          <p:nvPr>
            <p:ph type="body" idx="10"/>
          </p:nvPr>
        </p:nvSpPr>
        <p:spPr>
          <a:xfrm>
            <a:off x="9933305" y="7265035"/>
            <a:ext cx="777240" cy="233045"/>
          </a:xfrm>
          <a:prstGeom prst="rect">
            <a:avLst/>
          </a:prstGeom>
          <a:noFill/>
          <a:ln w="0" cmpd="sng">
            <a:noFill/>
            <a:prstDash val="solid"/>
          </a:ln>
        </p:spPr>
        <p:txBody>
          <a:bodyPr vert="horz" lIns="0" tIns="0" rIns="0" bIns="0" anchor="t"/>
          <a:lstStyle/>
          <a:p>
            <a:pPr marL="0" marR="0" indent="0" algn="l">
              <a:lnSpc>
                <a:spcPts val="900"/>
              </a:lnSpc>
              <a:spcAft>
                <a:spcPts val="25"/>
              </a:spcAft>
            </a:pPr>
            <a:r>
              <a:rPr lang="fr-FR" sz="650" b="1" spc="0">
                <a:solidFill>
                  <a:srgbClr val="000000"/>
                </a:solidFill>
                <a:latin typeface="Tahoma" panose="02020603050405020304" pitchFamily="2"/>
              </a:rPr>
              <a:t>TECHNICIEN(NE) PHYSICIEN(NE) </a:t>
            </a:r>
          </a:p>
        </p:txBody>
      </p:sp>
      <p:sp>
        <p:nvSpPr>
          <p:cNvPr id="99" name="Espace réservé du texte 98"/>
          <p:cNvSpPr>
            <a:spLocks noGrp="1"/>
          </p:cNvSpPr>
          <p:nvPr>
            <p:ph type="body" idx="10"/>
          </p:nvPr>
        </p:nvSpPr>
        <p:spPr>
          <a:xfrm>
            <a:off x="5901055" y="6584950"/>
            <a:ext cx="3596640" cy="1230630"/>
          </a:xfrm>
          <a:prstGeom prst="rect">
            <a:avLst/>
          </a:prstGeom>
          <a:noFill/>
          <a:ln w="0" cmpd="sng">
            <a:noFill/>
            <a:prstDash val="solid"/>
          </a:ln>
        </p:spPr>
        <p:txBody>
          <a:bodyPr vert="horz" lIns="0" tIns="7620" rIns="0" bIns="0" anchor="t"/>
          <a:lstStyle/>
          <a:p>
            <a:pPr marL="0" marR="0" indent="0" algn="just">
              <a:lnSpc>
                <a:spcPts val="1200"/>
              </a:lnSpc>
              <a:spcAft>
                <a:spcPts val="0"/>
              </a:spcAft>
            </a:pPr>
            <a:r>
              <a:rPr lang="fr-FR" sz="950" b="1" spc="-55">
                <a:solidFill>
                  <a:srgbClr val="000000"/>
                </a:solidFill>
                <a:latin typeface="Arial" panose="02020603050405020304" pitchFamily="2"/>
              </a:rPr>
              <a:t>L’envie de faire de la recherche m’est venue en 3</a:t>
            </a:r>
            <a:r>
              <a:rPr lang="fr-FR" sz="950" b="1" spc="-55" baseline="30000">
                <a:solidFill>
                  <a:srgbClr val="000000"/>
                </a:solidFill>
                <a:latin typeface="Arial" panose="02020603050405020304" pitchFamily="2"/>
              </a:rPr>
              <a:t>e</a:t>
            </a:r>
            <a:r>
              <a:rPr lang="fr-FR" sz="950" b="1" spc="-55">
                <a:solidFill>
                  <a:srgbClr val="000000"/>
                </a:solidFill>
                <a:latin typeface="Arial" panose="02020603050405020304" pitchFamily="2"/>
              </a:rPr>
              <a:t> année d’école d’in-génieur. J’ai eu la chance de faire une thèse sur les semi-conducteurs. C’était vraiment passionnant ! J’ai ensuite été embauchée par les laboratoires Bell à New York, les inventeurs du transistor. Ce fut une période riche en rencontres. La science nous lie les uns aux autres et facilite les échanges entre personnes de langues ou de cultures différentes. Elle est aussi la discipline de la remise en question, une pratique mentale précieuse, même pour d’autres domaines. » </a:t>
            </a:r>
          </a:p>
        </p:txBody>
      </p:sp>
      <p:sp>
        <p:nvSpPr>
          <p:cNvPr id="100" name="Espace réservé du texte 99"/>
          <p:cNvSpPr>
            <a:spLocks noGrp="1"/>
          </p:cNvSpPr>
          <p:nvPr>
            <p:ph type="body" idx="10"/>
          </p:nvPr>
        </p:nvSpPr>
        <p:spPr>
          <a:xfrm>
            <a:off x="9933305" y="7749540"/>
            <a:ext cx="685800" cy="19939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85">
                <a:solidFill>
                  <a:srgbClr val="3CA3C7"/>
                </a:solidFill>
                <a:latin typeface="Tahoma" panose="02020603050405020304" pitchFamily="2"/>
              </a:rPr>
              <a:t>TECHNICIEN(NE) RADIOPROTECTION </a:t>
            </a:r>
          </a:p>
        </p:txBody>
      </p:sp>
      <p:sp>
        <p:nvSpPr>
          <p:cNvPr id="101" name="Espace réservé du texte 100"/>
          <p:cNvSpPr>
            <a:spLocks noGrp="1"/>
          </p:cNvSpPr>
          <p:nvPr>
            <p:ph type="body" idx="10"/>
          </p:nvPr>
        </p:nvSpPr>
        <p:spPr>
          <a:xfrm>
            <a:off x="831850" y="7523480"/>
            <a:ext cx="4392295" cy="731520"/>
          </a:xfrm>
          <a:prstGeom prst="rect">
            <a:avLst/>
          </a:prstGeom>
          <a:noFill/>
          <a:ln w="0" cmpd="sng">
            <a:noFill/>
            <a:prstDash val="solid"/>
          </a:ln>
        </p:spPr>
        <p:txBody>
          <a:bodyPr vert="horz" lIns="0" tIns="0" rIns="0" bIns="0" anchor="t"/>
          <a:lstStyle/>
          <a:p>
            <a:pPr marL="0" marR="0" indent="0" algn="just">
              <a:lnSpc>
                <a:spcPts val="1100"/>
              </a:lnSpc>
              <a:spcAft>
                <a:spcPts val="0"/>
              </a:spcAft>
            </a:pPr>
            <a:r>
              <a:rPr lang="fr-FR" sz="950" spc="-50">
                <a:solidFill>
                  <a:srgbClr val="000000"/>
                </a:solidFill>
                <a:latin typeface="Arial" panose="02020603050405020304" pitchFamily="2"/>
              </a:rPr>
              <a:t>Je n’oublie jamais que derrière la machine, il y a le patient. Je lui dois une qualité de service irréprochable. Je participe d’ailleurs régulièrement à des stages, souvent à l’étranger, pour bien utiliser et réparer les appareillages qui sont très complexes. Puis, je forme à mon tour des étudiants et des personnes d’autres pays à leur utilisation. Je rencontre des gens très différents : fournisseurs, médecins, patients... et c’est vraiment une chance. » </a:t>
            </a:r>
          </a:p>
        </p:txBody>
      </p:sp>
      <p:sp>
        <p:nvSpPr>
          <p:cNvPr id="102" name="Espace réservé du texte 101"/>
          <p:cNvSpPr>
            <a:spLocks noGrp="1"/>
          </p:cNvSpPr>
          <p:nvPr>
            <p:ph type="body" idx="10"/>
          </p:nvPr>
        </p:nvSpPr>
        <p:spPr>
          <a:xfrm>
            <a:off x="9933305" y="8206740"/>
            <a:ext cx="890270" cy="9906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90">
                <a:solidFill>
                  <a:srgbClr val="3CA3C7"/>
                </a:solidFill>
                <a:latin typeface="Tahoma" panose="02020603050405020304" pitchFamily="2"/>
              </a:rPr>
              <a:t>TECHNICO-COMMERCIAL </a:t>
            </a:r>
          </a:p>
        </p:txBody>
      </p:sp>
      <p:sp>
        <p:nvSpPr>
          <p:cNvPr id="103" name="Espace réservé du texte 102"/>
          <p:cNvSpPr>
            <a:spLocks noGrp="1"/>
          </p:cNvSpPr>
          <p:nvPr>
            <p:ph type="body" idx="10"/>
          </p:nvPr>
        </p:nvSpPr>
        <p:spPr>
          <a:xfrm>
            <a:off x="5904230" y="7964170"/>
            <a:ext cx="1602740" cy="842010"/>
          </a:xfrm>
          <a:prstGeom prst="rect">
            <a:avLst/>
          </a:prstGeom>
          <a:noFill/>
          <a:ln w="0" cmpd="sng">
            <a:noFill/>
            <a:prstDash val="solid"/>
          </a:ln>
        </p:spPr>
        <p:txBody>
          <a:bodyPr vert="horz" lIns="0" tIns="0" rIns="0" bIns="0" anchor="t"/>
          <a:lstStyle/>
          <a:p>
            <a:pPr marL="0" marR="0" indent="0" algn="l">
              <a:lnSpc>
                <a:spcPts val="1200"/>
              </a:lnSpc>
              <a:spcAft>
                <a:spcPts val="0"/>
              </a:spcAft>
            </a:pPr>
            <a:r>
              <a:rPr lang="fr-FR" sz="950" b="1" spc="-45">
                <a:solidFill>
                  <a:srgbClr val="433685"/>
                </a:solidFill>
                <a:latin typeface="Arial" panose="02020603050405020304" pitchFamily="2"/>
              </a:rPr>
              <a:t>Marie Meynadier, 44 ans Présidente Directrice Générale Biospace </a:t>
            </a:r>
            <a:r>
              <a:rPr lang="fr-FR" sz="950" spc="-45">
                <a:solidFill>
                  <a:srgbClr val="433685"/>
                </a:solidFill>
                <a:latin typeface="Arial" panose="02020603050405020304" pitchFamily="2"/>
              </a:rPr>
              <a:t>- </a:t>
            </a:r>
            <a:r>
              <a:rPr lang="fr-FR" sz="950" b="1" spc="-45">
                <a:solidFill>
                  <a:srgbClr val="433685"/>
                </a:solidFill>
                <a:latin typeface="Arial" panose="02020603050405020304" pitchFamily="2"/>
              </a:rPr>
              <a:t>Paris (75) </a:t>
            </a:r>
          </a:p>
          <a:p>
            <a:pPr marL="0" marR="0" indent="0" algn="l">
              <a:lnSpc>
                <a:spcPts val="1200"/>
              </a:lnSpc>
              <a:spcBef>
                <a:spcPts val="600"/>
              </a:spcBef>
              <a:spcAft>
                <a:spcPts val="25"/>
              </a:spcAft>
            </a:pPr>
            <a:r>
              <a:rPr lang="fr-FR" sz="950" b="1" spc="-60">
                <a:solidFill>
                  <a:srgbClr val="433685"/>
                </a:solidFill>
                <a:latin typeface="Arial" panose="02020603050405020304" pitchFamily="2"/>
              </a:rPr>
              <a:t>École ENST Télécom Paris Doctorat en physique du solide </a:t>
            </a:r>
          </a:p>
        </p:txBody>
      </p:sp>
      <p:sp>
        <p:nvSpPr>
          <p:cNvPr id="104" name="Espace réservé du texte 103"/>
          <p:cNvSpPr>
            <a:spLocks noGrp="1"/>
          </p:cNvSpPr>
          <p:nvPr>
            <p:ph type="body" idx="10"/>
          </p:nvPr>
        </p:nvSpPr>
        <p:spPr>
          <a:xfrm>
            <a:off x="2279650" y="8404225"/>
            <a:ext cx="2941320" cy="848995"/>
          </a:xfrm>
          <a:prstGeom prst="rect">
            <a:avLst/>
          </a:prstGeom>
          <a:noFill/>
          <a:ln w="0" cmpd="sng">
            <a:noFill/>
            <a:prstDash val="solid"/>
          </a:ln>
        </p:spPr>
        <p:txBody>
          <a:bodyPr vert="horz" lIns="0" tIns="0" rIns="0" bIns="0" anchor="t"/>
          <a:lstStyle/>
          <a:p>
            <a:pPr marL="1828800" marR="0" indent="0" algn="r">
              <a:lnSpc>
                <a:spcPts val="1200"/>
              </a:lnSpc>
              <a:spcAft>
                <a:spcPts val="0"/>
              </a:spcAft>
            </a:pPr>
            <a:r>
              <a:rPr lang="fr-FR" sz="950" b="1" spc="-50">
                <a:solidFill>
                  <a:srgbClr val="3CA3C7"/>
                </a:solidFill>
                <a:latin typeface="Arial" panose="02020603050405020304" pitchFamily="2"/>
              </a:rPr>
              <a:t>Serge Muller, 52 ans Technicien physicien </a:t>
            </a:r>
          </a:p>
          <a:p>
            <a:pPr marL="0" marR="0" indent="0" algn="l">
              <a:lnSpc>
                <a:spcPts val="1200"/>
              </a:lnSpc>
              <a:spcBef>
                <a:spcPts val="0"/>
              </a:spcBef>
              <a:spcAft>
                <a:spcPts val="0"/>
              </a:spcAft>
            </a:pPr>
            <a:r>
              <a:rPr lang="fr-FR" sz="950" b="1" spc="-60">
                <a:solidFill>
                  <a:srgbClr val="3CA3C7"/>
                </a:solidFill>
                <a:latin typeface="Arial" panose="02020603050405020304" pitchFamily="2"/>
              </a:rPr>
              <a:t>CHU, Clinique d’oncologie et de radiothérapie - Tours (37) </a:t>
            </a:r>
          </a:p>
          <a:p>
            <a:pPr marL="91440" marR="0" indent="137160" algn="just">
              <a:lnSpc>
                <a:spcPts val="1200"/>
              </a:lnSpc>
              <a:spcBef>
                <a:spcPts val="600"/>
              </a:spcBef>
              <a:spcAft>
                <a:spcPts val="20"/>
              </a:spcAft>
            </a:pPr>
            <a:r>
              <a:rPr lang="fr-FR" sz="950" b="1" spc="-60">
                <a:solidFill>
                  <a:srgbClr val="3CA3C7"/>
                </a:solidFill>
                <a:latin typeface="Arial" panose="02020603050405020304" pitchFamily="2"/>
              </a:rPr>
              <a:t>Diplôme d’État de manipulateur en électroradiologie Diplôme de 1</a:t>
            </a:r>
            <a:r>
              <a:rPr lang="fr-FR" sz="950" b="1" spc="-60" baseline="30000">
                <a:solidFill>
                  <a:srgbClr val="3CA3C7"/>
                </a:solidFill>
                <a:latin typeface="Arial" panose="02020603050405020304" pitchFamily="2"/>
              </a:rPr>
              <a:t>er</a:t>
            </a:r>
            <a:r>
              <a:rPr lang="fr-FR" sz="950" b="1" spc="-60">
                <a:solidFill>
                  <a:srgbClr val="3CA3C7"/>
                </a:solidFill>
                <a:latin typeface="Arial" panose="02020603050405020304" pitchFamily="2"/>
              </a:rPr>
              <a:t> cycle technique en électronique (CNAM) </a:t>
            </a:r>
          </a:p>
        </p:txBody>
      </p:sp>
      <p:sp>
        <p:nvSpPr>
          <p:cNvPr id="105" name="Espace réservé du texte 104"/>
          <p:cNvSpPr>
            <a:spLocks noGrp="1"/>
          </p:cNvSpPr>
          <p:nvPr>
            <p:ph type="body" idx="10"/>
          </p:nvPr>
        </p:nvSpPr>
        <p:spPr>
          <a:xfrm>
            <a:off x="135255" y="10469880"/>
            <a:ext cx="180340" cy="124460"/>
          </a:xfrm>
          <a:prstGeom prst="rect">
            <a:avLst/>
          </a:prstGeom>
          <a:noFill/>
          <a:ln w="0" cmpd="sng">
            <a:noFill/>
            <a:prstDash val="solid"/>
          </a:ln>
        </p:spPr>
        <p:txBody>
          <a:bodyPr vert="horz" lIns="0" tIns="5080" rIns="0" bIns="0" anchor="t"/>
          <a:lstStyle/>
          <a:p>
            <a:pPr marL="0" marR="0" indent="0" algn="l">
              <a:lnSpc>
                <a:spcPts val="900"/>
              </a:lnSpc>
              <a:spcAft>
                <a:spcPts val="0"/>
              </a:spcAft>
            </a:pPr>
            <a:r>
              <a:rPr lang="fr-FR" sz="850" b="1" spc="0">
                <a:solidFill>
                  <a:srgbClr val="000000"/>
                </a:solidFill>
                <a:latin typeface="Arial" panose="02020603050405020304" pitchFamily="2"/>
              </a:rPr>
              <a:t>6 </a:t>
            </a:r>
          </a:p>
        </p:txBody>
      </p:sp>
      <p:sp>
        <p:nvSpPr>
          <p:cNvPr id="106" name="Espace réservé du texte 105"/>
          <p:cNvSpPr>
            <a:spLocks noGrp="1"/>
          </p:cNvSpPr>
          <p:nvPr>
            <p:ph type="body" idx="10"/>
          </p:nvPr>
        </p:nvSpPr>
        <p:spPr>
          <a:xfrm>
            <a:off x="10845800" y="10469880"/>
            <a:ext cx="180975" cy="124460"/>
          </a:xfrm>
          <a:prstGeom prst="rect">
            <a:avLst/>
          </a:prstGeom>
          <a:noFill/>
          <a:ln w="0" cmpd="sng">
            <a:noFill/>
            <a:prstDash val="solid"/>
          </a:ln>
        </p:spPr>
        <p:txBody>
          <a:bodyPr vert="horz" lIns="0" tIns="5080" rIns="0" bIns="0" anchor="t"/>
          <a:lstStyle/>
          <a:p>
            <a:pPr marL="0" marR="0" indent="0" algn="l">
              <a:lnSpc>
                <a:spcPts val="900"/>
              </a:lnSpc>
              <a:spcAft>
                <a:spcPts val="0"/>
              </a:spcAft>
            </a:pPr>
            <a:r>
              <a:rPr lang="fr-FR" sz="850" spc="0">
                <a:solidFill>
                  <a:srgbClr val="000000"/>
                </a:solidFill>
                <a:latin typeface="Arial" panose="02020603050405020304" pitchFamily="2"/>
              </a:rPr>
              <a:t>7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110" name="Image.jpg"/>
          <p:cNvPicPr/>
          <p:nvPr/>
        </p:nvPicPr>
        <p:blipFill>
          <a:blip r:embed="rId2"/>
          <a:stretch>
            <a:fillRect/>
          </a:stretch>
        </p:blipFill>
        <p:spPr>
          <a:xfrm>
            <a:off x="0" y="0"/>
            <a:ext cx="11162030" cy="10692130"/>
          </a:xfrm>
          <a:prstGeom prst="rect">
            <a:avLst/>
          </a:prstGeom>
        </p:spPr>
      </p:pic>
      <p:sp>
        <p:nvSpPr>
          <p:cNvPr id="111" name="Espace réservé du texte 110"/>
          <p:cNvSpPr>
            <a:spLocks noGrp="1"/>
          </p:cNvSpPr>
          <p:nvPr>
            <p:ph type="body" idx="10"/>
          </p:nvPr>
        </p:nvSpPr>
        <p:spPr>
          <a:xfrm>
            <a:off x="9933305" y="330835"/>
            <a:ext cx="1036320" cy="30289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0">
                <a:solidFill>
                  <a:srgbClr val="38A089"/>
                </a:solidFill>
                <a:latin typeface="Tahoma" panose="02020603050405020304" pitchFamily="2"/>
              </a:rPr>
              <a:t>ANIMATEUR(RICE)-MÉDIATEUR(RICE) EN MUSÉE SCIENTIFIQUE </a:t>
            </a:r>
          </a:p>
        </p:txBody>
      </p:sp>
      <p:sp>
        <p:nvSpPr>
          <p:cNvPr id="112" name="Espace réservé du texte 111"/>
          <p:cNvSpPr>
            <a:spLocks noGrp="1"/>
          </p:cNvSpPr>
          <p:nvPr>
            <p:ph type="body" idx="10"/>
          </p:nvPr>
        </p:nvSpPr>
        <p:spPr>
          <a:xfrm>
            <a:off x="9933305" y="890905"/>
            <a:ext cx="643255" cy="30099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5">
                <a:solidFill>
                  <a:srgbClr val="38A089"/>
                </a:solidFill>
                <a:latin typeface="Tahoma" panose="02020603050405020304" pitchFamily="2"/>
              </a:rPr>
              <a:t>CHARGÉ(E) DE COMMUNICATION SCIENTIFIQUE </a:t>
            </a:r>
          </a:p>
        </p:txBody>
      </p:sp>
      <p:sp>
        <p:nvSpPr>
          <p:cNvPr id="113" name="Espace réservé du texte 112"/>
          <p:cNvSpPr>
            <a:spLocks noGrp="1"/>
          </p:cNvSpPr>
          <p:nvPr>
            <p:ph type="body" idx="10"/>
          </p:nvPr>
        </p:nvSpPr>
        <p:spPr>
          <a:xfrm>
            <a:off x="917575" y="1310640"/>
            <a:ext cx="7427595" cy="1258570"/>
          </a:xfrm>
          <a:prstGeom prst="rect">
            <a:avLst/>
          </a:prstGeom>
          <a:noFill/>
          <a:ln w="0" cmpd="sng">
            <a:noFill/>
            <a:prstDash val="solid"/>
          </a:ln>
        </p:spPr>
        <p:txBody>
          <a:bodyPr vert="horz" lIns="0" tIns="0" rIns="0" bIns="0" anchor="t"/>
          <a:lstStyle/>
          <a:p>
            <a:pPr marL="0" marR="0" indent="0" algn="l">
              <a:lnSpc>
                <a:spcPts val="4900"/>
              </a:lnSpc>
              <a:spcAft>
                <a:spcPts val="0"/>
              </a:spcAft>
            </a:pPr>
            <a:r>
              <a:rPr lang="fr-FR" sz="5200" spc="0" dirty="0">
                <a:solidFill>
                  <a:srgbClr val="000000"/>
                </a:solidFill>
                <a:latin typeface="Arial" panose="02020603050405020304" pitchFamily="2"/>
              </a:rPr>
              <a:t>enseignement, diffusion </a:t>
            </a:r>
          </a:p>
          <a:p>
            <a:pPr marL="777240" marR="0" indent="0" algn="l">
              <a:lnSpc>
                <a:spcPts val="5000"/>
              </a:lnSpc>
              <a:spcBef>
                <a:spcPts val="0"/>
              </a:spcBef>
              <a:spcAft>
                <a:spcPts val="0"/>
              </a:spcAft>
            </a:pPr>
            <a:r>
              <a:rPr lang="fr-FR" sz="5200" spc="30" dirty="0">
                <a:solidFill>
                  <a:srgbClr val="000000"/>
                </a:solidFill>
                <a:latin typeface="Arial" panose="02020603050405020304" pitchFamily="2"/>
              </a:rPr>
              <a:t>des </a:t>
            </a:r>
            <a:r>
              <a:rPr lang="fr-FR" sz="5200" spc="30" dirty="0" smtClean="0">
                <a:solidFill>
                  <a:srgbClr val="000000"/>
                </a:solidFill>
                <a:latin typeface="Arial" panose="02020603050405020304" pitchFamily="2"/>
              </a:rPr>
              <a:t>connaissances </a:t>
            </a:r>
            <a:endParaRPr lang="fr-FR" sz="5200" spc="30" dirty="0">
              <a:solidFill>
                <a:srgbClr val="000000"/>
              </a:solidFill>
              <a:latin typeface="Arial" panose="02020603050405020304" pitchFamily="2"/>
            </a:endParaRPr>
          </a:p>
        </p:txBody>
      </p:sp>
      <p:sp>
        <p:nvSpPr>
          <p:cNvPr id="114" name="Espace réservé du texte 113"/>
          <p:cNvSpPr>
            <a:spLocks noGrp="1"/>
          </p:cNvSpPr>
          <p:nvPr>
            <p:ph type="body" idx="10"/>
          </p:nvPr>
        </p:nvSpPr>
        <p:spPr>
          <a:xfrm>
            <a:off x="9936480" y="1449070"/>
            <a:ext cx="667385" cy="9906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95">
                <a:solidFill>
                  <a:srgbClr val="38A089"/>
                </a:solidFill>
                <a:latin typeface="Tahoma" panose="02020603050405020304" pitchFamily="2"/>
              </a:rPr>
              <a:t>DOCUMENTALISTE </a:t>
            </a:r>
          </a:p>
        </p:txBody>
      </p:sp>
      <p:sp>
        <p:nvSpPr>
          <p:cNvPr id="115" name="Espace réservé du texte 114"/>
          <p:cNvSpPr>
            <a:spLocks noGrp="1"/>
          </p:cNvSpPr>
          <p:nvPr>
            <p:ph type="body" idx="10"/>
          </p:nvPr>
        </p:nvSpPr>
        <p:spPr>
          <a:xfrm>
            <a:off x="9933305" y="1804670"/>
            <a:ext cx="908685" cy="20066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0">
                <a:solidFill>
                  <a:srgbClr val="38A089"/>
                </a:solidFill>
                <a:latin typeface="Tahoma" panose="02020603050405020304" pitchFamily="2"/>
              </a:rPr>
              <a:t>ÉDITEUR(RICE) DE LIVRES SCIENTIFIQUES </a:t>
            </a:r>
          </a:p>
        </p:txBody>
      </p:sp>
      <p:sp>
        <p:nvSpPr>
          <p:cNvPr id="116" name="Espace réservé du texte 115"/>
          <p:cNvSpPr>
            <a:spLocks noGrp="1"/>
          </p:cNvSpPr>
          <p:nvPr>
            <p:ph type="body" idx="10"/>
          </p:nvPr>
        </p:nvSpPr>
        <p:spPr>
          <a:xfrm>
            <a:off x="9933305" y="2261870"/>
            <a:ext cx="594360" cy="20383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5">
                <a:solidFill>
                  <a:srgbClr val="38A089"/>
                </a:solidFill>
                <a:latin typeface="Tahoma" panose="02020603050405020304" pitchFamily="2"/>
              </a:rPr>
              <a:t>ENSEIGNANT(E)-CHERCHEUR(SE) </a:t>
            </a:r>
          </a:p>
        </p:txBody>
      </p:sp>
      <p:sp>
        <p:nvSpPr>
          <p:cNvPr id="117" name="Espace réservé du texte 116"/>
          <p:cNvSpPr>
            <a:spLocks noGrp="1"/>
          </p:cNvSpPr>
          <p:nvPr>
            <p:ph type="body" idx="10"/>
          </p:nvPr>
        </p:nvSpPr>
        <p:spPr>
          <a:xfrm>
            <a:off x="1167130" y="2569210"/>
            <a:ext cx="4090670" cy="1076325"/>
          </a:xfrm>
          <a:prstGeom prst="rect">
            <a:avLst/>
          </a:prstGeom>
          <a:noFill/>
          <a:ln w="0" cmpd="sng">
            <a:noFill/>
            <a:prstDash val="solid"/>
          </a:ln>
        </p:spPr>
        <p:txBody>
          <a:bodyPr vert="horz" lIns="0" tIns="13970" rIns="0" bIns="0" anchor="t"/>
          <a:lstStyle/>
          <a:p>
            <a:pPr marL="0" marR="0" indent="0" algn="r">
              <a:lnSpc>
                <a:spcPts val="1400"/>
              </a:lnSpc>
              <a:spcAft>
                <a:spcPts val="0"/>
              </a:spcAft>
            </a:pPr>
            <a:r>
              <a:rPr lang="fr-FR" sz="1250" spc="135">
                <a:solidFill>
                  <a:srgbClr val="000000"/>
                </a:solidFill>
                <a:latin typeface="Tahoma" panose="02020603050405020304" pitchFamily="2"/>
              </a:rPr>
              <a:t>Développer l’envie de découvrir et de comprendre, former les acteurs de la science et de la technologie de demain : les enseignants et les médiateurs de la culture scientifique et technique ont un rôle de première importance. </a:t>
            </a:r>
          </a:p>
        </p:txBody>
      </p:sp>
      <p:sp>
        <p:nvSpPr>
          <p:cNvPr id="118" name="Espace réservé du texte 117"/>
          <p:cNvSpPr>
            <a:spLocks noGrp="1"/>
          </p:cNvSpPr>
          <p:nvPr>
            <p:ph type="body" idx="10"/>
          </p:nvPr>
        </p:nvSpPr>
        <p:spPr>
          <a:xfrm>
            <a:off x="9936480" y="2720340"/>
            <a:ext cx="1075690" cy="9906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90">
                <a:solidFill>
                  <a:srgbClr val="38A089"/>
                </a:solidFill>
                <a:latin typeface="Tahoma" panose="02020603050405020304" pitchFamily="2"/>
              </a:rPr>
              <a:t>FORMATEUR(RICE) D’ADULTES </a:t>
            </a:r>
          </a:p>
        </p:txBody>
      </p:sp>
      <p:sp>
        <p:nvSpPr>
          <p:cNvPr id="119" name="Espace réservé du texte 118"/>
          <p:cNvSpPr>
            <a:spLocks noGrp="1"/>
          </p:cNvSpPr>
          <p:nvPr>
            <p:ph type="body" idx="10"/>
          </p:nvPr>
        </p:nvSpPr>
        <p:spPr>
          <a:xfrm>
            <a:off x="7745095" y="3287395"/>
            <a:ext cx="1746250" cy="152400"/>
          </a:xfrm>
          <a:prstGeom prst="rect">
            <a:avLst/>
          </a:prstGeom>
          <a:noFill/>
          <a:ln w="0" cmpd="sng">
            <a:noFill/>
            <a:prstDash val="solid"/>
          </a:ln>
        </p:spPr>
        <p:txBody>
          <a:bodyPr vert="horz" lIns="0" tIns="0" rIns="0" bIns="0" anchor="t"/>
          <a:lstStyle/>
          <a:p>
            <a:pPr marL="0" marR="0" indent="0" algn="l">
              <a:lnSpc>
                <a:spcPts val="1200"/>
              </a:lnSpc>
              <a:spcAft>
                <a:spcPts val="0"/>
              </a:spcAft>
            </a:pPr>
            <a:r>
              <a:rPr lang="fr-FR" sz="1000" b="1" spc="-114">
                <a:solidFill>
                  <a:srgbClr val="E1EA65"/>
                </a:solidFill>
                <a:latin typeface="Arial" panose="02020603050405020304" pitchFamily="2"/>
              </a:rPr>
              <a:t>SI LA SCIENCE M’ÉTAIT CONTÉE... </a:t>
            </a:r>
          </a:p>
        </p:txBody>
      </p:sp>
      <p:sp>
        <p:nvSpPr>
          <p:cNvPr id="120" name="Espace réservé du texte 119"/>
          <p:cNvSpPr>
            <a:spLocks noGrp="1"/>
          </p:cNvSpPr>
          <p:nvPr>
            <p:ph type="body" idx="10"/>
          </p:nvPr>
        </p:nvSpPr>
        <p:spPr>
          <a:xfrm>
            <a:off x="9933305" y="3074035"/>
            <a:ext cx="676910" cy="226695"/>
          </a:xfrm>
          <a:prstGeom prst="rect">
            <a:avLst/>
          </a:prstGeom>
          <a:noFill/>
          <a:ln w="0" cmpd="sng">
            <a:noFill/>
            <a:prstDash val="solid"/>
          </a:ln>
        </p:spPr>
        <p:txBody>
          <a:bodyPr vert="horz" lIns="0" tIns="0" rIns="0" bIns="0" anchor="t"/>
          <a:lstStyle/>
          <a:p>
            <a:pPr marL="0" marR="0" indent="0" algn="l">
              <a:lnSpc>
                <a:spcPts val="900"/>
              </a:lnSpc>
              <a:spcAft>
                <a:spcPts val="0"/>
              </a:spcAft>
            </a:pPr>
            <a:r>
              <a:rPr lang="fr-FR" sz="650" b="1" spc="0">
                <a:solidFill>
                  <a:srgbClr val="000000"/>
                </a:solidFill>
                <a:latin typeface="Tahoma" panose="02020603050405020304" pitchFamily="2"/>
              </a:rPr>
              <a:t>JOURNALISTE SCIENTIFIQUE </a:t>
            </a:r>
          </a:p>
        </p:txBody>
      </p:sp>
      <p:sp>
        <p:nvSpPr>
          <p:cNvPr id="121" name="Espace réservé du texte 120"/>
          <p:cNvSpPr>
            <a:spLocks noGrp="1"/>
          </p:cNvSpPr>
          <p:nvPr>
            <p:ph type="body" idx="10"/>
          </p:nvPr>
        </p:nvSpPr>
        <p:spPr>
          <a:xfrm>
            <a:off x="9936480" y="3558540"/>
            <a:ext cx="1033145" cy="9906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80">
                <a:solidFill>
                  <a:srgbClr val="38A089"/>
                </a:solidFill>
                <a:latin typeface="Tahoma" panose="02020603050405020304" pitchFamily="2"/>
              </a:rPr>
              <a:t>PROFESSEUR(E) DES ÉCOLES </a:t>
            </a:r>
          </a:p>
        </p:txBody>
      </p:sp>
      <p:sp>
        <p:nvSpPr>
          <p:cNvPr id="122" name="Espace réservé du texte 121"/>
          <p:cNvSpPr>
            <a:spLocks noGrp="1"/>
          </p:cNvSpPr>
          <p:nvPr>
            <p:ph type="body" idx="10"/>
          </p:nvPr>
        </p:nvSpPr>
        <p:spPr>
          <a:xfrm>
            <a:off x="9936480" y="3907790"/>
            <a:ext cx="567055" cy="20701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5">
                <a:solidFill>
                  <a:srgbClr val="38A089"/>
                </a:solidFill>
                <a:latin typeface="Tahoma" panose="02020603050405020304" pitchFamily="2"/>
              </a:rPr>
              <a:t>PROFESSEUR(E) DE GÉNIE CIVIL </a:t>
            </a:r>
          </a:p>
        </p:txBody>
      </p:sp>
      <p:sp>
        <p:nvSpPr>
          <p:cNvPr id="123" name="Espace réservé du texte 122"/>
          <p:cNvSpPr>
            <a:spLocks noGrp="1"/>
          </p:cNvSpPr>
          <p:nvPr>
            <p:ph type="body" idx="10"/>
          </p:nvPr>
        </p:nvSpPr>
        <p:spPr>
          <a:xfrm>
            <a:off x="2035810" y="4226560"/>
            <a:ext cx="1369060" cy="165100"/>
          </a:xfrm>
          <a:prstGeom prst="rect">
            <a:avLst/>
          </a:prstGeom>
          <a:noFill/>
          <a:ln w="0" cmpd="sng">
            <a:noFill/>
            <a:prstDash val="solid"/>
          </a:ln>
        </p:spPr>
        <p:txBody>
          <a:bodyPr vert="horz" lIns="0" tIns="635" rIns="0" bIns="0" anchor="t"/>
          <a:lstStyle/>
          <a:p>
            <a:pPr marL="0" marR="0" indent="0" algn="l">
              <a:lnSpc>
                <a:spcPts val="1200"/>
              </a:lnSpc>
              <a:spcAft>
                <a:spcPts val="75"/>
              </a:spcAft>
            </a:pPr>
            <a:r>
              <a:rPr lang="fr-FR" sz="1000" b="1" spc="-120">
                <a:solidFill>
                  <a:srgbClr val="38A089"/>
                </a:solidFill>
                <a:latin typeface="Arial" panose="02020603050405020304" pitchFamily="2"/>
              </a:rPr>
              <a:t>EN PHYSIQUE, CITOYENS </a:t>
            </a:r>
            <a:r>
              <a:rPr lang="fr-FR" sz="1000" spc="-120">
                <a:solidFill>
                  <a:srgbClr val="38A089"/>
                </a:solidFill>
                <a:latin typeface="Arial" panose="02020603050405020304" pitchFamily="2"/>
              </a:rPr>
              <a:t>! </a:t>
            </a:r>
          </a:p>
        </p:txBody>
      </p:sp>
      <p:sp>
        <p:nvSpPr>
          <p:cNvPr id="124" name="Espace réservé du texte 123"/>
          <p:cNvSpPr>
            <a:spLocks noGrp="1"/>
          </p:cNvSpPr>
          <p:nvPr>
            <p:ph type="body" idx="10"/>
          </p:nvPr>
        </p:nvSpPr>
        <p:spPr>
          <a:xfrm>
            <a:off x="5928360" y="3597275"/>
            <a:ext cx="3605530" cy="1396365"/>
          </a:xfrm>
          <a:prstGeom prst="rect">
            <a:avLst/>
          </a:prstGeom>
          <a:noFill/>
          <a:ln w="0" cmpd="sng">
            <a:noFill/>
            <a:prstDash val="solid"/>
          </a:ln>
        </p:spPr>
        <p:txBody>
          <a:bodyPr vert="horz" lIns="0" tIns="0" rIns="0" bIns="0" anchor="t"/>
          <a:lstStyle/>
          <a:p>
            <a:pPr marL="0" marR="0" indent="0" algn="r">
              <a:lnSpc>
                <a:spcPts val="1200"/>
              </a:lnSpc>
              <a:spcAft>
                <a:spcPts val="0"/>
              </a:spcAft>
            </a:pPr>
            <a:r>
              <a:rPr lang="fr-FR" sz="1000" b="1" spc="-45">
                <a:solidFill>
                  <a:srgbClr val="000000"/>
                </a:solidFill>
                <a:latin typeface="Arial" panose="02020603050405020304" pitchFamily="2"/>
              </a:rPr>
              <a:t>« L’idée du journalisme est venue par hasard. En maîtrise, une amie m’a dit : “Tu adores la physique et tu aimes bien la raconter. Tu devrais devenir journaliste scien-tifique.“ C’est vrai que je lisais beaucoup d’ouvrages de vulgarisation au lycée. J’ai vite compris que c’était le métier qu’il me fallait. Après plusieurs stages et expériences comme journaliste indépendant, j’ai été embauché comme rédacteur scientifique pour le mensuel Science et Vie Junior. À chaque fois, j’ai saisi les opportunités, sans bâtir de plan de carrière. </a:t>
            </a:r>
          </a:p>
        </p:txBody>
      </p:sp>
      <p:sp>
        <p:nvSpPr>
          <p:cNvPr id="125" name="Espace réservé du texte 124"/>
          <p:cNvSpPr>
            <a:spLocks noGrp="1"/>
          </p:cNvSpPr>
          <p:nvPr>
            <p:ph type="body" idx="10"/>
          </p:nvPr>
        </p:nvSpPr>
        <p:spPr>
          <a:xfrm>
            <a:off x="9936480" y="4369435"/>
            <a:ext cx="926465" cy="20256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65">
                <a:solidFill>
                  <a:srgbClr val="38A089"/>
                </a:solidFill>
                <a:latin typeface="Tahoma" panose="02020603050405020304" pitchFamily="2"/>
              </a:rPr>
              <a:t>PROFESSEUR(E) DE GÉNIE ÉLECTRIQUE </a:t>
            </a:r>
          </a:p>
        </p:txBody>
      </p:sp>
      <p:sp>
        <p:nvSpPr>
          <p:cNvPr id="126" name="Espace réservé du texte 125"/>
          <p:cNvSpPr>
            <a:spLocks noGrp="1"/>
          </p:cNvSpPr>
          <p:nvPr>
            <p:ph type="body" idx="10"/>
          </p:nvPr>
        </p:nvSpPr>
        <p:spPr>
          <a:xfrm>
            <a:off x="1984375" y="4521200"/>
            <a:ext cx="3239770" cy="877570"/>
          </a:xfrm>
          <a:prstGeom prst="rect">
            <a:avLst/>
          </a:prstGeom>
          <a:noFill/>
          <a:ln w="0" cmpd="sng">
            <a:noFill/>
            <a:prstDash val="solid"/>
          </a:ln>
        </p:spPr>
        <p:txBody>
          <a:bodyPr vert="horz" lIns="0" tIns="635" rIns="0" bIns="0" anchor="t"/>
          <a:lstStyle/>
          <a:p>
            <a:pPr marL="0" marR="0" indent="0" algn="r">
              <a:lnSpc>
                <a:spcPts val="1100"/>
              </a:lnSpc>
              <a:spcAft>
                <a:spcPts val="0"/>
              </a:spcAft>
            </a:pPr>
            <a:r>
              <a:rPr lang="fr-FR" sz="1000" spc="-45">
                <a:solidFill>
                  <a:srgbClr val="000000"/>
                </a:solidFill>
                <a:latin typeface="Arial" panose="02020603050405020304" pitchFamily="2"/>
              </a:rPr>
              <a:t>« C’est l’envie de découvrir le monde et de l’expliquer qui m’ont amené à devenir enseignant. Enseigner la physique, c’est surtout aider l’élève à décoder les informations scientifiques qu’il reçoit pour qu’il les trie et les relie entre elles. Le cours de physique doit lui donner une culture scientifique et surtout un esprit critique. </a:t>
            </a:r>
          </a:p>
        </p:txBody>
      </p:sp>
      <p:sp>
        <p:nvSpPr>
          <p:cNvPr id="127" name="Espace réservé du texte 126"/>
          <p:cNvSpPr>
            <a:spLocks noGrp="1"/>
          </p:cNvSpPr>
          <p:nvPr>
            <p:ph type="body" idx="10"/>
          </p:nvPr>
        </p:nvSpPr>
        <p:spPr>
          <a:xfrm>
            <a:off x="9936480" y="4826635"/>
            <a:ext cx="926465" cy="20256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0">
                <a:solidFill>
                  <a:srgbClr val="38A089"/>
                </a:solidFill>
                <a:latin typeface="Tahoma" panose="02020603050405020304" pitchFamily="2"/>
              </a:rPr>
              <a:t>PROFESSEUR(E) DE GÉNIE INDUSTRIEL </a:t>
            </a:r>
          </a:p>
        </p:txBody>
      </p:sp>
      <p:sp>
        <p:nvSpPr>
          <p:cNvPr id="128" name="Espace réservé du texte 127"/>
          <p:cNvSpPr>
            <a:spLocks noGrp="1"/>
          </p:cNvSpPr>
          <p:nvPr>
            <p:ph type="body" idx="10"/>
          </p:nvPr>
        </p:nvSpPr>
        <p:spPr>
          <a:xfrm>
            <a:off x="5879465" y="5144135"/>
            <a:ext cx="1536065" cy="1271905"/>
          </a:xfrm>
          <a:prstGeom prst="rect">
            <a:avLst/>
          </a:prstGeom>
          <a:noFill/>
          <a:ln w="0" cmpd="sng">
            <a:noFill/>
            <a:prstDash val="solid"/>
          </a:ln>
        </p:spPr>
        <p:txBody>
          <a:bodyPr vert="horz" lIns="0" tIns="31750" rIns="0" bIns="0" anchor="t"/>
          <a:lstStyle/>
          <a:p>
            <a:pPr marL="45720" marR="0" indent="-45720" algn="l">
              <a:lnSpc>
                <a:spcPts val="1400"/>
              </a:lnSpc>
              <a:spcAft>
                <a:spcPts val="0"/>
              </a:spcAft>
            </a:pPr>
            <a:r>
              <a:rPr lang="fr-FR" sz="1350" spc="0">
                <a:solidFill>
                  <a:srgbClr val="E3E82B"/>
                </a:solidFill>
                <a:latin typeface="Tahoma" panose="02020603050405020304" pitchFamily="2"/>
              </a:rPr>
              <a:t>“Les idées les plus originales ne se trouvent pas en science-fiction, mais en physique. La relativité, c’est inouï !” </a:t>
            </a:r>
          </a:p>
        </p:txBody>
      </p:sp>
      <p:sp>
        <p:nvSpPr>
          <p:cNvPr id="129" name="Espace réservé du texte 128"/>
          <p:cNvSpPr>
            <a:spLocks noGrp="1"/>
          </p:cNvSpPr>
          <p:nvPr>
            <p:ph type="body" idx="10"/>
          </p:nvPr>
        </p:nvSpPr>
        <p:spPr>
          <a:xfrm>
            <a:off x="9936480" y="5283835"/>
            <a:ext cx="926465" cy="20256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65">
                <a:solidFill>
                  <a:srgbClr val="38A089"/>
                </a:solidFill>
                <a:latin typeface="Tahoma" panose="02020603050405020304" pitchFamily="2"/>
              </a:rPr>
              <a:t>PROFESSEUR(E) DE GÉNIE MÉCANIQUE </a:t>
            </a:r>
          </a:p>
        </p:txBody>
      </p:sp>
      <p:sp>
        <p:nvSpPr>
          <p:cNvPr id="130" name="Espace réservé du texte 129"/>
          <p:cNvSpPr>
            <a:spLocks noGrp="1"/>
          </p:cNvSpPr>
          <p:nvPr>
            <p:ph type="body" idx="10"/>
          </p:nvPr>
        </p:nvSpPr>
        <p:spPr>
          <a:xfrm>
            <a:off x="2365375" y="5544185"/>
            <a:ext cx="2858770" cy="170815"/>
          </a:xfrm>
          <a:prstGeom prst="rect">
            <a:avLst/>
          </a:prstGeom>
          <a:noFill/>
          <a:ln w="0" cmpd="sng">
            <a:noFill/>
            <a:prstDash val="solid"/>
          </a:ln>
        </p:spPr>
        <p:txBody>
          <a:bodyPr vert="horz" lIns="0" tIns="0" rIns="0" bIns="0" anchor="t"/>
          <a:lstStyle/>
          <a:p>
            <a:pPr marL="0" marR="0" indent="0" algn="r">
              <a:lnSpc>
                <a:spcPts val="1100"/>
              </a:lnSpc>
              <a:spcAft>
                <a:spcPts val="0"/>
              </a:spcAft>
            </a:pPr>
            <a:r>
              <a:rPr lang="fr-FR" sz="1000" spc="-65">
                <a:solidFill>
                  <a:srgbClr val="000000"/>
                </a:solidFill>
                <a:latin typeface="Arial" panose="02020603050405020304" pitchFamily="2"/>
              </a:rPr>
              <a:t>J’aime participer à la formation des futurs citoyens et je </a:t>
            </a:r>
          </a:p>
        </p:txBody>
      </p:sp>
      <p:sp>
        <p:nvSpPr>
          <p:cNvPr id="131" name="Espace réservé du texte 130"/>
          <p:cNvSpPr>
            <a:spLocks noGrp="1"/>
          </p:cNvSpPr>
          <p:nvPr>
            <p:ph type="body" idx="10"/>
          </p:nvPr>
        </p:nvSpPr>
        <p:spPr>
          <a:xfrm>
            <a:off x="2289175" y="5715000"/>
            <a:ext cx="2934970" cy="118745"/>
          </a:xfrm>
          <a:prstGeom prst="rect">
            <a:avLst/>
          </a:prstGeom>
          <a:noFill/>
          <a:ln w="0" cmpd="sng">
            <a:noFill/>
            <a:prstDash val="solid"/>
          </a:ln>
        </p:spPr>
        <p:txBody>
          <a:bodyPr vert="horz" lIns="0" tIns="0" rIns="0" bIns="0" anchor="t"/>
          <a:lstStyle/>
          <a:p>
            <a:pPr marL="0" marR="0" indent="0" algn="r">
              <a:lnSpc>
                <a:spcPts val="1100"/>
              </a:lnSpc>
              <a:spcAft>
                <a:spcPts val="0"/>
              </a:spcAft>
            </a:pPr>
            <a:r>
              <a:rPr lang="fr-FR" sz="1000" spc="-65">
                <a:solidFill>
                  <a:srgbClr val="000000"/>
                </a:solidFill>
                <a:latin typeface="Arial" panose="02020603050405020304" pitchFamily="2"/>
              </a:rPr>
              <a:t>me considère plus comme un guide que comme le détenteur </a:t>
            </a:r>
          </a:p>
        </p:txBody>
      </p:sp>
      <p:sp>
        <p:nvSpPr>
          <p:cNvPr id="132" name="Espace réservé du texte 131"/>
          <p:cNvSpPr>
            <a:spLocks noGrp="1"/>
          </p:cNvSpPr>
          <p:nvPr>
            <p:ph type="body" idx="10"/>
          </p:nvPr>
        </p:nvSpPr>
        <p:spPr>
          <a:xfrm>
            <a:off x="2200910" y="5833745"/>
            <a:ext cx="3023235" cy="173990"/>
          </a:xfrm>
          <a:prstGeom prst="rect">
            <a:avLst/>
          </a:prstGeom>
          <a:noFill/>
          <a:ln w="0" cmpd="sng">
            <a:noFill/>
            <a:prstDash val="solid"/>
          </a:ln>
        </p:spPr>
        <p:txBody>
          <a:bodyPr vert="horz" lIns="0" tIns="0" rIns="0" bIns="0" anchor="t"/>
          <a:lstStyle/>
          <a:p>
            <a:pPr marL="0" marR="0" indent="0" algn="r">
              <a:lnSpc>
                <a:spcPts val="1100"/>
              </a:lnSpc>
              <a:spcAft>
                <a:spcPts val="0"/>
              </a:spcAft>
            </a:pPr>
            <a:r>
              <a:rPr lang="fr-FR" sz="1000" spc="-65">
                <a:solidFill>
                  <a:srgbClr val="000000"/>
                </a:solidFill>
                <a:latin typeface="Arial" panose="02020603050405020304" pitchFamily="2"/>
              </a:rPr>
              <a:t>unique d’un savoir. Pour moi, les contenus ne sont d’ailleurs </a:t>
            </a:r>
          </a:p>
        </p:txBody>
      </p:sp>
      <p:sp>
        <p:nvSpPr>
          <p:cNvPr id="133" name="Espace réservé du texte 132"/>
          <p:cNvSpPr>
            <a:spLocks noGrp="1"/>
          </p:cNvSpPr>
          <p:nvPr>
            <p:ph type="body" idx="10"/>
          </p:nvPr>
        </p:nvSpPr>
        <p:spPr>
          <a:xfrm>
            <a:off x="2124710" y="6007735"/>
            <a:ext cx="3099435" cy="146050"/>
          </a:xfrm>
          <a:prstGeom prst="rect">
            <a:avLst/>
          </a:prstGeom>
          <a:noFill/>
          <a:ln w="0" cmpd="sng">
            <a:noFill/>
            <a:prstDash val="solid"/>
          </a:ln>
        </p:spPr>
        <p:txBody>
          <a:bodyPr vert="horz" lIns="0" tIns="0" rIns="0" bIns="0" anchor="t"/>
          <a:lstStyle/>
          <a:p>
            <a:pPr marL="0" marR="0" indent="0" algn="r">
              <a:lnSpc>
                <a:spcPts val="1100"/>
              </a:lnSpc>
              <a:spcAft>
                <a:spcPts val="0"/>
              </a:spcAft>
            </a:pPr>
            <a:r>
              <a:rPr lang="fr-FR" sz="1000" spc="-65">
                <a:solidFill>
                  <a:srgbClr val="000000"/>
                </a:solidFill>
                <a:latin typeface="Arial" panose="02020603050405020304" pitchFamily="2"/>
              </a:rPr>
              <a:t>absolument pas centraux. Même si ce n’est pas toujours facile, </a:t>
            </a:r>
          </a:p>
        </p:txBody>
      </p:sp>
      <p:sp>
        <p:nvSpPr>
          <p:cNvPr id="134" name="Espace réservé du texte 133"/>
          <p:cNvSpPr>
            <a:spLocks noGrp="1"/>
          </p:cNvSpPr>
          <p:nvPr>
            <p:ph type="body" idx="10"/>
          </p:nvPr>
        </p:nvSpPr>
        <p:spPr>
          <a:xfrm>
            <a:off x="1880870" y="6153785"/>
            <a:ext cx="3343275" cy="411480"/>
          </a:xfrm>
          <a:prstGeom prst="rect">
            <a:avLst/>
          </a:prstGeom>
          <a:noFill/>
          <a:ln w="0" cmpd="sng">
            <a:noFill/>
            <a:prstDash val="solid"/>
          </a:ln>
        </p:spPr>
        <p:txBody>
          <a:bodyPr vert="horz" lIns="0" tIns="0" rIns="0" bIns="0" anchor="t"/>
          <a:lstStyle/>
          <a:p>
            <a:pPr marL="0" marR="0" indent="0" algn="r">
              <a:lnSpc>
                <a:spcPts val="1100"/>
              </a:lnSpc>
              <a:spcAft>
                <a:spcPts val="0"/>
              </a:spcAft>
            </a:pPr>
            <a:r>
              <a:rPr lang="fr-FR" sz="1000" spc="-65">
                <a:solidFill>
                  <a:srgbClr val="000000"/>
                </a:solidFill>
                <a:latin typeface="Arial" panose="02020603050405020304" pitchFamily="2"/>
              </a:rPr>
              <a:t>je laisse autant que possible aux élèves le temps de poser des questions et de déborder le cadre prévu. En partant de leurs préoc-cupations et conceptions qui sont liées à leur personnalité et à leur </a:t>
            </a:r>
          </a:p>
        </p:txBody>
      </p:sp>
      <p:sp>
        <p:nvSpPr>
          <p:cNvPr id="135" name="Espace réservé du texte 134"/>
          <p:cNvSpPr>
            <a:spLocks noGrp="1"/>
          </p:cNvSpPr>
          <p:nvPr>
            <p:ph type="body" idx="10"/>
          </p:nvPr>
        </p:nvSpPr>
        <p:spPr>
          <a:xfrm>
            <a:off x="829310" y="6565265"/>
            <a:ext cx="1676400" cy="586105"/>
          </a:xfrm>
          <a:prstGeom prst="rect">
            <a:avLst/>
          </a:prstGeom>
          <a:noFill/>
          <a:ln w="0" cmpd="sng">
            <a:noFill/>
            <a:prstDash val="solid"/>
          </a:ln>
        </p:spPr>
        <p:txBody>
          <a:bodyPr vert="horz" lIns="0" tIns="0" rIns="0" bIns="0" anchor="t"/>
          <a:lstStyle/>
          <a:p>
            <a:pPr marL="0" marR="0" indent="0" algn="r">
              <a:lnSpc>
                <a:spcPts val="1100"/>
              </a:lnSpc>
              <a:spcAft>
                <a:spcPts val="0"/>
              </a:spcAft>
            </a:pPr>
            <a:r>
              <a:rPr lang="fr-FR" sz="1000" spc="-65">
                <a:solidFill>
                  <a:srgbClr val="000000"/>
                </a:solidFill>
                <a:latin typeface="Arial" panose="02020603050405020304" pitchFamily="2"/>
              </a:rPr>
              <a:t>culture, le débat peut s’installer. Le top, c’est quand ils construisent eux-mêmes le cours et qu’ils arri-vent à mes objectifs ! </a:t>
            </a:r>
          </a:p>
        </p:txBody>
      </p:sp>
      <p:sp>
        <p:nvSpPr>
          <p:cNvPr id="136" name="Espace réservé du texte 135"/>
          <p:cNvSpPr>
            <a:spLocks noGrp="1"/>
          </p:cNvSpPr>
          <p:nvPr>
            <p:ph type="body" idx="10"/>
          </p:nvPr>
        </p:nvSpPr>
        <p:spPr>
          <a:xfrm>
            <a:off x="9933305" y="5741035"/>
            <a:ext cx="688975" cy="20256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65">
                <a:solidFill>
                  <a:srgbClr val="38A089"/>
                </a:solidFill>
                <a:latin typeface="Tahoma" panose="02020603050405020304" pitchFamily="2"/>
              </a:rPr>
              <a:t>PROFESSEUR(E) DE TECHNOLOGIE </a:t>
            </a:r>
          </a:p>
        </p:txBody>
      </p:sp>
      <p:sp>
        <p:nvSpPr>
          <p:cNvPr id="137" name="Espace réservé du texte 136"/>
          <p:cNvSpPr>
            <a:spLocks noGrp="1"/>
          </p:cNvSpPr>
          <p:nvPr>
            <p:ph type="body" idx="10"/>
          </p:nvPr>
        </p:nvSpPr>
        <p:spPr>
          <a:xfrm>
            <a:off x="7662545" y="5144135"/>
            <a:ext cx="1874520" cy="1546225"/>
          </a:xfrm>
          <a:prstGeom prst="rect">
            <a:avLst/>
          </a:prstGeom>
          <a:noFill/>
          <a:ln w="0" cmpd="sng">
            <a:noFill/>
            <a:prstDash val="solid"/>
          </a:ln>
        </p:spPr>
        <p:txBody>
          <a:bodyPr vert="horz" lIns="0" tIns="635" rIns="0" bIns="0" anchor="t"/>
          <a:lstStyle/>
          <a:p>
            <a:pPr marL="0" marR="0" indent="0" algn="just">
              <a:lnSpc>
                <a:spcPts val="1200"/>
              </a:lnSpc>
              <a:spcAft>
                <a:spcPts val="0"/>
              </a:spcAft>
            </a:pPr>
            <a:r>
              <a:rPr lang="fr-FR" sz="1000" b="1" spc="-80">
                <a:solidFill>
                  <a:srgbClr val="000000"/>
                </a:solidFill>
                <a:latin typeface="Arial" panose="02020603050405020304" pitchFamily="2"/>
              </a:rPr>
              <a:t>Pour écrire un article, je commence par me documenter puis je cher-che des contacts. Par exemple, pour la préparation d’un dossier spécial sur la matière, je suis allé à Genève au CERN - le plus grand laboratoire de physique des particu-les du monde. Plusieurs spécialistes m’ont expliqué leurs dernières dé-couvertes, l’état des connaissances </a:t>
            </a:r>
          </a:p>
        </p:txBody>
      </p:sp>
      <p:sp>
        <p:nvSpPr>
          <p:cNvPr id="138" name="Espace réservé du texte 137"/>
          <p:cNvSpPr>
            <a:spLocks noGrp="1"/>
          </p:cNvSpPr>
          <p:nvPr>
            <p:ph type="body" idx="10"/>
          </p:nvPr>
        </p:nvSpPr>
        <p:spPr>
          <a:xfrm>
            <a:off x="5928360" y="6690360"/>
            <a:ext cx="3608705" cy="589280"/>
          </a:xfrm>
          <a:prstGeom prst="rect">
            <a:avLst/>
          </a:prstGeom>
          <a:noFill/>
          <a:ln w="0" cmpd="sng">
            <a:noFill/>
            <a:prstDash val="solid"/>
          </a:ln>
        </p:spPr>
        <p:txBody>
          <a:bodyPr vert="horz" lIns="0" tIns="0" rIns="0" bIns="0" anchor="t"/>
          <a:lstStyle/>
          <a:p>
            <a:pPr marL="0" marR="0" indent="0" algn="just">
              <a:lnSpc>
                <a:spcPts val="1200"/>
              </a:lnSpc>
              <a:spcAft>
                <a:spcPts val="0"/>
              </a:spcAft>
            </a:pPr>
            <a:r>
              <a:rPr lang="fr-FR" sz="1000" b="1" spc="-80">
                <a:solidFill>
                  <a:srgbClr val="000000"/>
                </a:solidFill>
                <a:latin typeface="Arial" panose="02020603050405020304" pitchFamily="2"/>
              </a:rPr>
              <a:t>sur le sujet. C’était passionnant ! Ensuite, c’est à moi de mettre en forme ces informations, de les rendre intelligibles et captivantes pour le lecteur, selon son niveau de connaissance. Je prépare ainsi deux ou trois articles par numéro et une rubrique sur les livres et DVD. » </a:t>
            </a:r>
          </a:p>
        </p:txBody>
      </p:sp>
      <p:sp>
        <p:nvSpPr>
          <p:cNvPr id="139" name="Espace réservé du texte 138"/>
          <p:cNvSpPr>
            <a:spLocks noGrp="1"/>
          </p:cNvSpPr>
          <p:nvPr>
            <p:ph type="body" idx="10"/>
          </p:nvPr>
        </p:nvSpPr>
        <p:spPr>
          <a:xfrm>
            <a:off x="9939655" y="6198235"/>
            <a:ext cx="993775" cy="327660"/>
          </a:xfrm>
          <a:prstGeom prst="rect">
            <a:avLst/>
          </a:prstGeom>
          <a:noFill/>
          <a:ln w="0" cmpd="sng">
            <a:noFill/>
            <a:prstDash val="solid"/>
          </a:ln>
        </p:spPr>
        <p:txBody>
          <a:bodyPr vert="horz" lIns="0" tIns="0" rIns="0" bIns="0" anchor="t"/>
          <a:lstStyle/>
          <a:p>
            <a:pPr marL="0" marR="0" indent="0" algn="ctr">
              <a:lnSpc>
                <a:spcPts val="800"/>
              </a:lnSpc>
              <a:spcAft>
                <a:spcPts val="0"/>
              </a:spcAft>
            </a:pPr>
            <a:r>
              <a:rPr lang="fr-FR" sz="650" b="1" spc="0">
                <a:solidFill>
                  <a:srgbClr val="000000"/>
                </a:solidFill>
                <a:latin typeface="Tahoma" panose="02020603050405020304" pitchFamily="2"/>
              </a:rPr>
              <a:t>PROFESSEUR(E) DE </a:t>
            </a:r>
            <a:r>
              <a:t/>
            </a:r>
            <a:br/>
            <a:r>
              <a:rPr lang="fr-FR" sz="650" b="1" spc="0">
                <a:solidFill>
                  <a:srgbClr val="000000"/>
                </a:solidFill>
                <a:latin typeface="Tahoma" panose="02020603050405020304" pitchFamily="2"/>
              </a:rPr>
              <a:t>PHYSIQUE ET CHIMIE </a:t>
            </a:r>
            <a:r>
              <a:t/>
            </a:r>
            <a:br/>
            <a:r>
              <a:rPr lang="fr-FR" sz="650" b="1" spc="0">
                <a:solidFill>
                  <a:srgbClr val="000000"/>
                </a:solidFill>
                <a:latin typeface="Tahoma" panose="02020603050405020304" pitchFamily="2"/>
              </a:rPr>
              <a:t>EN LYCÉE - COLLÈGE </a:t>
            </a:r>
          </a:p>
        </p:txBody>
      </p:sp>
      <p:sp>
        <p:nvSpPr>
          <p:cNvPr id="140" name="Espace réservé du texte 139"/>
          <p:cNvSpPr>
            <a:spLocks noGrp="1"/>
          </p:cNvSpPr>
          <p:nvPr>
            <p:ph type="body" idx="10"/>
          </p:nvPr>
        </p:nvSpPr>
        <p:spPr>
          <a:xfrm>
            <a:off x="9936480" y="6781165"/>
            <a:ext cx="1024255" cy="20193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0">
                <a:solidFill>
                  <a:srgbClr val="38A089"/>
                </a:solidFill>
                <a:latin typeface="Tahoma" panose="02020603050405020304" pitchFamily="2"/>
              </a:rPr>
              <a:t>PROFESSEUR(E) EN ÉTABLISSEMENT SPÉCIALISÉ </a:t>
            </a:r>
          </a:p>
        </p:txBody>
      </p:sp>
      <p:sp>
        <p:nvSpPr>
          <p:cNvPr id="141" name="Espace réservé du texte 140"/>
          <p:cNvSpPr>
            <a:spLocks noGrp="1"/>
          </p:cNvSpPr>
          <p:nvPr>
            <p:ph type="body" idx="10"/>
          </p:nvPr>
        </p:nvSpPr>
        <p:spPr>
          <a:xfrm>
            <a:off x="829310" y="7296785"/>
            <a:ext cx="1676400" cy="609600"/>
          </a:xfrm>
          <a:prstGeom prst="rect">
            <a:avLst/>
          </a:prstGeom>
          <a:noFill/>
          <a:ln w="0" cmpd="sng">
            <a:noFill/>
            <a:prstDash val="solid"/>
          </a:ln>
        </p:spPr>
        <p:txBody>
          <a:bodyPr vert="horz" lIns="0" tIns="0" rIns="0" bIns="0" anchor="t"/>
          <a:lstStyle/>
          <a:p>
            <a:pPr marL="0" marR="0" indent="0" algn="just">
              <a:lnSpc>
                <a:spcPts val="1100"/>
              </a:lnSpc>
              <a:spcAft>
                <a:spcPts val="0"/>
              </a:spcAft>
            </a:pPr>
            <a:r>
              <a:rPr lang="fr-FR" sz="1000" spc="-70">
                <a:solidFill>
                  <a:srgbClr val="000000"/>
                </a:solidFill>
                <a:latin typeface="Arial" panose="02020603050405020304" pitchFamily="2"/>
              </a:rPr>
              <a:t>L’envie d’enseigner m’est venue en prépa grâce à mon prof de physi-que. Son cours était en rapport avec la vie quotidienne et adapté </a:t>
            </a:r>
          </a:p>
        </p:txBody>
      </p:sp>
      <p:sp>
        <p:nvSpPr>
          <p:cNvPr id="142" name="Espace réservé du texte 141"/>
          <p:cNvSpPr>
            <a:spLocks noGrp="1"/>
          </p:cNvSpPr>
          <p:nvPr>
            <p:ph type="body" idx="10"/>
          </p:nvPr>
        </p:nvSpPr>
        <p:spPr>
          <a:xfrm>
            <a:off x="829310" y="7906385"/>
            <a:ext cx="4394835" cy="558800"/>
          </a:xfrm>
          <a:prstGeom prst="rect">
            <a:avLst/>
          </a:prstGeom>
          <a:noFill/>
          <a:ln w="0" cmpd="sng">
            <a:noFill/>
            <a:prstDash val="solid"/>
          </a:ln>
        </p:spPr>
        <p:txBody>
          <a:bodyPr vert="horz" lIns="0" tIns="0" rIns="0" bIns="0" anchor="t"/>
          <a:lstStyle/>
          <a:p>
            <a:pPr marL="0" marR="0" indent="0" algn="just">
              <a:lnSpc>
                <a:spcPts val="1100"/>
              </a:lnSpc>
              <a:spcAft>
                <a:spcPts val="0"/>
              </a:spcAft>
            </a:pPr>
            <a:r>
              <a:rPr lang="fr-FR" sz="1000" spc="-70">
                <a:solidFill>
                  <a:srgbClr val="000000"/>
                </a:solidFill>
                <a:latin typeface="Arial" panose="02020603050405020304" pitchFamily="2"/>
              </a:rPr>
              <a:t>à mes besoins. Je voulais être officier et cette rencontre m’a fait renoncer à la carrière militaire. J’ai décidé d’en savoir plus et de le partager à mon tour. J’espère pouvoir le faire jusqu’à la retraite, car il faut une sacrée pêche pour faire de la pédagogie active, favoriser la discussion et l’émergence d’idées ou de concepts. » </a:t>
            </a:r>
          </a:p>
        </p:txBody>
      </p:sp>
      <p:sp>
        <p:nvSpPr>
          <p:cNvPr id="143" name="Espace réservé du texte 142"/>
          <p:cNvSpPr>
            <a:spLocks noGrp="1"/>
          </p:cNvSpPr>
          <p:nvPr>
            <p:ph type="body" idx="10"/>
          </p:nvPr>
        </p:nvSpPr>
        <p:spPr>
          <a:xfrm>
            <a:off x="9936480" y="7240270"/>
            <a:ext cx="814070" cy="20002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80">
                <a:solidFill>
                  <a:srgbClr val="38A089"/>
                </a:solidFill>
                <a:latin typeface="Tahoma" panose="02020603050405020304" pitchFamily="2"/>
              </a:rPr>
              <a:t>RÉALISATEUR(RICE) DE FILMS SCIENTIFIQUES </a:t>
            </a:r>
          </a:p>
        </p:txBody>
      </p:sp>
      <p:sp>
        <p:nvSpPr>
          <p:cNvPr id="144" name="Espace réservé du texte 143"/>
          <p:cNvSpPr>
            <a:spLocks noGrp="1"/>
          </p:cNvSpPr>
          <p:nvPr>
            <p:ph type="body" idx="10"/>
          </p:nvPr>
        </p:nvSpPr>
        <p:spPr>
          <a:xfrm>
            <a:off x="2685415" y="6765925"/>
            <a:ext cx="2538730" cy="921385"/>
          </a:xfrm>
          <a:prstGeom prst="rect">
            <a:avLst/>
          </a:prstGeom>
          <a:noFill/>
          <a:ln w="0" cmpd="sng">
            <a:noFill/>
            <a:prstDash val="solid"/>
          </a:ln>
        </p:spPr>
        <p:txBody>
          <a:bodyPr vert="horz" lIns="0" tIns="32385" rIns="0" bIns="0" anchor="t"/>
          <a:lstStyle/>
          <a:p>
            <a:pPr marL="45720" marR="0" indent="-45720" algn="l">
              <a:lnSpc>
                <a:spcPts val="1400"/>
              </a:lnSpc>
              <a:spcAft>
                <a:spcPts val="0"/>
              </a:spcAft>
            </a:pPr>
            <a:r>
              <a:rPr lang="fr-FR" sz="1350" spc="45">
                <a:solidFill>
                  <a:srgbClr val="2E9D57"/>
                </a:solidFill>
                <a:latin typeface="Tahoma" panose="02020603050405020304" pitchFamily="2"/>
              </a:rPr>
              <a:t>“Avoir une culture scientifique, ce n’est pas forcément retenir un savoir particulier mais c’est une façon d’apprivoiser le monde pour s’y sentir bien.” </a:t>
            </a:r>
          </a:p>
        </p:txBody>
      </p:sp>
      <p:sp>
        <p:nvSpPr>
          <p:cNvPr id="145" name="Espace réservé du texte 144"/>
          <p:cNvSpPr>
            <a:spLocks noGrp="1"/>
          </p:cNvSpPr>
          <p:nvPr>
            <p:ph type="body" idx="10"/>
          </p:nvPr>
        </p:nvSpPr>
        <p:spPr>
          <a:xfrm>
            <a:off x="7851775" y="7430135"/>
            <a:ext cx="1682115" cy="992505"/>
          </a:xfrm>
          <a:prstGeom prst="rect">
            <a:avLst/>
          </a:prstGeom>
          <a:noFill/>
          <a:ln w="0" cmpd="sng">
            <a:noFill/>
            <a:prstDash val="solid"/>
          </a:ln>
        </p:spPr>
        <p:txBody>
          <a:bodyPr vert="horz" lIns="0" tIns="635" rIns="0" bIns="0" anchor="t"/>
          <a:lstStyle/>
          <a:p>
            <a:pPr marL="0" marR="0" indent="0" algn="r">
              <a:lnSpc>
                <a:spcPts val="1200"/>
              </a:lnSpc>
              <a:spcAft>
                <a:spcPts val="0"/>
              </a:spcAft>
            </a:pPr>
            <a:r>
              <a:rPr lang="fr-FR" sz="1000" b="1" spc="-60">
                <a:solidFill>
                  <a:srgbClr val="E1EA65"/>
                </a:solidFill>
                <a:latin typeface="Arial" panose="02020603050405020304" pitchFamily="2"/>
              </a:rPr>
              <a:t>Fabrice Nicot, 31 ans Rédacteur scientifique Science et Vie Junior - Paris (75) </a:t>
            </a:r>
          </a:p>
          <a:p>
            <a:pPr marL="411480" marR="0" indent="0" algn="r">
              <a:lnSpc>
                <a:spcPts val="1200"/>
              </a:lnSpc>
              <a:spcBef>
                <a:spcPts val="600"/>
              </a:spcBef>
              <a:spcAft>
                <a:spcPts val="0"/>
              </a:spcAft>
            </a:pPr>
            <a:r>
              <a:rPr lang="fr-FR" sz="1000" b="1" spc="-95">
                <a:solidFill>
                  <a:srgbClr val="E1EA65"/>
                </a:solidFill>
                <a:latin typeface="Arial" panose="02020603050405020304" pitchFamily="2"/>
              </a:rPr>
              <a:t>Maîtrise de physique DESS de communication scientifique (CISTEM) </a:t>
            </a:r>
          </a:p>
        </p:txBody>
      </p:sp>
      <p:sp>
        <p:nvSpPr>
          <p:cNvPr id="146" name="Espace réservé du texte 145"/>
          <p:cNvSpPr>
            <a:spLocks noGrp="1"/>
          </p:cNvSpPr>
          <p:nvPr>
            <p:ph type="body" idx="10"/>
          </p:nvPr>
        </p:nvSpPr>
        <p:spPr>
          <a:xfrm>
            <a:off x="9933305" y="7697470"/>
            <a:ext cx="701040" cy="30353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45">
                <a:solidFill>
                  <a:srgbClr val="38A089"/>
                </a:solidFill>
                <a:latin typeface="Tahoma" panose="02020603050405020304" pitchFamily="2"/>
              </a:rPr>
              <a:t>TECHNICIEN(NE) DE LABORATOIRE D’ENSEIGNEMENT </a:t>
            </a:r>
          </a:p>
        </p:txBody>
      </p:sp>
      <p:sp>
        <p:nvSpPr>
          <p:cNvPr id="147" name="Espace réservé du texte 146"/>
          <p:cNvSpPr>
            <a:spLocks noGrp="1"/>
          </p:cNvSpPr>
          <p:nvPr>
            <p:ph type="body" idx="10"/>
          </p:nvPr>
        </p:nvSpPr>
        <p:spPr>
          <a:xfrm>
            <a:off x="3276600" y="8612505"/>
            <a:ext cx="1944370" cy="843280"/>
          </a:xfrm>
          <a:prstGeom prst="rect">
            <a:avLst/>
          </a:prstGeom>
          <a:noFill/>
          <a:ln w="0" cmpd="sng">
            <a:noFill/>
            <a:prstDash val="solid"/>
          </a:ln>
        </p:spPr>
        <p:txBody>
          <a:bodyPr vert="horz" lIns="0" tIns="1270" rIns="0" bIns="0" anchor="t"/>
          <a:lstStyle/>
          <a:p>
            <a:pPr marL="0" marR="0" indent="0" algn="r">
              <a:lnSpc>
                <a:spcPts val="1200"/>
              </a:lnSpc>
              <a:spcAft>
                <a:spcPts val="0"/>
              </a:spcAft>
            </a:pPr>
            <a:r>
              <a:rPr lang="fr-FR" sz="1000" b="1" spc="0">
                <a:solidFill>
                  <a:srgbClr val="38A089"/>
                </a:solidFill>
                <a:latin typeface="Arial" panose="02020603050405020304" pitchFamily="2"/>
              </a:rPr>
              <a:t>Vincent Mas, 33 ans Professeur de physique et chimie Lycée François Arago - Perpignan (66) </a:t>
            </a:r>
          </a:p>
          <a:p>
            <a:pPr marL="411480" marR="0" indent="0" algn="r">
              <a:lnSpc>
                <a:spcPts val="1200"/>
              </a:lnSpc>
              <a:spcBef>
                <a:spcPts val="600"/>
              </a:spcBef>
              <a:spcAft>
                <a:spcPts val="20"/>
              </a:spcAft>
            </a:pPr>
            <a:r>
              <a:rPr lang="fr-FR" sz="1000" b="1" spc="-65">
                <a:solidFill>
                  <a:srgbClr val="38A089"/>
                </a:solidFill>
                <a:latin typeface="Arial" panose="02020603050405020304" pitchFamily="2"/>
              </a:rPr>
              <a:t>Maîtrise de physique CAPES de physique et chimie </a:t>
            </a:r>
          </a:p>
        </p:txBody>
      </p:sp>
      <p:sp>
        <p:nvSpPr>
          <p:cNvPr id="148" name="Espace réservé du texte 147"/>
          <p:cNvSpPr>
            <a:spLocks noGrp="1"/>
          </p:cNvSpPr>
          <p:nvPr>
            <p:ph type="body" idx="10"/>
          </p:nvPr>
        </p:nvSpPr>
        <p:spPr>
          <a:xfrm>
            <a:off x="135255" y="10469880"/>
            <a:ext cx="177800" cy="124460"/>
          </a:xfrm>
          <a:prstGeom prst="rect">
            <a:avLst/>
          </a:prstGeom>
          <a:noFill/>
          <a:ln w="0" cmpd="sng">
            <a:noFill/>
            <a:prstDash val="solid"/>
          </a:ln>
        </p:spPr>
        <p:txBody>
          <a:bodyPr vert="horz" lIns="0" tIns="5080" rIns="0" bIns="0" anchor="t"/>
          <a:lstStyle/>
          <a:p>
            <a:pPr marL="0" marR="0" indent="0" algn="l">
              <a:lnSpc>
                <a:spcPts val="900"/>
              </a:lnSpc>
              <a:spcAft>
                <a:spcPts val="0"/>
              </a:spcAft>
            </a:pPr>
            <a:r>
              <a:rPr lang="fr-FR" sz="850" b="1" spc="0">
                <a:solidFill>
                  <a:srgbClr val="000000"/>
                </a:solidFill>
                <a:latin typeface="Arial" panose="02020603050405020304" pitchFamily="2"/>
              </a:rPr>
              <a:t>8 </a:t>
            </a:r>
          </a:p>
        </p:txBody>
      </p:sp>
      <p:sp>
        <p:nvSpPr>
          <p:cNvPr id="149" name="Espace réservé du texte 148"/>
          <p:cNvSpPr>
            <a:spLocks noGrp="1"/>
          </p:cNvSpPr>
          <p:nvPr>
            <p:ph type="body" idx="10"/>
          </p:nvPr>
        </p:nvSpPr>
        <p:spPr>
          <a:xfrm>
            <a:off x="10848975" y="10469880"/>
            <a:ext cx="180340" cy="124460"/>
          </a:xfrm>
          <a:prstGeom prst="rect">
            <a:avLst/>
          </a:prstGeom>
          <a:noFill/>
          <a:ln w="0" cmpd="sng">
            <a:noFill/>
            <a:prstDash val="solid"/>
          </a:ln>
        </p:spPr>
        <p:txBody>
          <a:bodyPr vert="horz" lIns="0" tIns="5080" rIns="0" bIns="0" anchor="t"/>
          <a:lstStyle/>
          <a:p>
            <a:pPr marL="0" marR="0" indent="0" algn="l">
              <a:lnSpc>
                <a:spcPts val="900"/>
              </a:lnSpc>
              <a:spcAft>
                <a:spcPts val="0"/>
              </a:spcAft>
            </a:pPr>
            <a:r>
              <a:rPr lang="fr-FR" sz="850" b="1" spc="0">
                <a:solidFill>
                  <a:srgbClr val="000000"/>
                </a:solidFill>
                <a:latin typeface="Arial" panose="02020603050405020304" pitchFamily="2"/>
              </a:rPr>
              <a:t>9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153" name="Image.jpg"/>
          <p:cNvPicPr/>
          <p:nvPr/>
        </p:nvPicPr>
        <p:blipFill>
          <a:blip r:embed="rId2"/>
          <a:stretch>
            <a:fillRect/>
          </a:stretch>
        </p:blipFill>
        <p:spPr>
          <a:xfrm>
            <a:off x="0" y="0"/>
            <a:ext cx="11162030" cy="10692130"/>
          </a:xfrm>
          <a:prstGeom prst="rect">
            <a:avLst/>
          </a:prstGeom>
        </p:spPr>
      </p:pic>
      <p:sp>
        <p:nvSpPr>
          <p:cNvPr id="154" name="Espace réservé du texte 153"/>
          <p:cNvSpPr>
            <a:spLocks noGrp="1"/>
          </p:cNvSpPr>
          <p:nvPr>
            <p:ph type="body" idx="10"/>
          </p:nvPr>
        </p:nvSpPr>
        <p:spPr>
          <a:xfrm>
            <a:off x="9933305" y="330835"/>
            <a:ext cx="780415" cy="91249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65">
                <a:solidFill>
                  <a:srgbClr val="55A94B"/>
                </a:solidFill>
                <a:latin typeface="Tahoma" panose="02020603050405020304" pitchFamily="2"/>
              </a:rPr>
              <a:t>ACOUSTICIEN(NE) </a:t>
            </a:r>
          </a:p>
          <a:p>
            <a:pPr marL="0" marR="0" indent="0" algn="l">
              <a:lnSpc>
                <a:spcPts val="800"/>
              </a:lnSpc>
              <a:spcBef>
                <a:spcPts val="2005"/>
              </a:spcBef>
              <a:spcAft>
                <a:spcPts val="0"/>
              </a:spcAft>
            </a:pPr>
            <a:r>
              <a:rPr lang="fr-FR" sz="650" b="1" spc="-55">
                <a:solidFill>
                  <a:srgbClr val="55A94B"/>
                </a:solidFill>
                <a:latin typeface="Tahoma" panose="02020603050405020304" pitchFamily="2"/>
              </a:rPr>
              <a:t>CARTOGRAPHE </a:t>
            </a:r>
          </a:p>
          <a:p>
            <a:pPr marL="0" marR="0" indent="0" algn="l">
              <a:lnSpc>
                <a:spcPts val="800"/>
              </a:lnSpc>
              <a:spcBef>
                <a:spcPts val="2020"/>
              </a:spcBef>
              <a:spcAft>
                <a:spcPts val="0"/>
              </a:spcAft>
            </a:pPr>
            <a:r>
              <a:rPr lang="fr-FR" sz="650" b="1" spc="-60">
                <a:solidFill>
                  <a:srgbClr val="55A94B"/>
                </a:solidFill>
                <a:latin typeface="Tahoma" panose="02020603050405020304" pitchFamily="2"/>
              </a:rPr>
              <a:t>CHARGÉ(E) D’ÉTUDES ENVIRONNEMENT </a:t>
            </a:r>
          </a:p>
        </p:txBody>
      </p:sp>
      <p:sp>
        <p:nvSpPr>
          <p:cNvPr id="155" name="Espace réservé du texte 154"/>
          <p:cNvSpPr>
            <a:spLocks noGrp="1"/>
          </p:cNvSpPr>
          <p:nvPr>
            <p:ph type="body" idx="10"/>
          </p:nvPr>
        </p:nvSpPr>
        <p:spPr>
          <a:xfrm>
            <a:off x="682625" y="1298575"/>
            <a:ext cx="8119745" cy="755650"/>
          </a:xfrm>
          <a:prstGeom prst="rect">
            <a:avLst/>
          </a:prstGeom>
          <a:noFill/>
          <a:ln w="0" cmpd="sng">
            <a:noFill/>
            <a:prstDash val="solid"/>
          </a:ln>
        </p:spPr>
        <p:txBody>
          <a:bodyPr vert="horz" lIns="0" tIns="0" rIns="0" bIns="0" anchor="t">
            <a:normAutofit fontScale="90000"/>
          </a:bodyPr>
          <a:lstStyle/>
          <a:p>
            <a:pPr marL="0" marR="0" indent="0" algn="l">
              <a:lnSpc>
                <a:spcPts val="5900"/>
              </a:lnSpc>
              <a:spcAft>
                <a:spcPts val="0"/>
              </a:spcAft>
            </a:pPr>
            <a:r>
              <a:rPr lang="fr-FR" sz="4800" b="1" spc="85" dirty="0">
                <a:solidFill>
                  <a:srgbClr val="000000"/>
                </a:solidFill>
                <a:latin typeface="Tahoma" panose="02020603050405020304" pitchFamily="2"/>
              </a:rPr>
              <a:t>physique et </a:t>
            </a:r>
            <a:r>
              <a:rPr lang="fr-FR" sz="4800" b="1" spc="85" dirty="0" smtClean="0">
                <a:solidFill>
                  <a:srgbClr val="000000"/>
                </a:solidFill>
                <a:latin typeface="Tahoma" panose="02020603050405020304" pitchFamily="2"/>
              </a:rPr>
              <a:t>environnement </a:t>
            </a:r>
            <a:endParaRPr lang="fr-FR" sz="4800" b="1" spc="85" dirty="0">
              <a:solidFill>
                <a:srgbClr val="000000"/>
              </a:solidFill>
              <a:latin typeface="Tahoma" panose="02020603050405020304" pitchFamily="2"/>
            </a:endParaRPr>
          </a:p>
        </p:txBody>
      </p:sp>
      <p:sp>
        <p:nvSpPr>
          <p:cNvPr id="156" name="Espace réservé du texte 155"/>
          <p:cNvSpPr>
            <a:spLocks noGrp="1"/>
          </p:cNvSpPr>
          <p:nvPr>
            <p:ph type="body" idx="10"/>
          </p:nvPr>
        </p:nvSpPr>
        <p:spPr>
          <a:xfrm>
            <a:off x="9933305" y="1501140"/>
            <a:ext cx="765175" cy="19939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0">
                <a:solidFill>
                  <a:srgbClr val="55A94B"/>
                </a:solidFill>
                <a:latin typeface="Tahoma" panose="02020603050405020304" pitchFamily="2"/>
              </a:rPr>
              <a:t>CHERCHEUR(SE) EN THERMODYNAMIQUE </a:t>
            </a:r>
          </a:p>
        </p:txBody>
      </p:sp>
      <p:sp>
        <p:nvSpPr>
          <p:cNvPr id="157" name="Espace réservé du texte 156"/>
          <p:cNvSpPr>
            <a:spLocks noGrp="1"/>
          </p:cNvSpPr>
          <p:nvPr>
            <p:ph type="body" idx="10"/>
          </p:nvPr>
        </p:nvSpPr>
        <p:spPr>
          <a:xfrm>
            <a:off x="9936480" y="1958340"/>
            <a:ext cx="758825" cy="9906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10">
                <a:solidFill>
                  <a:srgbClr val="000000"/>
                </a:solidFill>
                <a:latin typeface="Tahoma" panose="02020603050405020304" pitchFamily="2"/>
              </a:rPr>
              <a:t>CLIMATOLOGUE </a:t>
            </a:r>
          </a:p>
        </p:txBody>
      </p:sp>
      <p:sp>
        <p:nvSpPr>
          <p:cNvPr id="158" name="Espace réservé du texte 157"/>
          <p:cNvSpPr>
            <a:spLocks noGrp="1"/>
          </p:cNvSpPr>
          <p:nvPr>
            <p:ph type="body" idx="10"/>
          </p:nvPr>
        </p:nvSpPr>
        <p:spPr>
          <a:xfrm>
            <a:off x="865505" y="2184400"/>
            <a:ext cx="4368165" cy="1037590"/>
          </a:xfrm>
          <a:prstGeom prst="rect">
            <a:avLst/>
          </a:prstGeom>
          <a:noFill/>
          <a:ln w="0" cmpd="sng">
            <a:noFill/>
            <a:prstDash val="solid"/>
          </a:ln>
        </p:spPr>
        <p:txBody>
          <a:bodyPr vert="horz" lIns="0" tIns="18415" rIns="0" bIns="0" anchor="t"/>
          <a:lstStyle/>
          <a:p>
            <a:pPr marL="0" marR="0" indent="0" algn="r">
              <a:lnSpc>
                <a:spcPts val="1600"/>
              </a:lnSpc>
              <a:spcAft>
                <a:spcPts val="0"/>
              </a:spcAft>
            </a:pPr>
            <a:r>
              <a:rPr lang="fr-FR" sz="1450" spc="60">
                <a:solidFill>
                  <a:srgbClr val="000000"/>
                </a:solidFill>
                <a:latin typeface="Tahoma" panose="02020603050405020304" pitchFamily="2"/>
              </a:rPr>
              <a:t>Prévoir et analyser le réchauffement climatique, traiter les déchets, prévenir les risques naturels... Les physiciens ont du pain sur la planche, en relation avec les mathématiciens, les chimistes, etc. </a:t>
            </a:r>
          </a:p>
        </p:txBody>
      </p:sp>
      <p:sp>
        <p:nvSpPr>
          <p:cNvPr id="159" name="Espace réservé du texte 158"/>
          <p:cNvSpPr>
            <a:spLocks noGrp="1"/>
          </p:cNvSpPr>
          <p:nvPr>
            <p:ph type="body" idx="10"/>
          </p:nvPr>
        </p:nvSpPr>
        <p:spPr>
          <a:xfrm>
            <a:off x="9936480" y="2312035"/>
            <a:ext cx="664210" cy="9906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fr-FR" sz="650" b="1" spc="-105">
                <a:solidFill>
                  <a:srgbClr val="55A94B"/>
                </a:solidFill>
                <a:latin typeface="Tahoma" panose="02020603050405020304" pitchFamily="2"/>
              </a:rPr>
              <a:t>ÉCOTOXICOLOGUE </a:t>
            </a:r>
          </a:p>
        </p:txBody>
      </p:sp>
      <p:sp>
        <p:nvSpPr>
          <p:cNvPr id="160" name="Espace réservé du texte 159"/>
          <p:cNvSpPr>
            <a:spLocks noGrp="1"/>
          </p:cNvSpPr>
          <p:nvPr>
            <p:ph type="body" idx="10"/>
          </p:nvPr>
        </p:nvSpPr>
        <p:spPr>
          <a:xfrm>
            <a:off x="9933305" y="2666365"/>
            <a:ext cx="594360" cy="205105"/>
          </a:xfrm>
          <a:prstGeom prst="rect">
            <a:avLst/>
          </a:prstGeom>
          <a:noFill/>
          <a:ln w="0" cmpd="sng">
            <a:noFill/>
            <a:prstDash val="solid"/>
          </a:ln>
        </p:spPr>
        <p:txBody>
          <a:bodyPr vert="horz" lIns="0" tIns="0" rIns="0" bIns="0" anchor="t"/>
          <a:lstStyle/>
          <a:p>
            <a:pPr marL="0" marR="0" indent="0" algn="l">
              <a:lnSpc>
                <a:spcPts val="800"/>
              </a:lnSpc>
              <a:spcAft>
                <a:spcPts val="20"/>
              </a:spcAft>
            </a:pPr>
            <a:r>
              <a:rPr lang="fr-FR" sz="650" b="1" spc="-75">
                <a:solidFill>
                  <a:srgbClr val="55A94B"/>
                </a:solidFill>
                <a:latin typeface="Tahoma" panose="02020603050405020304" pitchFamily="2"/>
              </a:rPr>
              <a:t>ENSEIGNANT(E)-CHERCHEUR(SE) </a:t>
            </a:r>
          </a:p>
        </p:txBody>
      </p:sp>
      <p:sp>
        <p:nvSpPr>
          <p:cNvPr id="161" name="Espace réservé du texte 160"/>
          <p:cNvSpPr>
            <a:spLocks noGrp="1"/>
          </p:cNvSpPr>
          <p:nvPr>
            <p:ph type="body" idx="10"/>
          </p:nvPr>
        </p:nvSpPr>
        <p:spPr>
          <a:xfrm>
            <a:off x="8016240" y="2929255"/>
            <a:ext cx="1508760" cy="307340"/>
          </a:xfrm>
          <a:prstGeom prst="rect">
            <a:avLst/>
          </a:prstGeom>
          <a:noFill/>
          <a:ln w="0" cmpd="sng">
            <a:noFill/>
            <a:prstDash val="solid"/>
          </a:ln>
        </p:spPr>
        <p:txBody>
          <a:bodyPr vert="horz" lIns="0" tIns="2540" rIns="0" bIns="0" anchor="t"/>
          <a:lstStyle/>
          <a:p>
            <a:pPr marL="0" marR="0" indent="228600" algn="l">
              <a:lnSpc>
                <a:spcPts val="1200"/>
              </a:lnSpc>
              <a:spcAft>
                <a:spcPts val="0"/>
              </a:spcAft>
            </a:pPr>
            <a:r>
              <a:rPr lang="fr-FR" sz="1000" b="1" spc="-120">
                <a:solidFill>
                  <a:srgbClr val="EDED91"/>
                </a:solidFill>
                <a:latin typeface="Arial" panose="02020603050405020304" pitchFamily="2"/>
              </a:rPr>
              <a:t>DES ÉQUATIONS POUR SIMULER LA TERRE </a:t>
            </a:r>
          </a:p>
        </p:txBody>
      </p:sp>
      <p:sp>
        <p:nvSpPr>
          <p:cNvPr id="162" name="Espace réservé du texte 161"/>
          <p:cNvSpPr>
            <a:spLocks noGrp="1"/>
          </p:cNvSpPr>
          <p:nvPr>
            <p:ph type="body" idx="10"/>
          </p:nvPr>
        </p:nvSpPr>
        <p:spPr>
          <a:xfrm>
            <a:off x="9933305" y="3125470"/>
            <a:ext cx="890270" cy="91313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90">
                <a:solidFill>
                  <a:srgbClr val="55A94B"/>
                </a:solidFill>
                <a:latin typeface="Tahoma" panose="02020603050405020304" pitchFamily="2"/>
              </a:rPr>
              <a:t>ENVIRONNEMENTALISTE </a:t>
            </a:r>
          </a:p>
          <a:p>
            <a:pPr marL="0" marR="0" indent="0" algn="l">
              <a:lnSpc>
                <a:spcPts val="800"/>
              </a:lnSpc>
              <a:spcBef>
                <a:spcPts val="2010"/>
              </a:spcBef>
              <a:spcAft>
                <a:spcPts val="0"/>
              </a:spcAft>
            </a:pPr>
            <a:r>
              <a:rPr lang="fr-FR" sz="650" b="1" spc="-70">
                <a:solidFill>
                  <a:srgbClr val="55A94B"/>
                </a:solidFill>
                <a:latin typeface="Tahoma" panose="02020603050405020304" pitchFamily="2"/>
              </a:rPr>
              <a:t>GÉOPHYSICIEN(NE) </a:t>
            </a:r>
          </a:p>
          <a:p>
            <a:pPr marL="0" marR="274320" indent="0" algn="l">
              <a:lnSpc>
                <a:spcPts val="800"/>
              </a:lnSpc>
              <a:spcBef>
                <a:spcPts val="1970"/>
              </a:spcBef>
              <a:spcAft>
                <a:spcPts val="0"/>
              </a:spcAft>
            </a:pPr>
            <a:r>
              <a:rPr lang="fr-FR" sz="650" b="1" spc="-70">
                <a:solidFill>
                  <a:srgbClr val="55A94B"/>
                </a:solidFill>
                <a:latin typeface="Tahoma" panose="02020603050405020304" pitchFamily="2"/>
              </a:rPr>
              <a:t>INGÉNIEUR(E) EN GÉNIE CIVIL </a:t>
            </a:r>
          </a:p>
        </p:txBody>
      </p:sp>
      <p:sp>
        <p:nvSpPr>
          <p:cNvPr id="163" name="Espace réservé du texte 162"/>
          <p:cNvSpPr>
            <a:spLocks noGrp="1"/>
          </p:cNvSpPr>
          <p:nvPr>
            <p:ph type="body" idx="10"/>
          </p:nvPr>
        </p:nvSpPr>
        <p:spPr>
          <a:xfrm>
            <a:off x="2651760" y="4388485"/>
            <a:ext cx="1005840" cy="152400"/>
          </a:xfrm>
          <a:prstGeom prst="rect">
            <a:avLst/>
          </a:prstGeom>
          <a:noFill/>
          <a:ln w="0" cmpd="sng">
            <a:noFill/>
            <a:prstDash val="solid"/>
          </a:ln>
        </p:spPr>
        <p:txBody>
          <a:bodyPr vert="horz" lIns="0" tIns="0" rIns="0" bIns="0" anchor="t"/>
          <a:lstStyle/>
          <a:p>
            <a:pPr marL="0" marR="0" indent="0" algn="l">
              <a:lnSpc>
                <a:spcPts val="1200"/>
              </a:lnSpc>
              <a:spcAft>
                <a:spcPts val="0"/>
              </a:spcAft>
            </a:pPr>
            <a:r>
              <a:rPr lang="fr-FR" sz="1000" b="1" spc="-145">
                <a:solidFill>
                  <a:srgbClr val="67B44B"/>
                </a:solidFill>
                <a:latin typeface="Arial" panose="02020603050405020304" pitchFamily="2"/>
              </a:rPr>
              <a:t>TRAQUER LE BRUIT </a:t>
            </a:r>
          </a:p>
        </p:txBody>
      </p:sp>
      <p:sp>
        <p:nvSpPr>
          <p:cNvPr id="164" name="Espace réservé du texte 163"/>
          <p:cNvSpPr>
            <a:spLocks noGrp="1"/>
          </p:cNvSpPr>
          <p:nvPr>
            <p:ph type="body" idx="10"/>
          </p:nvPr>
        </p:nvSpPr>
        <p:spPr>
          <a:xfrm>
            <a:off x="5925185" y="3390265"/>
            <a:ext cx="3599815" cy="1066800"/>
          </a:xfrm>
          <a:prstGeom prst="rect">
            <a:avLst/>
          </a:prstGeom>
          <a:noFill/>
          <a:ln w="0" cmpd="sng">
            <a:noFill/>
            <a:prstDash val="solid"/>
          </a:ln>
        </p:spPr>
        <p:txBody>
          <a:bodyPr vert="horz" lIns="0" tIns="0" rIns="0" bIns="0" anchor="t"/>
          <a:lstStyle/>
          <a:p>
            <a:pPr marL="0" marR="0" indent="0" algn="r">
              <a:lnSpc>
                <a:spcPts val="1200"/>
              </a:lnSpc>
              <a:spcAft>
                <a:spcPts val="0"/>
              </a:spcAft>
            </a:pPr>
            <a:r>
              <a:rPr lang="fr-FR" sz="1000" b="1" spc="0">
                <a:solidFill>
                  <a:srgbClr val="000000"/>
                </a:solidFill>
                <a:latin typeface="Arial" panose="02020603050405020304" pitchFamily="2"/>
              </a:rPr>
              <a:t>« J’ai fait des études de mathématiques et de physique. Mais j’ai toujours préféré la géologie, la géographie et la littérature à l’étude du mouvement des ressorts. Ce n’est qu’après la maîtrise que mon intérêt pour la physique s’est réellement affirmé. Je me suis dirigé vers les sciences de l’environnement car il me fallait un domaine qu’on pouvait sentir et toucher. </a:t>
            </a:r>
          </a:p>
        </p:txBody>
      </p:sp>
      <p:sp>
        <p:nvSpPr>
          <p:cNvPr id="165" name="Espace réservé du texte 164"/>
          <p:cNvSpPr>
            <a:spLocks noGrp="1"/>
          </p:cNvSpPr>
          <p:nvPr>
            <p:ph type="body" idx="10"/>
          </p:nvPr>
        </p:nvSpPr>
        <p:spPr>
          <a:xfrm>
            <a:off x="9936480" y="4293235"/>
            <a:ext cx="612775" cy="20256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80">
                <a:solidFill>
                  <a:srgbClr val="55A94B"/>
                </a:solidFill>
                <a:latin typeface="Tahoma" panose="02020603050405020304" pitchFamily="2"/>
              </a:rPr>
              <a:t>INGÉNIEUR(E) EN HYDRAULIQUE </a:t>
            </a:r>
          </a:p>
        </p:txBody>
      </p:sp>
      <p:sp>
        <p:nvSpPr>
          <p:cNvPr id="166" name="Espace réservé du texte 165"/>
          <p:cNvSpPr>
            <a:spLocks noGrp="1"/>
          </p:cNvSpPr>
          <p:nvPr>
            <p:ph type="body" idx="10"/>
          </p:nvPr>
        </p:nvSpPr>
        <p:spPr>
          <a:xfrm>
            <a:off x="1965960" y="4685665"/>
            <a:ext cx="3255010" cy="1167765"/>
          </a:xfrm>
          <a:prstGeom prst="rect">
            <a:avLst/>
          </a:prstGeom>
          <a:noFill/>
          <a:ln w="0" cmpd="sng">
            <a:noFill/>
            <a:prstDash val="solid"/>
          </a:ln>
        </p:spPr>
        <p:txBody>
          <a:bodyPr vert="horz" lIns="0" tIns="0" rIns="0" bIns="0" anchor="t"/>
          <a:lstStyle/>
          <a:p>
            <a:pPr marL="0" marR="0" indent="0" algn="r">
              <a:lnSpc>
                <a:spcPts val="1100"/>
              </a:lnSpc>
              <a:spcAft>
                <a:spcPts val="0"/>
              </a:spcAft>
            </a:pPr>
            <a:r>
              <a:rPr lang="fr-FR" sz="1000" spc="-45">
                <a:solidFill>
                  <a:srgbClr val="000000"/>
                </a:solidFill>
                <a:latin typeface="Arial" panose="02020603050405020304" pitchFamily="2"/>
              </a:rPr>
              <a:t>« Une partie de mon activité est de traquer les zones de dépassement acoustique sur les lieux de travail et de pro-poser des solutions : équipements de protection, rotations du personnel sur les postes de travail très bruyants, mise en place d’absorbeurs de sons, etc. Dans tous les cas, nous essayons de traiter le bruit à la source. Après l’étude de terrain, j’écris un rapport dans lequel je préconise les solutions à adopter. Je joins également un devis sur le coût de mise en œuvre. </a:t>
            </a:r>
          </a:p>
        </p:txBody>
      </p:sp>
      <p:sp>
        <p:nvSpPr>
          <p:cNvPr id="167" name="Espace réservé du texte 166"/>
          <p:cNvSpPr>
            <a:spLocks noGrp="1"/>
          </p:cNvSpPr>
          <p:nvPr>
            <p:ph type="body" idx="10"/>
          </p:nvPr>
        </p:nvSpPr>
        <p:spPr>
          <a:xfrm>
            <a:off x="9936480" y="4750435"/>
            <a:ext cx="822960" cy="20256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80">
                <a:solidFill>
                  <a:srgbClr val="55A94B"/>
                </a:solidFill>
                <a:latin typeface="Tahoma" panose="02020603050405020304" pitchFamily="2"/>
              </a:rPr>
              <a:t>INGÉNIEUR(E) QUALITÉ DE L’AIR </a:t>
            </a:r>
          </a:p>
        </p:txBody>
      </p:sp>
      <p:sp>
        <p:nvSpPr>
          <p:cNvPr id="168" name="Espace réservé du texte 167"/>
          <p:cNvSpPr>
            <a:spLocks noGrp="1"/>
          </p:cNvSpPr>
          <p:nvPr>
            <p:ph type="body" idx="10"/>
          </p:nvPr>
        </p:nvSpPr>
        <p:spPr>
          <a:xfrm>
            <a:off x="5925185" y="4609465"/>
            <a:ext cx="3602990" cy="914400"/>
          </a:xfrm>
          <a:prstGeom prst="rect">
            <a:avLst/>
          </a:prstGeom>
          <a:noFill/>
          <a:ln w="0" cmpd="sng">
            <a:noFill/>
            <a:prstDash val="solid"/>
          </a:ln>
        </p:spPr>
        <p:txBody>
          <a:bodyPr vert="horz" lIns="0" tIns="0" rIns="0" bIns="0" anchor="t"/>
          <a:lstStyle/>
          <a:p>
            <a:pPr marL="0" marR="0" indent="0" algn="just">
              <a:lnSpc>
                <a:spcPts val="1200"/>
              </a:lnSpc>
              <a:spcAft>
                <a:spcPts val="0"/>
              </a:spcAft>
            </a:pPr>
            <a:r>
              <a:rPr lang="fr-FR" sz="1000" b="1" spc="-70">
                <a:solidFill>
                  <a:srgbClr val="000000"/>
                </a:solidFill>
                <a:latin typeface="Arial" panose="02020603050405020304" pitchFamily="2"/>
              </a:rPr>
              <a:t>Après une thèse sur le rôle des nuages dans les mouvements de l’atmosphère, je cherche aujourd’hui à estimer l’impact de l’activité humaine sur les changements climatiques. La physique seule ne peut donner toutes les réponses à des questions si complexes. Les ren-contres avec des chimistes, des biologistes, des économistes sont indispensables et très enrichissantes. </a:t>
            </a:r>
          </a:p>
        </p:txBody>
      </p:sp>
      <p:sp>
        <p:nvSpPr>
          <p:cNvPr id="169" name="Espace réservé du texte 168"/>
          <p:cNvSpPr>
            <a:spLocks noGrp="1"/>
          </p:cNvSpPr>
          <p:nvPr>
            <p:ph type="body" idx="10"/>
          </p:nvPr>
        </p:nvSpPr>
        <p:spPr>
          <a:xfrm>
            <a:off x="9933305" y="5200015"/>
            <a:ext cx="819785" cy="234315"/>
          </a:xfrm>
          <a:prstGeom prst="rect">
            <a:avLst/>
          </a:prstGeom>
          <a:noFill/>
          <a:ln w="0" cmpd="sng">
            <a:noFill/>
            <a:prstDash val="solid"/>
          </a:ln>
        </p:spPr>
        <p:txBody>
          <a:bodyPr vert="horz" lIns="0" tIns="0" rIns="0" bIns="0" anchor="t"/>
          <a:lstStyle/>
          <a:p>
            <a:pPr marL="0" marR="0" indent="0" algn="l">
              <a:lnSpc>
                <a:spcPts val="900"/>
              </a:lnSpc>
              <a:spcAft>
                <a:spcPts val="0"/>
              </a:spcAft>
            </a:pPr>
            <a:r>
              <a:rPr lang="fr-FR" sz="650" b="1" spc="0">
                <a:solidFill>
                  <a:srgbClr val="000000"/>
                </a:solidFill>
                <a:latin typeface="Tahoma" panose="02020603050405020304" pitchFamily="2"/>
              </a:rPr>
              <a:t>INGÉNIEUR(E) EN ACOUSTIQUE </a:t>
            </a:r>
          </a:p>
        </p:txBody>
      </p:sp>
      <p:sp>
        <p:nvSpPr>
          <p:cNvPr id="170" name="Espace réservé du texte 169"/>
          <p:cNvSpPr>
            <a:spLocks noGrp="1"/>
          </p:cNvSpPr>
          <p:nvPr>
            <p:ph type="body" idx="10"/>
          </p:nvPr>
        </p:nvSpPr>
        <p:spPr>
          <a:xfrm>
            <a:off x="2091055" y="6000115"/>
            <a:ext cx="3133090" cy="1459230"/>
          </a:xfrm>
          <a:prstGeom prst="rect">
            <a:avLst/>
          </a:prstGeom>
          <a:noFill/>
          <a:ln w="0" cmpd="sng">
            <a:noFill/>
            <a:prstDash val="solid"/>
          </a:ln>
        </p:spPr>
        <p:txBody>
          <a:bodyPr vert="horz" lIns="0" tIns="0" rIns="0" bIns="0" anchor="t"/>
          <a:lstStyle/>
          <a:p>
            <a:pPr marL="0" marR="0" indent="0" algn="r">
              <a:lnSpc>
                <a:spcPts val="1100"/>
              </a:lnSpc>
              <a:spcAft>
                <a:spcPts val="0"/>
              </a:spcAft>
            </a:pPr>
            <a:r>
              <a:rPr lang="fr-FR" sz="1000" spc="-40">
                <a:solidFill>
                  <a:srgbClr val="000000"/>
                </a:solidFill>
                <a:latin typeface="Arial" panose="02020603050405020304" pitchFamily="2"/>
              </a:rPr>
              <a:t>Une autre partie de mon travail consiste à mesurer les niveaux sonores d’installations très variées : sites industriels, stands de tirs, discothèques, chenils, etc. La nuit, il arrive que les oiseaux fassent autant de bruit que l’usine toute proche, mais personne ne s’en plaint ! Ce phénomène, qualifié de psycho-acoustique, n’existe pas au niveau réglementaire. C’est un nouveau secteur qui se développe notamment dans le domaine de l’automobile. Par exemple, les bruits des portières et des essuie-glaces sont très étudiés ; cela fait partie du confort et du standing. </a:t>
            </a:r>
          </a:p>
        </p:txBody>
      </p:sp>
      <p:sp>
        <p:nvSpPr>
          <p:cNvPr id="171" name="Espace réservé du texte 170"/>
          <p:cNvSpPr>
            <a:spLocks noGrp="1"/>
          </p:cNvSpPr>
          <p:nvPr>
            <p:ph type="body" idx="10"/>
          </p:nvPr>
        </p:nvSpPr>
        <p:spPr>
          <a:xfrm>
            <a:off x="9933305" y="5692140"/>
            <a:ext cx="987425" cy="80899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85">
                <a:solidFill>
                  <a:srgbClr val="55A94B"/>
                </a:solidFill>
                <a:latin typeface="Tahoma" panose="02020603050405020304" pitchFamily="2"/>
              </a:rPr>
              <a:t>MÉCANICIEN(NE) DES SOLS </a:t>
            </a:r>
          </a:p>
          <a:p>
            <a:pPr marL="0" marR="0" indent="0" algn="l">
              <a:lnSpc>
                <a:spcPts val="800"/>
              </a:lnSpc>
              <a:spcBef>
                <a:spcPts val="1985"/>
              </a:spcBef>
              <a:spcAft>
                <a:spcPts val="0"/>
              </a:spcAft>
            </a:pPr>
            <a:r>
              <a:rPr lang="fr-FR" sz="650" b="1" spc="-50">
                <a:solidFill>
                  <a:srgbClr val="55A94B"/>
                </a:solidFill>
                <a:latin typeface="Tahoma" panose="02020603050405020304" pitchFamily="2"/>
              </a:rPr>
              <a:t>MÉTÉOROLOGUE </a:t>
            </a:r>
          </a:p>
          <a:p>
            <a:pPr marL="0" marR="0" indent="0" algn="l">
              <a:lnSpc>
                <a:spcPts val="700"/>
              </a:lnSpc>
              <a:spcBef>
                <a:spcPts val="2005"/>
              </a:spcBef>
              <a:spcAft>
                <a:spcPts val="0"/>
              </a:spcAft>
            </a:pPr>
            <a:r>
              <a:rPr lang="fr-FR" sz="650" b="1" spc="-50">
                <a:solidFill>
                  <a:srgbClr val="55A94B"/>
                </a:solidFill>
                <a:latin typeface="Tahoma" panose="02020603050405020304" pitchFamily="2"/>
              </a:rPr>
              <a:t>OCÉANOGRAPHE </a:t>
            </a:r>
          </a:p>
        </p:txBody>
      </p:sp>
      <p:sp>
        <p:nvSpPr>
          <p:cNvPr id="172" name="Espace réservé du texte 171"/>
          <p:cNvSpPr>
            <a:spLocks noGrp="1"/>
          </p:cNvSpPr>
          <p:nvPr>
            <p:ph type="body" idx="10"/>
          </p:nvPr>
        </p:nvSpPr>
        <p:spPr>
          <a:xfrm>
            <a:off x="5864225" y="5854065"/>
            <a:ext cx="2057400" cy="1107440"/>
          </a:xfrm>
          <a:prstGeom prst="rect">
            <a:avLst/>
          </a:prstGeom>
          <a:noFill/>
          <a:ln w="0" cmpd="sng">
            <a:noFill/>
            <a:prstDash val="solid"/>
          </a:ln>
        </p:spPr>
        <p:txBody>
          <a:bodyPr vert="horz" lIns="0" tIns="41910" rIns="0" bIns="0" anchor="t"/>
          <a:lstStyle/>
          <a:p>
            <a:pPr marL="45720" marR="0" indent="-45720" algn="l">
              <a:lnSpc>
                <a:spcPts val="1400"/>
              </a:lnSpc>
              <a:spcAft>
                <a:spcPts val="0"/>
              </a:spcAft>
            </a:pPr>
            <a:r>
              <a:rPr lang="fr-FR" sz="1450" spc="-10">
                <a:solidFill>
                  <a:srgbClr val="E3EA61"/>
                </a:solidFill>
                <a:latin typeface="Tahoma" panose="02020603050405020304" pitchFamily="2"/>
              </a:rPr>
              <a:t>“Le climat change, c’est un fait. Aujourd’hui, la question est : quels seront les effets de ce changement et comment réagir ?” </a:t>
            </a:r>
          </a:p>
        </p:txBody>
      </p:sp>
      <p:sp>
        <p:nvSpPr>
          <p:cNvPr id="173" name="Espace réservé du texte 172"/>
          <p:cNvSpPr>
            <a:spLocks noGrp="1"/>
          </p:cNvSpPr>
          <p:nvPr>
            <p:ph type="body" idx="10"/>
          </p:nvPr>
        </p:nvSpPr>
        <p:spPr>
          <a:xfrm>
            <a:off x="9933305" y="6758940"/>
            <a:ext cx="722630" cy="30035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5">
                <a:solidFill>
                  <a:srgbClr val="55A94B"/>
                </a:solidFill>
                <a:latin typeface="Tahoma" panose="02020603050405020304" pitchFamily="2"/>
              </a:rPr>
              <a:t>TECHNICIEN(NE) D’ASSAINISSEMENT RADIOACTIF </a:t>
            </a:r>
          </a:p>
        </p:txBody>
      </p:sp>
      <p:sp>
        <p:nvSpPr>
          <p:cNvPr id="174" name="Espace réservé du texte 173"/>
          <p:cNvSpPr>
            <a:spLocks noGrp="1"/>
          </p:cNvSpPr>
          <p:nvPr>
            <p:ph type="body" idx="10"/>
          </p:nvPr>
        </p:nvSpPr>
        <p:spPr>
          <a:xfrm>
            <a:off x="8138160" y="5676265"/>
            <a:ext cx="1390015" cy="1544320"/>
          </a:xfrm>
          <a:prstGeom prst="rect">
            <a:avLst/>
          </a:prstGeom>
          <a:noFill/>
          <a:ln w="0" cmpd="sng">
            <a:noFill/>
            <a:prstDash val="solid"/>
          </a:ln>
        </p:spPr>
        <p:txBody>
          <a:bodyPr vert="horz" lIns="0" tIns="0" rIns="0" bIns="0" anchor="t"/>
          <a:lstStyle/>
          <a:p>
            <a:pPr marL="0" marR="0" indent="0" algn="just">
              <a:lnSpc>
                <a:spcPts val="1200"/>
              </a:lnSpc>
              <a:spcAft>
                <a:spcPts val="0"/>
              </a:spcAft>
            </a:pPr>
            <a:r>
              <a:rPr lang="fr-FR" sz="1000" b="1" spc="-70">
                <a:solidFill>
                  <a:srgbClr val="000000"/>
                </a:solidFill>
                <a:latin typeface="Arial" panose="02020603050405020304" pitchFamily="2"/>
              </a:rPr>
              <a:t>Mon goût premier est de comprendre. La curiosité est très vite limitée si elle ne bénéficie pas de la puissance des approches physiques et mathémati-ques. Pour comprendre le monde qui nous entoure, nous construisons des modèles qui simulent de </a:t>
            </a:r>
          </a:p>
        </p:txBody>
      </p:sp>
      <p:sp>
        <p:nvSpPr>
          <p:cNvPr id="175" name="Espace réservé du texte 174"/>
          <p:cNvSpPr>
            <a:spLocks noGrp="1"/>
          </p:cNvSpPr>
          <p:nvPr>
            <p:ph type="body" idx="10"/>
          </p:nvPr>
        </p:nvSpPr>
        <p:spPr>
          <a:xfrm>
            <a:off x="5925185" y="7220585"/>
            <a:ext cx="3602990" cy="614045"/>
          </a:xfrm>
          <a:prstGeom prst="rect">
            <a:avLst/>
          </a:prstGeom>
          <a:noFill/>
          <a:ln w="0" cmpd="sng">
            <a:noFill/>
            <a:prstDash val="solid"/>
          </a:ln>
        </p:spPr>
        <p:txBody>
          <a:bodyPr vert="horz" lIns="0" tIns="0" rIns="0" bIns="0" anchor="t"/>
          <a:lstStyle/>
          <a:p>
            <a:pPr marL="0" marR="0" indent="0" algn="just">
              <a:lnSpc>
                <a:spcPts val="1200"/>
              </a:lnSpc>
              <a:spcAft>
                <a:spcPts val="140"/>
              </a:spcAft>
            </a:pPr>
            <a:r>
              <a:rPr lang="fr-FR" sz="1000" b="1" spc="-70">
                <a:solidFill>
                  <a:srgbClr val="000000"/>
                </a:solidFill>
                <a:latin typeface="Arial" panose="02020603050405020304" pitchFamily="2"/>
              </a:rPr>
              <a:t>mieux en mieux la réalité et apportent un pouvoir de prévision, bien sûr limité, mais très impressionnant. Le calcul informatique et l’obser-vation par satellites ont révolutionné les sciences de l’environnement. Et ce n’est pas fini ! </a:t>
            </a:r>
            <a:r>
              <a:rPr lang="fr-FR" sz="1000" spc="-70">
                <a:solidFill>
                  <a:srgbClr val="000000"/>
                </a:solidFill>
                <a:latin typeface="Arial" panose="02020603050405020304" pitchFamily="2"/>
              </a:rPr>
              <a:t>» </a:t>
            </a:r>
          </a:p>
        </p:txBody>
      </p:sp>
      <p:sp>
        <p:nvSpPr>
          <p:cNvPr id="176" name="Espace réservé du texte 175"/>
          <p:cNvSpPr>
            <a:spLocks noGrp="1"/>
          </p:cNvSpPr>
          <p:nvPr>
            <p:ph type="body" idx="10"/>
          </p:nvPr>
        </p:nvSpPr>
        <p:spPr>
          <a:xfrm>
            <a:off x="9933305" y="7316470"/>
            <a:ext cx="969645" cy="20002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65">
                <a:solidFill>
                  <a:srgbClr val="55A94B"/>
                </a:solidFill>
                <a:latin typeface="Tahoma" panose="02020603050405020304" pitchFamily="2"/>
              </a:rPr>
              <a:t>TECHNICIEN(NE) D’ÉTUDES DES SOLS </a:t>
            </a:r>
          </a:p>
        </p:txBody>
      </p:sp>
      <p:sp>
        <p:nvSpPr>
          <p:cNvPr id="177" name="Espace réservé du texte 176"/>
          <p:cNvSpPr>
            <a:spLocks noGrp="1"/>
          </p:cNvSpPr>
          <p:nvPr>
            <p:ph type="body" idx="10"/>
          </p:nvPr>
        </p:nvSpPr>
        <p:spPr>
          <a:xfrm>
            <a:off x="2682240" y="7606030"/>
            <a:ext cx="2538730" cy="760095"/>
          </a:xfrm>
          <a:prstGeom prst="rect">
            <a:avLst/>
          </a:prstGeom>
          <a:noFill/>
          <a:ln w="0" cmpd="sng">
            <a:noFill/>
            <a:prstDash val="solid"/>
          </a:ln>
        </p:spPr>
        <p:txBody>
          <a:bodyPr vert="horz" lIns="0" tIns="0" rIns="0" bIns="0" anchor="t"/>
          <a:lstStyle/>
          <a:p>
            <a:pPr marL="0" marR="0" indent="0" algn="r">
              <a:lnSpc>
                <a:spcPts val="1200"/>
              </a:lnSpc>
              <a:spcAft>
                <a:spcPts val="140"/>
              </a:spcAft>
            </a:pPr>
            <a:r>
              <a:rPr lang="fr-FR" sz="1000" spc="-70">
                <a:solidFill>
                  <a:srgbClr val="000000"/>
                </a:solidFill>
                <a:latin typeface="Arial" panose="02020603050405020304" pitchFamily="2"/>
              </a:rPr>
              <a:t>J’apprécie l’atmosphère chaleureuse qui règne dans les ateliers. Ce monde, que je ne connaissais pas, est un milieu d’hommes, et une femme est souvent moins crédible au départ. Mais une fois passé ce cap, je dirais que c’est plutôt un avantage ! </a:t>
            </a:r>
            <a:r>
              <a:rPr lang="fr-FR" sz="1000" b="1" spc="-70">
                <a:solidFill>
                  <a:srgbClr val="000000"/>
                </a:solidFill>
                <a:latin typeface="Arial" panose="02020603050405020304" pitchFamily="2"/>
              </a:rPr>
              <a:t>» </a:t>
            </a:r>
          </a:p>
        </p:txBody>
      </p:sp>
      <p:sp>
        <p:nvSpPr>
          <p:cNvPr id="178" name="Espace réservé du texte 177"/>
          <p:cNvSpPr>
            <a:spLocks noGrp="1"/>
          </p:cNvSpPr>
          <p:nvPr>
            <p:ph type="body" idx="10"/>
          </p:nvPr>
        </p:nvSpPr>
        <p:spPr>
          <a:xfrm>
            <a:off x="9933305" y="7773670"/>
            <a:ext cx="987425" cy="20002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60">
                <a:solidFill>
                  <a:srgbClr val="55A94B"/>
                </a:solidFill>
                <a:latin typeface="Tahoma" panose="02020603050405020304" pitchFamily="2"/>
              </a:rPr>
              <a:t>TECHNICIEN(NE) DE TRAITEMENT DES DÉCHETS </a:t>
            </a:r>
          </a:p>
        </p:txBody>
      </p:sp>
      <p:sp>
        <p:nvSpPr>
          <p:cNvPr id="179" name="Espace réservé du texte 178"/>
          <p:cNvSpPr>
            <a:spLocks noGrp="1"/>
          </p:cNvSpPr>
          <p:nvPr>
            <p:ph type="body" idx="10"/>
          </p:nvPr>
        </p:nvSpPr>
        <p:spPr>
          <a:xfrm>
            <a:off x="737870" y="7597140"/>
            <a:ext cx="1712595" cy="1108075"/>
          </a:xfrm>
          <a:prstGeom prst="rect">
            <a:avLst/>
          </a:prstGeom>
          <a:noFill/>
          <a:ln w="0" cmpd="sng">
            <a:noFill/>
            <a:prstDash val="solid"/>
          </a:ln>
        </p:spPr>
        <p:txBody>
          <a:bodyPr vert="horz" lIns="0" tIns="41275" rIns="0" bIns="0" anchor="t"/>
          <a:lstStyle/>
          <a:p>
            <a:pPr marL="45720" marR="0" indent="-45720" algn="l">
              <a:lnSpc>
                <a:spcPts val="1400"/>
              </a:lnSpc>
              <a:spcAft>
                <a:spcPts val="0"/>
              </a:spcAft>
            </a:pPr>
            <a:r>
              <a:rPr lang="fr-FR" sz="1450" spc="0">
                <a:solidFill>
                  <a:srgbClr val="81B940"/>
                </a:solidFill>
                <a:latin typeface="Tahoma" panose="02020603050405020304" pitchFamily="2"/>
              </a:rPr>
              <a:t>“Ce qui me plaît, c’est d’apporter des solutions techniques pour améliorer les conditions de travail et de vie.” </a:t>
            </a:r>
          </a:p>
        </p:txBody>
      </p:sp>
      <p:sp>
        <p:nvSpPr>
          <p:cNvPr id="180" name="Espace réservé du texte 179"/>
          <p:cNvSpPr>
            <a:spLocks noGrp="1"/>
          </p:cNvSpPr>
          <p:nvPr>
            <p:ph type="body" idx="10"/>
          </p:nvPr>
        </p:nvSpPr>
        <p:spPr>
          <a:xfrm>
            <a:off x="9933305" y="8230870"/>
            <a:ext cx="804545" cy="20002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65">
                <a:solidFill>
                  <a:srgbClr val="55A94B"/>
                </a:solidFill>
                <a:latin typeface="Tahoma" panose="02020603050405020304" pitchFamily="2"/>
              </a:rPr>
              <a:t>TECHNICIEN(NE) DE TRAITEMENT DE L’EAU </a:t>
            </a:r>
          </a:p>
        </p:txBody>
      </p:sp>
      <p:sp>
        <p:nvSpPr>
          <p:cNvPr id="181" name="Espace réservé du texte 180"/>
          <p:cNvSpPr>
            <a:spLocks noGrp="1"/>
          </p:cNvSpPr>
          <p:nvPr>
            <p:ph type="body" idx="10"/>
          </p:nvPr>
        </p:nvSpPr>
        <p:spPr>
          <a:xfrm>
            <a:off x="3864610" y="8636000"/>
            <a:ext cx="1359535" cy="986155"/>
          </a:xfrm>
          <a:prstGeom prst="rect">
            <a:avLst/>
          </a:prstGeom>
          <a:noFill/>
          <a:ln w="0" cmpd="sng">
            <a:noFill/>
            <a:prstDash val="solid"/>
          </a:ln>
        </p:spPr>
        <p:txBody>
          <a:bodyPr vert="horz" lIns="0" tIns="0" rIns="0" bIns="0" anchor="t"/>
          <a:lstStyle/>
          <a:p>
            <a:pPr marL="182880" marR="0" indent="-182880" algn="l">
              <a:lnSpc>
                <a:spcPts val="1200"/>
              </a:lnSpc>
              <a:spcAft>
                <a:spcPts val="0"/>
              </a:spcAft>
            </a:pPr>
            <a:r>
              <a:rPr lang="fr-FR" sz="1000" b="1" spc="-100">
                <a:solidFill>
                  <a:srgbClr val="67B44B"/>
                </a:solidFill>
                <a:latin typeface="Arial" panose="02020603050405020304" pitchFamily="2"/>
              </a:rPr>
              <a:t>Stéphanie Aubailly, 31 ans Ingénieure acoustique DECICAL </a:t>
            </a:r>
            <a:r>
              <a:rPr lang="fr-FR" sz="1000" spc="-100">
                <a:solidFill>
                  <a:srgbClr val="67B44B"/>
                </a:solidFill>
                <a:latin typeface="Arial" panose="02020603050405020304" pitchFamily="2"/>
              </a:rPr>
              <a:t>- </a:t>
            </a:r>
            <a:r>
              <a:rPr lang="fr-FR" sz="1000" b="1" spc="-100">
                <a:solidFill>
                  <a:srgbClr val="67B44B"/>
                </a:solidFill>
                <a:latin typeface="Arial" panose="02020603050405020304" pitchFamily="2"/>
              </a:rPr>
              <a:t>Alençon (61) </a:t>
            </a:r>
          </a:p>
          <a:p>
            <a:pPr marL="137160" marR="0" indent="0" algn="r">
              <a:lnSpc>
                <a:spcPts val="1200"/>
              </a:lnSpc>
              <a:spcBef>
                <a:spcPts val="595"/>
              </a:spcBef>
              <a:spcAft>
                <a:spcPts val="0"/>
              </a:spcAft>
            </a:pPr>
            <a:r>
              <a:rPr lang="fr-FR" sz="1000" b="1" spc="-70">
                <a:solidFill>
                  <a:srgbClr val="67B44B"/>
                </a:solidFill>
                <a:latin typeface="Arial" panose="02020603050405020304" pitchFamily="2"/>
              </a:rPr>
              <a:t>Maîtrise de physique DESS Qualité de l’air et lutte contre le bruit </a:t>
            </a:r>
          </a:p>
        </p:txBody>
      </p:sp>
      <p:sp>
        <p:nvSpPr>
          <p:cNvPr id="182" name="Espace réservé du texte 181"/>
          <p:cNvSpPr>
            <a:spLocks noGrp="1"/>
          </p:cNvSpPr>
          <p:nvPr>
            <p:ph type="body" idx="10"/>
          </p:nvPr>
        </p:nvSpPr>
        <p:spPr>
          <a:xfrm>
            <a:off x="8168640" y="7960995"/>
            <a:ext cx="1359535" cy="839470"/>
          </a:xfrm>
          <a:prstGeom prst="rect">
            <a:avLst/>
          </a:prstGeom>
          <a:noFill/>
          <a:ln w="0" cmpd="sng">
            <a:noFill/>
            <a:prstDash val="solid"/>
          </a:ln>
        </p:spPr>
        <p:txBody>
          <a:bodyPr vert="horz" lIns="0" tIns="635" rIns="0" bIns="0" anchor="t"/>
          <a:lstStyle/>
          <a:p>
            <a:pPr marL="137160" marR="0" indent="0" algn="r">
              <a:lnSpc>
                <a:spcPts val="1200"/>
              </a:lnSpc>
              <a:spcAft>
                <a:spcPts val="0"/>
              </a:spcAft>
            </a:pPr>
            <a:r>
              <a:rPr lang="fr-FR" sz="1000" b="1" spc="-80">
                <a:solidFill>
                  <a:srgbClr val="EDED91"/>
                </a:solidFill>
                <a:latin typeface="Arial" panose="02020603050405020304" pitchFamily="2"/>
              </a:rPr>
              <a:t>Hervé Le Treut, 48 ans Directeur de recherche CNRS </a:t>
            </a:r>
            <a:r>
              <a:rPr lang="fr-FR" sz="1000" spc="-80">
                <a:solidFill>
                  <a:srgbClr val="EDED91"/>
                </a:solidFill>
                <a:latin typeface="Arial" panose="02020603050405020304" pitchFamily="2"/>
              </a:rPr>
              <a:t>- </a:t>
            </a:r>
            <a:r>
              <a:rPr lang="fr-FR" sz="1000" b="1" spc="-80">
                <a:solidFill>
                  <a:srgbClr val="EDED91"/>
                </a:solidFill>
                <a:latin typeface="Arial" panose="02020603050405020304" pitchFamily="2"/>
              </a:rPr>
              <a:t>Paris (75) </a:t>
            </a:r>
          </a:p>
          <a:p>
            <a:pPr marL="0" marR="0" indent="0" algn="r">
              <a:lnSpc>
                <a:spcPts val="1200"/>
              </a:lnSpc>
              <a:spcBef>
                <a:spcPts val="600"/>
              </a:spcBef>
              <a:spcAft>
                <a:spcPts val="0"/>
              </a:spcAft>
            </a:pPr>
            <a:r>
              <a:rPr lang="fr-FR" sz="1000" b="1" spc="-85">
                <a:solidFill>
                  <a:srgbClr val="EDED91"/>
                </a:solidFill>
                <a:latin typeface="Arial" panose="02020603050405020304" pitchFamily="2"/>
              </a:rPr>
              <a:t>École Normale Supérieure Doctorat en géophysique </a:t>
            </a:r>
          </a:p>
        </p:txBody>
      </p:sp>
      <p:sp>
        <p:nvSpPr>
          <p:cNvPr id="183" name="Espace réservé du texte 182"/>
          <p:cNvSpPr>
            <a:spLocks noGrp="1"/>
          </p:cNvSpPr>
          <p:nvPr>
            <p:ph type="body" idx="10"/>
          </p:nvPr>
        </p:nvSpPr>
        <p:spPr>
          <a:xfrm>
            <a:off x="9933305" y="8688070"/>
            <a:ext cx="594360" cy="20002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85">
                <a:solidFill>
                  <a:srgbClr val="55A94B"/>
                </a:solidFill>
                <a:latin typeface="Tahoma" panose="02020603050405020304" pitchFamily="2"/>
              </a:rPr>
              <a:t>THERMICIEN(NE) DU BÂTIMENT </a:t>
            </a:r>
          </a:p>
        </p:txBody>
      </p:sp>
      <p:sp>
        <p:nvSpPr>
          <p:cNvPr id="184" name="Espace réservé du texte 183"/>
          <p:cNvSpPr>
            <a:spLocks noGrp="1"/>
          </p:cNvSpPr>
          <p:nvPr>
            <p:ph type="body" idx="10"/>
          </p:nvPr>
        </p:nvSpPr>
        <p:spPr>
          <a:xfrm>
            <a:off x="101600" y="10466070"/>
            <a:ext cx="244475" cy="122555"/>
          </a:xfrm>
          <a:prstGeom prst="rect">
            <a:avLst/>
          </a:prstGeom>
          <a:noFill/>
          <a:ln w="0" cmpd="sng">
            <a:noFill/>
            <a:prstDash val="solid"/>
          </a:ln>
        </p:spPr>
        <p:txBody>
          <a:bodyPr vert="horz" lIns="0" tIns="4445" rIns="0" bIns="0" anchor="t"/>
          <a:lstStyle/>
          <a:p>
            <a:pPr marL="0" marR="0" indent="0" algn="l">
              <a:lnSpc>
                <a:spcPts val="900"/>
              </a:lnSpc>
              <a:spcAft>
                <a:spcPts val="0"/>
              </a:spcAft>
            </a:pPr>
            <a:r>
              <a:rPr lang="fr-FR" sz="800" b="1" spc="105">
                <a:solidFill>
                  <a:srgbClr val="000000"/>
                </a:solidFill>
                <a:latin typeface="Tahoma" panose="02020603050405020304" pitchFamily="2"/>
              </a:rPr>
              <a:t>10 </a:t>
            </a:r>
          </a:p>
        </p:txBody>
      </p:sp>
      <p:sp>
        <p:nvSpPr>
          <p:cNvPr id="185" name="Espace réservé du texte 184"/>
          <p:cNvSpPr>
            <a:spLocks noGrp="1"/>
          </p:cNvSpPr>
          <p:nvPr>
            <p:ph type="body" idx="10"/>
          </p:nvPr>
        </p:nvSpPr>
        <p:spPr>
          <a:xfrm>
            <a:off x="10812145" y="10466070"/>
            <a:ext cx="247650" cy="122555"/>
          </a:xfrm>
          <a:prstGeom prst="rect">
            <a:avLst/>
          </a:prstGeom>
          <a:noFill/>
          <a:ln w="0" cmpd="sng">
            <a:noFill/>
            <a:prstDash val="solid"/>
          </a:ln>
        </p:spPr>
        <p:txBody>
          <a:bodyPr vert="horz" lIns="0" tIns="4445" rIns="0" bIns="0" anchor="t"/>
          <a:lstStyle/>
          <a:p>
            <a:pPr marL="0" marR="0" indent="0" algn="l">
              <a:lnSpc>
                <a:spcPts val="900"/>
              </a:lnSpc>
              <a:spcAft>
                <a:spcPts val="0"/>
              </a:spcAft>
            </a:pPr>
            <a:r>
              <a:rPr lang="fr-FR" sz="800" b="1" spc="114">
                <a:solidFill>
                  <a:srgbClr val="000000"/>
                </a:solidFill>
                <a:latin typeface="Tahoma" panose="02020603050405020304" pitchFamily="2"/>
              </a:rPr>
              <a:t>11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189" name="Image.jpg"/>
          <p:cNvPicPr/>
          <p:nvPr/>
        </p:nvPicPr>
        <p:blipFill>
          <a:blip r:embed="rId2"/>
          <a:stretch>
            <a:fillRect/>
          </a:stretch>
        </p:blipFill>
        <p:spPr>
          <a:xfrm>
            <a:off x="0" y="0"/>
            <a:ext cx="11162030" cy="10692130"/>
          </a:xfrm>
          <a:prstGeom prst="rect">
            <a:avLst/>
          </a:prstGeom>
        </p:spPr>
      </p:pic>
      <p:sp>
        <p:nvSpPr>
          <p:cNvPr id="190" name="Espace réservé du texte 189"/>
          <p:cNvSpPr>
            <a:spLocks noGrp="1"/>
          </p:cNvSpPr>
          <p:nvPr>
            <p:ph type="body" idx="10"/>
          </p:nvPr>
        </p:nvSpPr>
        <p:spPr>
          <a:xfrm>
            <a:off x="9933305" y="332105"/>
            <a:ext cx="1024255" cy="20129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60">
                <a:solidFill>
                  <a:srgbClr val="D59325"/>
                </a:solidFill>
                <a:latin typeface="Tahoma" panose="02020603050405020304" pitchFamily="2"/>
              </a:rPr>
              <a:t>AGENT DE DÉVELOPPEMENT ÉNERGIES RENOUVELABLES </a:t>
            </a:r>
          </a:p>
        </p:txBody>
      </p:sp>
      <p:sp>
        <p:nvSpPr>
          <p:cNvPr id="191" name="Espace réservé du texte 190"/>
          <p:cNvSpPr>
            <a:spLocks noGrp="1"/>
          </p:cNvSpPr>
          <p:nvPr>
            <p:ph type="body" idx="10"/>
          </p:nvPr>
        </p:nvSpPr>
        <p:spPr>
          <a:xfrm>
            <a:off x="9933305" y="761365"/>
            <a:ext cx="1009015" cy="20193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0">
                <a:solidFill>
                  <a:srgbClr val="D59325"/>
                </a:solidFill>
                <a:latin typeface="Tahoma" panose="02020603050405020304" pitchFamily="2"/>
              </a:rPr>
              <a:t>CHARGÉ(E) DE MISSIONS ÉNERGIE -ENVIRONNEMENT </a:t>
            </a:r>
          </a:p>
        </p:txBody>
      </p:sp>
      <p:sp>
        <p:nvSpPr>
          <p:cNvPr id="192" name="Espace réservé du texte 191"/>
          <p:cNvSpPr>
            <a:spLocks noGrp="1"/>
          </p:cNvSpPr>
          <p:nvPr>
            <p:ph type="body" idx="10"/>
          </p:nvPr>
        </p:nvSpPr>
        <p:spPr>
          <a:xfrm>
            <a:off x="9933305" y="1195070"/>
            <a:ext cx="1015365" cy="20066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65">
                <a:solidFill>
                  <a:srgbClr val="D59325"/>
                </a:solidFill>
                <a:latin typeface="Tahoma" panose="02020603050405020304" pitchFamily="2"/>
              </a:rPr>
              <a:t>CHEF DE PROJET BARRAGES HYDROÉLECTRIQUES </a:t>
            </a:r>
          </a:p>
        </p:txBody>
      </p:sp>
      <p:sp>
        <p:nvSpPr>
          <p:cNvPr id="193" name="Espace réservé du texte 192"/>
          <p:cNvSpPr>
            <a:spLocks noGrp="1"/>
          </p:cNvSpPr>
          <p:nvPr>
            <p:ph type="body" idx="10"/>
          </p:nvPr>
        </p:nvSpPr>
        <p:spPr>
          <a:xfrm>
            <a:off x="1813560" y="1298575"/>
            <a:ext cx="6209030" cy="755650"/>
          </a:xfrm>
          <a:prstGeom prst="rect">
            <a:avLst/>
          </a:prstGeom>
          <a:noFill/>
          <a:ln w="0" cmpd="sng">
            <a:noFill/>
            <a:prstDash val="solid"/>
          </a:ln>
        </p:spPr>
        <p:txBody>
          <a:bodyPr vert="horz" lIns="0" tIns="0" rIns="0" bIns="0" anchor="t">
            <a:normAutofit fontScale="90000"/>
          </a:bodyPr>
          <a:lstStyle/>
          <a:p>
            <a:pPr marL="0" marR="0" indent="0" algn="l">
              <a:lnSpc>
                <a:spcPts val="5900"/>
              </a:lnSpc>
              <a:spcAft>
                <a:spcPts val="0"/>
              </a:spcAft>
            </a:pPr>
            <a:r>
              <a:rPr lang="fr-FR" sz="4800" b="1" spc="260">
                <a:solidFill>
                  <a:srgbClr val="000000"/>
                </a:solidFill>
                <a:latin typeface="Tahoma" panose="02020603050405020304" pitchFamily="2"/>
              </a:rPr>
              <a:t>physique et énergie </a:t>
            </a:r>
          </a:p>
        </p:txBody>
      </p:sp>
      <p:sp>
        <p:nvSpPr>
          <p:cNvPr id="194" name="Espace réservé du texte 193"/>
          <p:cNvSpPr>
            <a:spLocks noGrp="1"/>
          </p:cNvSpPr>
          <p:nvPr>
            <p:ph type="body" idx="10"/>
          </p:nvPr>
        </p:nvSpPr>
        <p:spPr>
          <a:xfrm>
            <a:off x="9933305" y="1627505"/>
            <a:ext cx="701040" cy="20129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65">
                <a:solidFill>
                  <a:srgbClr val="D59325"/>
                </a:solidFill>
                <a:latin typeface="Tahoma" panose="02020603050405020304" pitchFamily="2"/>
              </a:rPr>
              <a:t>CHERCHEUR(SE) EN MATÉRIAUX </a:t>
            </a:r>
          </a:p>
        </p:txBody>
      </p:sp>
      <p:sp>
        <p:nvSpPr>
          <p:cNvPr id="195" name="Espace réservé du texte 194"/>
          <p:cNvSpPr>
            <a:spLocks noGrp="1"/>
          </p:cNvSpPr>
          <p:nvPr>
            <p:ph type="body" idx="10"/>
          </p:nvPr>
        </p:nvSpPr>
        <p:spPr>
          <a:xfrm>
            <a:off x="9933305" y="2056765"/>
            <a:ext cx="798830" cy="20193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0">
                <a:solidFill>
                  <a:srgbClr val="D59325"/>
                </a:solidFill>
                <a:latin typeface="Tahoma" panose="02020603050405020304" pitchFamily="2"/>
              </a:rPr>
              <a:t>CHERCHEUR(SE) EN PHYSIQUE NUCLÉAIRE </a:t>
            </a:r>
          </a:p>
        </p:txBody>
      </p:sp>
      <p:sp>
        <p:nvSpPr>
          <p:cNvPr id="196" name="Espace réservé du texte 195"/>
          <p:cNvSpPr>
            <a:spLocks noGrp="1"/>
          </p:cNvSpPr>
          <p:nvPr>
            <p:ph type="body" idx="10"/>
          </p:nvPr>
        </p:nvSpPr>
        <p:spPr>
          <a:xfrm>
            <a:off x="890270" y="2348865"/>
            <a:ext cx="4367530" cy="1034415"/>
          </a:xfrm>
          <a:prstGeom prst="rect">
            <a:avLst/>
          </a:prstGeom>
          <a:noFill/>
          <a:ln w="0" cmpd="sng">
            <a:noFill/>
            <a:prstDash val="solid"/>
          </a:ln>
        </p:spPr>
        <p:txBody>
          <a:bodyPr vert="horz" lIns="0" tIns="15240" rIns="0" bIns="0" anchor="t"/>
          <a:lstStyle/>
          <a:p>
            <a:pPr marL="0" marR="0" indent="0" algn="r">
              <a:lnSpc>
                <a:spcPts val="1600"/>
              </a:lnSpc>
              <a:spcAft>
                <a:spcPts val="25"/>
              </a:spcAft>
            </a:pPr>
            <a:r>
              <a:rPr lang="fr-FR" sz="1450" spc="90">
                <a:solidFill>
                  <a:srgbClr val="000000"/>
                </a:solidFill>
                <a:latin typeface="Tahoma" panose="02020603050405020304" pitchFamily="2"/>
              </a:rPr>
              <a:t>L’énergie est un défi pour les années à venir : une demande toujours croissante, des réserves qui s’épuisent, des énergies renouvelables à dé-velopper et notre planète à protéger. Appel aux physiciens ! </a:t>
            </a:r>
          </a:p>
        </p:txBody>
      </p:sp>
      <p:sp>
        <p:nvSpPr>
          <p:cNvPr id="197" name="Espace réservé du texte 196"/>
          <p:cNvSpPr>
            <a:spLocks noGrp="1"/>
          </p:cNvSpPr>
          <p:nvPr>
            <p:ph type="body" idx="10"/>
          </p:nvPr>
        </p:nvSpPr>
        <p:spPr>
          <a:xfrm>
            <a:off x="9933305" y="2493010"/>
            <a:ext cx="990600" cy="19812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0">
                <a:solidFill>
                  <a:srgbClr val="D59325"/>
                </a:solidFill>
                <a:latin typeface="Tahoma" panose="02020603050405020304" pitchFamily="2"/>
              </a:rPr>
              <a:t>CHERCHEUR(SE) EN PHYSIQUE DES PARTICULES </a:t>
            </a:r>
          </a:p>
        </p:txBody>
      </p:sp>
      <p:sp>
        <p:nvSpPr>
          <p:cNvPr id="198" name="Espace réservé du texte 197"/>
          <p:cNvSpPr>
            <a:spLocks noGrp="1"/>
          </p:cNvSpPr>
          <p:nvPr>
            <p:ph type="body" idx="10"/>
          </p:nvPr>
        </p:nvSpPr>
        <p:spPr>
          <a:xfrm>
            <a:off x="8503920" y="2776855"/>
            <a:ext cx="975360" cy="154305"/>
          </a:xfrm>
          <a:prstGeom prst="rect">
            <a:avLst/>
          </a:prstGeom>
          <a:noFill/>
          <a:ln w="0" cmpd="sng">
            <a:noFill/>
            <a:prstDash val="solid"/>
          </a:ln>
        </p:spPr>
        <p:txBody>
          <a:bodyPr vert="horz" lIns="0" tIns="1905" rIns="0" bIns="0" anchor="t"/>
          <a:lstStyle/>
          <a:p>
            <a:pPr marL="0" marR="0" indent="0" algn="l">
              <a:lnSpc>
                <a:spcPts val="1200"/>
              </a:lnSpc>
              <a:spcAft>
                <a:spcPts val="0"/>
              </a:spcAft>
            </a:pPr>
            <a:r>
              <a:rPr lang="fr-FR" sz="1000" b="1" spc="-150">
                <a:solidFill>
                  <a:srgbClr val="BD002A"/>
                </a:solidFill>
                <a:latin typeface="Arial" panose="02020603050405020304" pitchFamily="2"/>
              </a:rPr>
              <a:t>ET PAF, LE DÉCLIC ! </a:t>
            </a:r>
          </a:p>
        </p:txBody>
      </p:sp>
      <p:sp>
        <p:nvSpPr>
          <p:cNvPr id="199" name="Espace réservé du texte 198"/>
          <p:cNvSpPr>
            <a:spLocks noGrp="1"/>
          </p:cNvSpPr>
          <p:nvPr>
            <p:ph type="body" idx="10"/>
          </p:nvPr>
        </p:nvSpPr>
        <p:spPr>
          <a:xfrm>
            <a:off x="5922010" y="3048635"/>
            <a:ext cx="3606165" cy="1408430"/>
          </a:xfrm>
          <a:prstGeom prst="rect">
            <a:avLst/>
          </a:prstGeom>
          <a:noFill/>
          <a:ln w="0" cmpd="sng">
            <a:noFill/>
            <a:prstDash val="solid"/>
          </a:ln>
        </p:spPr>
        <p:txBody>
          <a:bodyPr vert="horz" lIns="0" tIns="35560" rIns="0" bIns="0" anchor="t"/>
          <a:lstStyle/>
          <a:p>
            <a:pPr marL="0" marR="0" indent="0" algn="r">
              <a:lnSpc>
                <a:spcPts val="1200"/>
              </a:lnSpc>
              <a:spcAft>
                <a:spcPts val="0"/>
              </a:spcAft>
            </a:pPr>
            <a:r>
              <a:rPr lang="fr-FR" sz="900" spc="30">
                <a:solidFill>
                  <a:srgbClr val="000000"/>
                </a:solidFill>
                <a:latin typeface="Tahoma" panose="02020603050405020304" pitchFamily="2"/>
              </a:rPr>
              <a:t>« </a:t>
            </a:r>
            <a:r>
              <a:rPr lang="fr-FR" sz="1000" b="1" spc="30">
                <a:solidFill>
                  <a:srgbClr val="000000"/>
                </a:solidFill>
                <a:latin typeface="Arial" panose="02020603050405020304" pitchFamily="2"/>
              </a:rPr>
              <a:t>J’ai été pendant longtemps un élève moyen à l’école, jusqu’à ma réorientation d’une 1</a:t>
            </a:r>
            <a:r>
              <a:rPr lang="fr-FR" sz="1000" b="1" spc="30" baseline="30000">
                <a:solidFill>
                  <a:srgbClr val="000000"/>
                </a:solidFill>
                <a:latin typeface="Tahoma" panose="02020603050405020304" pitchFamily="2"/>
              </a:rPr>
              <a:t>ère</a:t>
            </a:r>
            <a:r>
              <a:rPr lang="fr-FR" sz="1000" b="1" spc="30">
                <a:solidFill>
                  <a:srgbClr val="000000"/>
                </a:solidFill>
                <a:latin typeface="Arial" panose="02020603050405020304" pitchFamily="2"/>
              </a:rPr>
              <a:t> S option SI vers une 1</a:t>
            </a:r>
            <a:r>
              <a:rPr lang="fr-FR" sz="1000" b="1" spc="30" baseline="30000">
                <a:solidFill>
                  <a:srgbClr val="000000"/>
                </a:solidFill>
                <a:latin typeface="Tahoma" panose="02020603050405020304" pitchFamily="2"/>
              </a:rPr>
              <a:t>ère</a:t>
            </a:r>
            <a:r>
              <a:rPr lang="fr-FR" sz="1000" b="1" spc="30">
                <a:solidFill>
                  <a:srgbClr val="000000"/>
                </a:solidFill>
                <a:latin typeface="Arial" panose="02020603050405020304" pitchFamily="2"/>
              </a:rPr>
              <a:t> STI option Électrotechnique. Il y a eu alors un déclic extraordinaire et j’ai eu le bac avec la mention très bien ! Après un BTS d’électromécanique et une école d’ingénieur en électricité, j’ai été immédiatement embauché par une entreprise spécialisée dans la prévention de l’explosion des transformateurs que l’on trouve sur les grands réseaux électriques. </a:t>
            </a:r>
          </a:p>
        </p:txBody>
      </p:sp>
      <p:sp>
        <p:nvSpPr>
          <p:cNvPr id="200" name="Espace réservé du texte 199"/>
          <p:cNvSpPr>
            <a:spLocks noGrp="1"/>
          </p:cNvSpPr>
          <p:nvPr>
            <p:ph type="body" idx="10"/>
          </p:nvPr>
        </p:nvSpPr>
        <p:spPr>
          <a:xfrm>
            <a:off x="9933305" y="2922905"/>
            <a:ext cx="780415" cy="129540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60">
                <a:solidFill>
                  <a:srgbClr val="D59325"/>
                </a:solidFill>
                <a:latin typeface="Tahoma" panose="02020603050405020304" pitchFamily="2"/>
              </a:rPr>
              <a:t>CONSEILLER(ÈRE) EN ÉNERGIE/BÂTIMENT </a:t>
            </a:r>
          </a:p>
          <a:p>
            <a:pPr marL="0" marR="0" indent="0" algn="l">
              <a:lnSpc>
                <a:spcPts val="700"/>
              </a:lnSpc>
              <a:spcBef>
                <a:spcPts val="1885"/>
              </a:spcBef>
              <a:spcAft>
                <a:spcPts val="0"/>
              </a:spcAft>
            </a:pPr>
            <a:r>
              <a:rPr lang="fr-FR" sz="650" b="1" spc="-80">
                <a:solidFill>
                  <a:srgbClr val="D59325"/>
                </a:solidFill>
                <a:latin typeface="Tahoma" panose="02020603050405020304" pitchFamily="2"/>
              </a:rPr>
              <a:t>ÉLECTRONICIEN(NE) </a:t>
            </a:r>
          </a:p>
          <a:p>
            <a:pPr marL="0" marR="0" indent="0" algn="l">
              <a:lnSpc>
                <a:spcPts val="800"/>
              </a:lnSpc>
              <a:spcBef>
                <a:spcPts val="1780"/>
              </a:spcBef>
              <a:spcAft>
                <a:spcPts val="0"/>
              </a:spcAft>
            </a:pPr>
            <a:r>
              <a:rPr lang="fr-FR" sz="650" b="1" spc="-70">
                <a:solidFill>
                  <a:srgbClr val="D59325"/>
                </a:solidFill>
                <a:latin typeface="Tahoma" panose="02020603050405020304" pitchFamily="2"/>
              </a:rPr>
              <a:t>FORMATEUR(RICE) EN ÉNERGIE </a:t>
            </a:r>
          </a:p>
          <a:p>
            <a:pPr marL="0" marR="0" indent="0" algn="l">
              <a:lnSpc>
                <a:spcPts val="700"/>
              </a:lnSpc>
              <a:spcBef>
                <a:spcPts val="1885"/>
              </a:spcBef>
              <a:spcAft>
                <a:spcPts val="0"/>
              </a:spcAft>
            </a:pPr>
            <a:r>
              <a:rPr lang="fr-FR" sz="650" b="1" spc="-70">
                <a:solidFill>
                  <a:srgbClr val="D59325"/>
                </a:solidFill>
                <a:latin typeface="Tahoma" panose="02020603050405020304" pitchFamily="2"/>
              </a:rPr>
              <a:t>GÉOPHYSICIEN(NE) </a:t>
            </a:r>
          </a:p>
        </p:txBody>
      </p:sp>
      <p:sp>
        <p:nvSpPr>
          <p:cNvPr id="201" name="Espace réservé du texte 200"/>
          <p:cNvSpPr>
            <a:spLocks noGrp="1"/>
          </p:cNvSpPr>
          <p:nvPr>
            <p:ph type="body" idx="10"/>
          </p:nvPr>
        </p:nvSpPr>
        <p:spPr>
          <a:xfrm>
            <a:off x="9936480" y="4420235"/>
            <a:ext cx="868680" cy="255270"/>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fr-FR" sz="850" b="1" spc="-80">
                <a:solidFill>
                  <a:srgbClr val="000000"/>
                </a:solidFill>
                <a:latin typeface="Tahoma" panose="02020603050405020304" pitchFamily="2"/>
              </a:rPr>
              <a:t>INGÉNIEUR(E) EN GÉNIE NUCLÉAIRE </a:t>
            </a:r>
          </a:p>
        </p:txBody>
      </p:sp>
      <p:sp>
        <p:nvSpPr>
          <p:cNvPr id="202" name="Espace réservé du texte 201"/>
          <p:cNvSpPr>
            <a:spLocks noGrp="1"/>
          </p:cNvSpPr>
          <p:nvPr>
            <p:ph type="body" idx="10"/>
          </p:nvPr>
        </p:nvSpPr>
        <p:spPr>
          <a:xfrm>
            <a:off x="2292350" y="4672330"/>
            <a:ext cx="1212850" cy="154305"/>
          </a:xfrm>
          <a:prstGeom prst="rect">
            <a:avLst/>
          </a:prstGeom>
          <a:noFill/>
          <a:ln w="0" cmpd="sng">
            <a:noFill/>
            <a:prstDash val="solid"/>
          </a:ln>
        </p:spPr>
        <p:txBody>
          <a:bodyPr vert="horz" lIns="0" tIns="1905" rIns="0" bIns="0" anchor="t"/>
          <a:lstStyle/>
          <a:p>
            <a:pPr marL="0" marR="0" indent="0" algn="l">
              <a:lnSpc>
                <a:spcPts val="1100"/>
              </a:lnSpc>
              <a:spcAft>
                <a:spcPts val="0"/>
              </a:spcAft>
            </a:pPr>
            <a:r>
              <a:rPr lang="fr-FR" sz="1000" b="1" spc="-145">
                <a:solidFill>
                  <a:srgbClr val="C75B2A"/>
                </a:solidFill>
                <a:latin typeface="Arial" panose="02020603050405020304" pitchFamily="2"/>
              </a:rPr>
              <a:t>NUCLÉAIRE L’ÉNERGIE ! </a:t>
            </a:r>
          </a:p>
        </p:txBody>
      </p:sp>
      <p:sp>
        <p:nvSpPr>
          <p:cNvPr id="203" name="Espace réservé du texte 202"/>
          <p:cNvSpPr>
            <a:spLocks noGrp="1"/>
          </p:cNvSpPr>
          <p:nvPr>
            <p:ph type="body" idx="10"/>
          </p:nvPr>
        </p:nvSpPr>
        <p:spPr>
          <a:xfrm>
            <a:off x="5928360" y="4609465"/>
            <a:ext cx="3599815" cy="608965"/>
          </a:xfrm>
          <a:prstGeom prst="rect">
            <a:avLst/>
          </a:prstGeom>
          <a:noFill/>
          <a:ln w="0" cmpd="sng">
            <a:noFill/>
            <a:prstDash val="solid"/>
          </a:ln>
        </p:spPr>
        <p:txBody>
          <a:bodyPr vert="horz" lIns="0" tIns="11430" rIns="0" bIns="0" anchor="t"/>
          <a:lstStyle/>
          <a:p>
            <a:pPr marL="0" marR="0" indent="0" algn="just">
              <a:lnSpc>
                <a:spcPts val="1200"/>
              </a:lnSpc>
              <a:spcAft>
                <a:spcPts val="0"/>
              </a:spcAft>
            </a:pPr>
            <a:r>
              <a:rPr lang="fr-FR" sz="1000" b="1" spc="-90">
                <a:solidFill>
                  <a:srgbClr val="000000"/>
                </a:solidFill>
                <a:latin typeface="Arial" panose="02020603050405020304" pitchFamily="2"/>
              </a:rPr>
              <a:t>Un court-circuit dans un transformateur peut provoquer une explosion extrêmement dangereuse pour le personnel, les biens et l’environ-nement. Les disjoncteurs se déclenchent trop tard pour arrêter le processus (plus de 60 millisecondes). Notre apport consiste à ajouter </a:t>
            </a:r>
          </a:p>
        </p:txBody>
      </p:sp>
      <p:sp>
        <p:nvSpPr>
          <p:cNvPr id="204" name="Espace réservé du texte 203"/>
          <p:cNvSpPr>
            <a:spLocks noGrp="1"/>
          </p:cNvSpPr>
          <p:nvPr>
            <p:ph type="body" idx="10"/>
          </p:nvPr>
        </p:nvSpPr>
        <p:spPr>
          <a:xfrm>
            <a:off x="7851775" y="5218430"/>
            <a:ext cx="1676400" cy="473075"/>
          </a:xfrm>
          <a:prstGeom prst="rect">
            <a:avLst/>
          </a:prstGeom>
          <a:noFill/>
          <a:ln w="0" cmpd="sng">
            <a:noFill/>
            <a:prstDash val="solid"/>
          </a:ln>
        </p:spPr>
        <p:txBody>
          <a:bodyPr vert="horz" lIns="0" tIns="0" rIns="0" bIns="0" anchor="t"/>
          <a:lstStyle/>
          <a:p>
            <a:pPr marL="0" marR="0" indent="0" algn="just">
              <a:lnSpc>
                <a:spcPts val="1200"/>
              </a:lnSpc>
              <a:spcAft>
                <a:spcPts val="0"/>
              </a:spcAft>
            </a:pPr>
            <a:r>
              <a:rPr lang="fr-FR" sz="1000" b="1" spc="-90">
                <a:solidFill>
                  <a:srgbClr val="000000"/>
                </a:solidFill>
                <a:latin typeface="Arial" panose="02020603050405020304" pitchFamily="2"/>
              </a:rPr>
              <a:t>un “fusible mécanique“ de notre conception, qui libère la sur-pression en 20 ms. </a:t>
            </a:r>
          </a:p>
        </p:txBody>
      </p:sp>
      <p:sp>
        <p:nvSpPr>
          <p:cNvPr id="205" name="Espace réservé du texte 204"/>
          <p:cNvSpPr>
            <a:spLocks noGrp="1"/>
          </p:cNvSpPr>
          <p:nvPr>
            <p:ph type="body" idx="10"/>
          </p:nvPr>
        </p:nvSpPr>
        <p:spPr>
          <a:xfrm>
            <a:off x="9936480" y="4904105"/>
            <a:ext cx="841375" cy="100965"/>
          </a:xfrm>
          <a:prstGeom prst="rect">
            <a:avLst/>
          </a:prstGeom>
          <a:noFill/>
          <a:ln w="0" cmpd="sng">
            <a:noFill/>
            <a:prstDash val="solid"/>
          </a:ln>
        </p:spPr>
        <p:txBody>
          <a:bodyPr vert="horz" lIns="0" tIns="8255" rIns="0" bIns="0" anchor="t"/>
          <a:lstStyle/>
          <a:p>
            <a:pPr marL="0" marR="0" indent="0" algn="l">
              <a:lnSpc>
                <a:spcPts val="700"/>
              </a:lnSpc>
              <a:spcAft>
                <a:spcPts val="0"/>
              </a:spcAft>
            </a:pPr>
            <a:r>
              <a:rPr lang="fr-FR" sz="650" b="1" spc="-90">
                <a:solidFill>
                  <a:srgbClr val="D59325"/>
                </a:solidFill>
                <a:latin typeface="Tahoma" panose="02020603050405020304" pitchFamily="2"/>
              </a:rPr>
              <a:t>INGÉNIEUR(E) BREVETS </a:t>
            </a:r>
          </a:p>
        </p:txBody>
      </p:sp>
      <p:sp>
        <p:nvSpPr>
          <p:cNvPr id="206" name="Espace réservé du texte 205"/>
          <p:cNvSpPr>
            <a:spLocks noGrp="1"/>
          </p:cNvSpPr>
          <p:nvPr>
            <p:ph type="body" idx="10"/>
          </p:nvPr>
        </p:nvSpPr>
        <p:spPr>
          <a:xfrm>
            <a:off x="9933305" y="5233670"/>
            <a:ext cx="804545" cy="20066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5">
                <a:solidFill>
                  <a:srgbClr val="D59325"/>
                </a:solidFill>
                <a:latin typeface="Tahoma" panose="02020603050405020304" pitchFamily="2"/>
              </a:rPr>
              <a:t>INGÉNIEUR(E) CALCUL SCIENTIFIQUE </a:t>
            </a:r>
          </a:p>
        </p:txBody>
      </p:sp>
      <p:sp>
        <p:nvSpPr>
          <p:cNvPr id="207" name="Espace réservé du texte 206"/>
          <p:cNvSpPr>
            <a:spLocks noGrp="1"/>
          </p:cNvSpPr>
          <p:nvPr>
            <p:ph type="body" idx="10"/>
          </p:nvPr>
        </p:nvSpPr>
        <p:spPr>
          <a:xfrm>
            <a:off x="5858510" y="5436235"/>
            <a:ext cx="1755140" cy="930910"/>
          </a:xfrm>
          <a:prstGeom prst="rect">
            <a:avLst/>
          </a:prstGeom>
          <a:noFill/>
          <a:ln w="0" cmpd="sng">
            <a:noFill/>
            <a:prstDash val="solid"/>
          </a:ln>
        </p:spPr>
        <p:txBody>
          <a:bodyPr vert="horz" lIns="0" tIns="41910" rIns="0" bIns="0" anchor="t"/>
          <a:lstStyle/>
          <a:p>
            <a:pPr marL="45720" marR="0" indent="-45720" algn="l">
              <a:lnSpc>
                <a:spcPts val="1400"/>
              </a:lnSpc>
              <a:spcAft>
                <a:spcPts val="0"/>
              </a:spcAft>
            </a:pPr>
            <a:r>
              <a:rPr lang="fr-FR" sz="1450" spc="-10">
                <a:solidFill>
                  <a:srgbClr val="A8182D"/>
                </a:solidFill>
                <a:latin typeface="Tahoma" panose="02020603050405020304" pitchFamily="2"/>
              </a:rPr>
              <a:t>“J’aime travailler avec ma tête et avec mes mains, le domaine technique était fait pour moi !” </a:t>
            </a:r>
          </a:p>
        </p:txBody>
      </p:sp>
      <p:sp>
        <p:nvSpPr>
          <p:cNvPr id="208" name="Espace réservé du texte 207"/>
          <p:cNvSpPr>
            <a:spLocks noGrp="1"/>
          </p:cNvSpPr>
          <p:nvPr>
            <p:ph type="body" idx="10"/>
          </p:nvPr>
        </p:nvSpPr>
        <p:spPr>
          <a:xfrm>
            <a:off x="9936480" y="5666105"/>
            <a:ext cx="926465" cy="20129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80">
                <a:solidFill>
                  <a:srgbClr val="D59325"/>
                </a:solidFill>
                <a:latin typeface="Tahoma" panose="02020603050405020304" pitchFamily="2"/>
              </a:rPr>
              <a:t>INGÉNIEUR(E) CHANTIERS INTERNATIONAUX </a:t>
            </a:r>
          </a:p>
        </p:txBody>
      </p:sp>
      <p:sp>
        <p:nvSpPr>
          <p:cNvPr id="209" name="Espace réservé du texte 208"/>
          <p:cNvSpPr>
            <a:spLocks noGrp="1"/>
          </p:cNvSpPr>
          <p:nvPr>
            <p:ph type="body" idx="10"/>
          </p:nvPr>
        </p:nvSpPr>
        <p:spPr>
          <a:xfrm>
            <a:off x="2282825" y="4965700"/>
            <a:ext cx="2938145" cy="1462405"/>
          </a:xfrm>
          <a:prstGeom prst="rect">
            <a:avLst/>
          </a:prstGeom>
          <a:noFill/>
          <a:ln w="0" cmpd="sng">
            <a:noFill/>
            <a:prstDash val="solid"/>
          </a:ln>
        </p:spPr>
        <p:txBody>
          <a:bodyPr vert="horz" lIns="0" tIns="0" rIns="0" bIns="0" anchor="t"/>
          <a:lstStyle/>
          <a:p>
            <a:pPr marL="0" marR="0" indent="0" algn="just">
              <a:lnSpc>
                <a:spcPts val="1100"/>
              </a:lnSpc>
              <a:spcAft>
                <a:spcPts val="0"/>
              </a:spcAft>
            </a:pPr>
            <a:r>
              <a:rPr lang="fr-FR" sz="900" spc="-20">
                <a:solidFill>
                  <a:srgbClr val="000000"/>
                </a:solidFill>
                <a:latin typeface="Tahoma" panose="02020603050405020304" pitchFamily="2"/>
              </a:rPr>
              <a:t>« Actuellement, dans le Service études et projets thermiques et nucléaires (SEPTEN) d’EDF, je participe à la définition du mode de pilotage de l’EPR (European Pressurized Reactor), un nouveau type de réacteur avec lequel EDF pourrait re-nouveler son parc nucléaire. Je dois m’assurer que, si un incident survenait, il resterait en dessous d’un seuil maîtri-sable. Je travaille également sur les centrales en activité. Je cherche à déterminer dans quelle mesure il est possible de modifier leur combustible. Mon outil principal est la simula-tion par ordinateur. </a:t>
            </a:r>
          </a:p>
        </p:txBody>
      </p:sp>
      <p:sp>
        <p:nvSpPr>
          <p:cNvPr id="210" name="Espace réservé du texte 209"/>
          <p:cNvSpPr>
            <a:spLocks noGrp="1"/>
          </p:cNvSpPr>
          <p:nvPr>
            <p:ph type="body" idx="10"/>
          </p:nvPr>
        </p:nvSpPr>
        <p:spPr>
          <a:xfrm>
            <a:off x="9936480" y="6098540"/>
            <a:ext cx="996950" cy="19875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0">
                <a:solidFill>
                  <a:srgbClr val="D59325"/>
                </a:solidFill>
                <a:latin typeface="Tahoma" panose="02020603050405020304" pitchFamily="2"/>
              </a:rPr>
              <a:t>INGÉNIEUR(E) CONVERSION ÉNERGIE </a:t>
            </a:r>
          </a:p>
        </p:txBody>
      </p:sp>
      <p:sp>
        <p:nvSpPr>
          <p:cNvPr id="211" name="Espace réservé du texte 210"/>
          <p:cNvSpPr>
            <a:spLocks noGrp="1"/>
          </p:cNvSpPr>
          <p:nvPr>
            <p:ph type="body" idx="10"/>
          </p:nvPr>
        </p:nvSpPr>
        <p:spPr>
          <a:xfrm>
            <a:off x="2292350" y="6572250"/>
            <a:ext cx="2926080" cy="294640"/>
          </a:xfrm>
          <a:prstGeom prst="rect">
            <a:avLst/>
          </a:prstGeom>
          <a:noFill/>
          <a:ln w="0" cmpd="sng">
            <a:noFill/>
            <a:prstDash val="solid"/>
          </a:ln>
        </p:spPr>
        <p:txBody>
          <a:bodyPr vert="horz" lIns="0" tIns="1270" rIns="0" bIns="0" anchor="t"/>
          <a:lstStyle/>
          <a:p>
            <a:pPr marL="0" marR="0" indent="0" algn="just">
              <a:lnSpc>
                <a:spcPts val="1100"/>
              </a:lnSpc>
              <a:spcAft>
                <a:spcPts val="0"/>
              </a:spcAft>
            </a:pPr>
            <a:r>
              <a:rPr lang="fr-FR" sz="900" spc="-20">
                <a:solidFill>
                  <a:srgbClr val="000000"/>
                </a:solidFill>
                <a:latin typeface="Tahoma" panose="02020603050405020304" pitchFamily="2"/>
              </a:rPr>
              <a:t>Lorsque je travaillais aux États-Unis dans une filiale amé-ricaine de Framatome, je devais déterminer les conditions </a:t>
            </a:r>
          </a:p>
        </p:txBody>
      </p:sp>
      <p:sp>
        <p:nvSpPr>
          <p:cNvPr id="212" name="Espace réservé du texte 211"/>
          <p:cNvSpPr>
            <a:spLocks noGrp="1"/>
          </p:cNvSpPr>
          <p:nvPr>
            <p:ph type="body" idx="10"/>
          </p:nvPr>
        </p:nvSpPr>
        <p:spPr>
          <a:xfrm>
            <a:off x="2560320" y="6866890"/>
            <a:ext cx="2658110" cy="731520"/>
          </a:xfrm>
          <a:prstGeom prst="rect">
            <a:avLst/>
          </a:prstGeom>
          <a:noFill/>
          <a:ln w="0" cmpd="sng">
            <a:noFill/>
            <a:prstDash val="solid"/>
          </a:ln>
        </p:spPr>
        <p:txBody>
          <a:bodyPr vert="horz" lIns="0" tIns="0" rIns="0" bIns="0" anchor="t"/>
          <a:lstStyle/>
          <a:p>
            <a:pPr marL="0" marR="0" indent="0" algn="just">
              <a:lnSpc>
                <a:spcPts val="1100"/>
              </a:lnSpc>
              <a:spcAft>
                <a:spcPts val="0"/>
              </a:spcAft>
            </a:pPr>
            <a:r>
              <a:rPr lang="fr-FR" sz="900" spc="-20">
                <a:solidFill>
                  <a:srgbClr val="000000"/>
                </a:solidFill>
                <a:latin typeface="Tahoma" panose="02020603050405020304" pitchFamily="2"/>
              </a:rPr>
              <a:t>pour stocker des déchets nucléaires dans le désert en toute sécurité, pendant dix mille ans. Un des problèmes majeurs concerne la mémoire : comment s’assurer que l’information sur la nature des stocks enfouis sera bien transmise aux générations futures ? </a:t>
            </a:r>
          </a:p>
        </p:txBody>
      </p:sp>
      <p:sp>
        <p:nvSpPr>
          <p:cNvPr id="213" name="Espace réservé du texte 212"/>
          <p:cNvSpPr>
            <a:spLocks noGrp="1"/>
          </p:cNvSpPr>
          <p:nvPr>
            <p:ph type="body" idx="10"/>
          </p:nvPr>
        </p:nvSpPr>
        <p:spPr>
          <a:xfrm>
            <a:off x="9936480" y="6531610"/>
            <a:ext cx="1057910" cy="97790"/>
          </a:xfrm>
          <a:prstGeom prst="rect">
            <a:avLst/>
          </a:prstGeom>
          <a:noFill/>
          <a:ln w="0" cmpd="sng">
            <a:noFill/>
            <a:prstDash val="solid"/>
          </a:ln>
        </p:spPr>
        <p:txBody>
          <a:bodyPr vert="horz" lIns="0" tIns="8255" rIns="0" bIns="0" anchor="t"/>
          <a:lstStyle/>
          <a:p>
            <a:pPr marL="0" marR="0" indent="0" algn="l">
              <a:lnSpc>
                <a:spcPts val="700"/>
              </a:lnSpc>
              <a:spcAft>
                <a:spcPts val="0"/>
              </a:spcAft>
            </a:pPr>
            <a:r>
              <a:rPr lang="fr-FR" sz="650" b="1" spc="-90">
                <a:solidFill>
                  <a:srgbClr val="D59325"/>
                </a:solidFill>
                <a:latin typeface="Tahoma" panose="02020603050405020304" pitchFamily="2"/>
              </a:rPr>
              <a:t>INGÉNIEUR(E) EN GÉNIE CIVIL </a:t>
            </a:r>
          </a:p>
        </p:txBody>
      </p:sp>
      <p:sp>
        <p:nvSpPr>
          <p:cNvPr id="214" name="Espace réservé du texte 213"/>
          <p:cNvSpPr>
            <a:spLocks noGrp="1"/>
          </p:cNvSpPr>
          <p:nvPr>
            <p:ph type="body" idx="10"/>
          </p:nvPr>
        </p:nvSpPr>
        <p:spPr>
          <a:xfrm>
            <a:off x="7851775" y="5838825"/>
            <a:ext cx="1676400" cy="760095"/>
          </a:xfrm>
          <a:prstGeom prst="rect">
            <a:avLst/>
          </a:prstGeom>
          <a:noFill/>
          <a:ln w="0" cmpd="sng">
            <a:noFill/>
            <a:prstDash val="solid"/>
          </a:ln>
        </p:spPr>
        <p:txBody>
          <a:bodyPr vert="horz" lIns="0" tIns="0" rIns="0" bIns="0" anchor="t"/>
          <a:lstStyle/>
          <a:p>
            <a:pPr marL="0" marR="0" indent="0" algn="just">
              <a:lnSpc>
                <a:spcPts val="1200"/>
              </a:lnSpc>
              <a:spcAft>
                <a:spcPts val="0"/>
              </a:spcAft>
            </a:pPr>
            <a:r>
              <a:rPr lang="fr-FR" sz="1000" b="1" spc="-90">
                <a:solidFill>
                  <a:srgbClr val="000000"/>
                </a:solidFill>
                <a:latin typeface="Arial" panose="02020603050405020304" pitchFamily="2"/>
              </a:rPr>
              <a:t>Pendant deux mois, au Brésil, nous avons simulé des explo-sions en créant volontairement des courts-circuits à l’intérieur de transformateurs de 52 000 litres. </a:t>
            </a:r>
          </a:p>
        </p:txBody>
      </p:sp>
      <p:sp>
        <p:nvSpPr>
          <p:cNvPr id="215" name="Espace réservé du texte 214"/>
          <p:cNvSpPr>
            <a:spLocks noGrp="1"/>
          </p:cNvSpPr>
          <p:nvPr>
            <p:ph type="body" idx="10"/>
          </p:nvPr>
        </p:nvSpPr>
        <p:spPr>
          <a:xfrm>
            <a:off x="5925185" y="6598920"/>
            <a:ext cx="3602990" cy="611505"/>
          </a:xfrm>
          <a:prstGeom prst="rect">
            <a:avLst/>
          </a:prstGeom>
          <a:noFill/>
          <a:ln w="0" cmpd="sng">
            <a:noFill/>
            <a:prstDash val="solid"/>
          </a:ln>
        </p:spPr>
        <p:txBody>
          <a:bodyPr vert="horz" lIns="0" tIns="0" rIns="0" bIns="0" anchor="t"/>
          <a:lstStyle/>
          <a:p>
            <a:pPr marL="0" marR="0" indent="0" algn="just">
              <a:lnSpc>
                <a:spcPts val="1200"/>
              </a:lnSpc>
              <a:spcAft>
                <a:spcPts val="0"/>
              </a:spcAft>
            </a:pPr>
            <a:r>
              <a:rPr lang="fr-FR" sz="1000" b="1" spc="-90">
                <a:solidFill>
                  <a:srgbClr val="000000"/>
                </a:solidFill>
                <a:latin typeface="Arial" panose="02020603050405020304" pitchFamily="2"/>
              </a:rPr>
              <a:t>Personne n’avait tenté l’expérience à cette échelle. À chaque essai, les dix secondes du compte à rebours étaient très éprouvantes car la moindre erreur pouvait provoquer une catastrophe. Nous avons réalisé 34 essais, tous réussis. </a:t>
            </a:r>
          </a:p>
        </p:txBody>
      </p:sp>
      <p:sp>
        <p:nvSpPr>
          <p:cNvPr id="216" name="Espace réservé du texte 215"/>
          <p:cNvSpPr>
            <a:spLocks noGrp="1"/>
          </p:cNvSpPr>
          <p:nvPr>
            <p:ph type="body" idx="10"/>
          </p:nvPr>
        </p:nvSpPr>
        <p:spPr>
          <a:xfrm>
            <a:off x="9936480" y="6833870"/>
            <a:ext cx="755650" cy="255905"/>
          </a:xfrm>
          <a:prstGeom prst="rect">
            <a:avLst/>
          </a:prstGeom>
          <a:noFill/>
          <a:ln w="0" cmpd="sng">
            <a:noFill/>
            <a:prstDash val="solid"/>
          </a:ln>
        </p:spPr>
        <p:txBody>
          <a:bodyPr vert="horz" lIns="0" tIns="635" rIns="0" bIns="0" anchor="t"/>
          <a:lstStyle/>
          <a:p>
            <a:pPr marL="0" marR="0" indent="0" algn="l">
              <a:lnSpc>
                <a:spcPts val="1000"/>
              </a:lnSpc>
              <a:spcAft>
                <a:spcPts val="0"/>
              </a:spcAft>
            </a:pPr>
            <a:r>
              <a:rPr lang="fr-FR" sz="850" b="1" spc="-90">
                <a:solidFill>
                  <a:srgbClr val="000000"/>
                </a:solidFill>
                <a:latin typeface="Tahoma" panose="02020603050405020304" pitchFamily="2"/>
              </a:rPr>
              <a:t>INGÉNIEUR(E) EN ÉLECTRICITÉ </a:t>
            </a:r>
          </a:p>
        </p:txBody>
      </p:sp>
      <p:sp>
        <p:nvSpPr>
          <p:cNvPr id="217" name="Espace réservé du texte 216"/>
          <p:cNvSpPr>
            <a:spLocks noGrp="1"/>
          </p:cNvSpPr>
          <p:nvPr>
            <p:ph type="body" idx="10"/>
          </p:nvPr>
        </p:nvSpPr>
        <p:spPr>
          <a:xfrm>
            <a:off x="362585" y="7027545"/>
            <a:ext cx="1978025" cy="930910"/>
          </a:xfrm>
          <a:prstGeom prst="rect">
            <a:avLst/>
          </a:prstGeom>
          <a:noFill/>
          <a:ln w="0" cmpd="sng">
            <a:noFill/>
            <a:prstDash val="solid"/>
          </a:ln>
        </p:spPr>
        <p:txBody>
          <a:bodyPr vert="horz" lIns="0" tIns="41910" rIns="0" bIns="0" anchor="t"/>
          <a:lstStyle/>
          <a:p>
            <a:pPr marL="45720" marR="0" indent="-45720" algn="l">
              <a:lnSpc>
                <a:spcPts val="1400"/>
              </a:lnSpc>
              <a:spcAft>
                <a:spcPts val="0"/>
              </a:spcAft>
            </a:pPr>
            <a:r>
              <a:rPr lang="fr-FR" sz="1450" spc="10">
                <a:solidFill>
                  <a:srgbClr val="D18A29"/>
                </a:solidFill>
                <a:latin typeface="Tahoma" panose="02020603050405020304" pitchFamily="2"/>
              </a:rPr>
              <a:t>“Que l’on puisse faire autant d’énergie avec quelque chose de si petit me fascine depuis très longtemps.” </a:t>
            </a:r>
          </a:p>
        </p:txBody>
      </p:sp>
      <p:sp>
        <p:nvSpPr>
          <p:cNvPr id="218" name="Espace réservé du texte 217"/>
          <p:cNvSpPr>
            <a:spLocks noGrp="1"/>
          </p:cNvSpPr>
          <p:nvPr>
            <p:ph type="body" idx="10"/>
          </p:nvPr>
        </p:nvSpPr>
        <p:spPr>
          <a:xfrm>
            <a:off x="9936480" y="7317740"/>
            <a:ext cx="868680" cy="100965"/>
          </a:xfrm>
          <a:prstGeom prst="rect">
            <a:avLst/>
          </a:prstGeom>
          <a:noFill/>
          <a:ln w="0" cmpd="sng">
            <a:noFill/>
            <a:prstDash val="solid"/>
          </a:ln>
        </p:spPr>
        <p:txBody>
          <a:bodyPr vert="horz" lIns="0" tIns="8255" rIns="0" bIns="0" anchor="t"/>
          <a:lstStyle/>
          <a:p>
            <a:pPr marL="0" marR="0" indent="0" algn="l">
              <a:lnSpc>
                <a:spcPts val="700"/>
              </a:lnSpc>
              <a:spcAft>
                <a:spcPts val="0"/>
              </a:spcAft>
            </a:pPr>
            <a:r>
              <a:rPr lang="fr-FR" sz="650" b="1" spc="-95">
                <a:solidFill>
                  <a:srgbClr val="D59325"/>
                </a:solidFill>
                <a:latin typeface="Tahoma" panose="02020603050405020304" pitchFamily="2"/>
              </a:rPr>
              <a:t>INGÉNIEUR(E) SÉCURITÉ </a:t>
            </a:r>
          </a:p>
        </p:txBody>
      </p:sp>
      <p:sp>
        <p:nvSpPr>
          <p:cNvPr id="219" name="Espace réservé du texte 218"/>
          <p:cNvSpPr>
            <a:spLocks noGrp="1"/>
          </p:cNvSpPr>
          <p:nvPr>
            <p:ph type="body" idx="10"/>
          </p:nvPr>
        </p:nvSpPr>
        <p:spPr>
          <a:xfrm>
            <a:off x="5928360" y="7367905"/>
            <a:ext cx="3599815" cy="604520"/>
          </a:xfrm>
          <a:prstGeom prst="rect">
            <a:avLst/>
          </a:prstGeom>
          <a:noFill/>
          <a:ln w="0" cmpd="sng">
            <a:noFill/>
            <a:prstDash val="solid"/>
          </a:ln>
        </p:spPr>
        <p:txBody>
          <a:bodyPr vert="horz" lIns="0" tIns="0" rIns="0" bIns="0" anchor="t"/>
          <a:lstStyle/>
          <a:p>
            <a:pPr marL="0" marR="0" indent="0" algn="just">
              <a:lnSpc>
                <a:spcPts val="1200"/>
              </a:lnSpc>
              <a:spcAft>
                <a:spcPts val="0"/>
              </a:spcAft>
            </a:pPr>
            <a:r>
              <a:rPr lang="fr-FR" sz="1000" b="1" spc="-70">
                <a:solidFill>
                  <a:srgbClr val="000000"/>
                </a:solidFill>
                <a:latin typeface="Arial" panose="02020603050405020304" pitchFamily="2"/>
              </a:rPr>
              <a:t>Dans notre société, la moitié du personnel est d’origine étrangère et nos clients viennent du monde entier. Nous maîtrisons tous au moins deux langues. Le français vient bien après l’anglais, l’espagnol, le russe... </a:t>
            </a:r>
            <a:r>
              <a:rPr lang="fr-FR" sz="900" spc="-70">
                <a:solidFill>
                  <a:srgbClr val="000000"/>
                </a:solidFill>
                <a:latin typeface="Tahoma" panose="02020603050405020304" pitchFamily="2"/>
              </a:rPr>
              <a:t>» </a:t>
            </a:r>
          </a:p>
        </p:txBody>
      </p:sp>
      <p:sp>
        <p:nvSpPr>
          <p:cNvPr id="220" name="Espace réservé du texte 219"/>
          <p:cNvSpPr>
            <a:spLocks noGrp="1"/>
          </p:cNvSpPr>
          <p:nvPr>
            <p:ph type="body" idx="10"/>
          </p:nvPr>
        </p:nvSpPr>
        <p:spPr>
          <a:xfrm>
            <a:off x="9933305" y="7647305"/>
            <a:ext cx="948055" cy="20129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0">
                <a:solidFill>
                  <a:srgbClr val="D59325"/>
                </a:solidFill>
                <a:latin typeface="Tahoma" panose="02020603050405020304" pitchFamily="2"/>
              </a:rPr>
              <a:t>TECHNICIEN(NE) EN GÉNIE ÉLECTRIQUE </a:t>
            </a:r>
          </a:p>
        </p:txBody>
      </p:sp>
      <p:sp>
        <p:nvSpPr>
          <p:cNvPr id="221" name="Espace réservé du texte 220"/>
          <p:cNvSpPr>
            <a:spLocks noGrp="1"/>
          </p:cNvSpPr>
          <p:nvPr>
            <p:ph type="body" idx="10"/>
          </p:nvPr>
        </p:nvSpPr>
        <p:spPr>
          <a:xfrm>
            <a:off x="2569210" y="7741920"/>
            <a:ext cx="2649220" cy="463550"/>
          </a:xfrm>
          <a:prstGeom prst="rect">
            <a:avLst/>
          </a:prstGeom>
          <a:noFill/>
          <a:ln w="0" cmpd="sng">
            <a:noFill/>
            <a:prstDash val="solid"/>
          </a:ln>
        </p:spPr>
        <p:txBody>
          <a:bodyPr vert="horz" lIns="0" tIns="0" rIns="0" bIns="0" anchor="t"/>
          <a:lstStyle/>
          <a:p>
            <a:pPr marL="0" marR="0" indent="0" algn="just">
              <a:lnSpc>
                <a:spcPts val="1100"/>
              </a:lnSpc>
              <a:spcAft>
                <a:spcPts val="0"/>
              </a:spcAft>
            </a:pPr>
            <a:r>
              <a:rPr lang="fr-FR" sz="900" spc="-20">
                <a:solidFill>
                  <a:srgbClr val="000000"/>
                </a:solidFill>
                <a:latin typeface="Tahoma" panose="02020603050405020304" pitchFamily="2"/>
              </a:rPr>
              <a:t>Il est parfois difficile de se retrouver seule dans un pays inconnu, surtout si on ne parle pas bien la langue. Mais cela ouvre l’esprit ! C’est une expérience très riche que </a:t>
            </a:r>
          </a:p>
        </p:txBody>
      </p:sp>
      <p:sp>
        <p:nvSpPr>
          <p:cNvPr id="222" name="Espace réservé du texte 221"/>
          <p:cNvSpPr>
            <a:spLocks noGrp="1"/>
          </p:cNvSpPr>
          <p:nvPr>
            <p:ph type="body" idx="10"/>
          </p:nvPr>
        </p:nvSpPr>
        <p:spPr>
          <a:xfrm>
            <a:off x="829310" y="8205470"/>
            <a:ext cx="4389120" cy="411480"/>
          </a:xfrm>
          <a:prstGeom prst="rect">
            <a:avLst/>
          </a:prstGeom>
          <a:noFill/>
          <a:ln w="0" cmpd="sng">
            <a:noFill/>
            <a:prstDash val="solid"/>
          </a:ln>
        </p:spPr>
        <p:txBody>
          <a:bodyPr vert="horz" lIns="0" tIns="0" rIns="0" bIns="0" anchor="t"/>
          <a:lstStyle/>
          <a:p>
            <a:pPr marL="0" marR="0" indent="0" algn="just">
              <a:lnSpc>
                <a:spcPts val="1100"/>
              </a:lnSpc>
              <a:spcAft>
                <a:spcPts val="0"/>
              </a:spcAft>
            </a:pPr>
            <a:r>
              <a:rPr lang="fr-FR" sz="900" spc="-20">
                <a:solidFill>
                  <a:srgbClr val="000000"/>
                </a:solidFill>
                <a:latin typeface="Tahoma" panose="02020603050405020304" pitchFamily="2"/>
              </a:rPr>
              <a:t>ce soit pour un stage ou un emploi. Ce que j’aimerais faire par la suite ? Des études sur la fusion nucléaire, théoriquement possible, qui nous affranchirait des déchets produits par la fission. » </a:t>
            </a:r>
          </a:p>
        </p:txBody>
      </p:sp>
      <p:sp>
        <p:nvSpPr>
          <p:cNvPr id="223" name="Espace réservé du texte 222"/>
          <p:cNvSpPr>
            <a:spLocks noGrp="1"/>
          </p:cNvSpPr>
          <p:nvPr>
            <p:ph type="body" idx="10"/>
          </p:nvPr>
        </p:nvSpPr>
        <p:spPr>
          <a:xfrm>
            <a:off x="9933305" y="8079740"/>
            <a:ext cx="948055" cy="19875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0">
                <a:solidFill>
                  <a:srgbClr val="D59325"/>
                </a:solidFill>
                <a:latin typeface="Tahoma" panose="02020603050405020304" pitchFamily="2"/>
              </a:rPr>
              <a:t>TECHNICIEN(NE) EN GÉNIE CLIMATIQUE </a:t>
            </a:r>
          </a:p>
        </p:txBody>
      </p:sp>
      <p:sp>
        <p:nvSpPr>
          <p:cNvPr id="224" name="Espace réservé du texte 223"/>
          <p:cNvSpPr>
            <a:spLocks noGrp="1"/>
          </p:cNvSpPr>
          <p:nvPr>
            <p:ph type="body" idx="10"/>
          </p:nvPr>
        </p:nvSpPr>
        <p:spPr>
          <a:xfrm>
            <a:off x="7449185" y="7974330"/>
            <a:ext cx="2078990" cy="866775"/>
          </a:xfrm>
          <a:prstGeom prst="rect">
            <a:avLst/>
          </a:prstGeom>
          <a:noFill/>
          <a:ln w="0" cmpd="sng">
            <a:noFill/>
            <a:prstDash val="solid"/>
          </a:ln>
        </p:spPr>
        <p:txBody>
          <a:bodyPr vert="horz" lIns="0" tIns="0" rIns="0" bIns="0" anchor="t"/>
          <a:lstStyle/>
          <a:p>
            <a:pPr marL="0" marR="0" indent="914400" algn="l">
              <a:lnSpc>
                <a:spcPts val="1200"/>
              </a:lnSpc>
              <a:spcAft>
                <a:spcPts val="0"/>
              </a:spcAft>
            </a:pPr>
            <a:r>
              <a:rPr lang="fr-FR" sz="1000" b="1" spc="-90">
                <a:solidFill>
                  <a:srgbClr val="BD002A"/>
                </a:solidFill>
                <a:latin typeface="Arial" panose="02020603050405020304" pitchFamily="2"/>
              </a:rPr>
              <a:t>Sylvain Prigent, 30 ans Responsable du département Recherche </a:t>
            </a:r>
          </a:p>
          <a:p>
            <a:pPr marL="0" marR="0" indent="0" algn="r">
              <a:lnSpc>
                <a:spcPts val="1200"/>
              </a:lnSpc>
              <a:spcBef>
                <a:spcPts val="0"/>
              </a:spcBef>
              <a:spcAft>
                <a:spcPts val="0"/>
              </a:spcAft>
            </a:pPr>
            <a:r>
              <a:rPr lang="fr-FR" sz="1000" b="1" spc="-80">
                <a:solidFill>
                  <a:srgbClr val="BD002A"/>
                </a:solidFill>
                <a:latin typeface="Arial" panose="02020603050405020304" pitchFamily="2"/>
              </a:rPr>
              <a:t>SERGI </a:t>
            </a:r>
            <a:r>
              <a:rPr lang="fr-FR" sz="900" spc="-80">
                <a:solidFill>
                  <a:srgbClr val="BD002A"/>
                </a:solidFill>
                <a:latin typeface="Tahoma" panose="02020603050405020304" pitchFamily="2"/>
              </a:rPr>
              <a:t>- </a:t>
            </a:r>
            <a:r>
              <a:rPr lang="fr-FR" sz="1000" b="1" spc="-80">
                <a:solidFill>
                  <a:srgbClr val="BD002A"/>
                </a:solidFill>
                <a:latin typeface="Arial" panose="02020603050405020304" pitchFamily="2"/>
              </a:rPr>
              <a:t>Archères (78) </a:t>
            </a:r>
          </a:p>
          <a:p>
            <a:pPr marL="0" marR="0" indent="0" algn="r">
              <a:lnSpc>
                <a:spcPts val="1200"/>
              </a:lnSpc>
              <a:spcBef>
                <a:spcPts val="605"/>
              </a:spcBef>
              <a:spcAft>
                <a:spcPts val="0"/>
              </a:spcAft>
            </a:pPr>
            <a:r>
              <a:rPr lang="fr-FR" sz="1000" b="1" spc="-70">
                <a:solidFill>
                  <a:srgbClr val="BD002A"/>
                </a:solidFill>
                <a:latin typeface="Arial" panose="02020603050405020304" pitchFamily="2"/>
              </a:rPr>
              <a:t>BTS d’électromécanique </a:t>
            </a:r>
          </a:p>
          <a:p>
            <a:pPr marL="0" marR="0" indent="0" algn="r">
              <a:lnSpc>
                <a:spcPts val="1100"/>
              </a:lnSpc>
              <a:spcBef>
                <a:spcPts val="230"/>
              </a:spcBef>
              <a:spcAft>
                <a:spcPts val="0"/>
              </a:spcAft>
            </a:pPr>
            <a:r>
              <a:rPr lang="fr-FR" sz="1000" b="1" spc="-75">
                <a:solidFill>
                  <a:srgbClr val="BD002A"/>
                </a:solidFill>
                <a:latin typeface="Arial" panose="02020603050405020304" pitchFamily="2"/>
              </a:rPr>
              <a:t>École EPMI </a:t>
            </a:r>
          </a:p>
        </p:txBody>
      </p:sp>
      <p:sp>
        <p:nvSpPr>
          <p:cNvPr id="225" name="Espace réservé du texte 224"/>
          <p:cNvSpPr>
            <a:spLocks noGrp="1"/>
          </p:cNvSpPr>
          <p:nvPr>
            <p:ph type="body" idx="10"/>
          </p:nvPr>
        </p:nvSpPr>
        <p:spPr>
          <a:xfrm>
            <a:off x="9933305" y="8512810"/>
            <a:ext cx="948055" cy="19812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0">
                <a:solidFill>
                  <a:srgbClr val="D59325"/>
                </a:solidFill>
                <a:latin typeface="Tahoma" panose="02020603050405020304" pitchFamily="2"/>
              </a:rPr>
              <a:t>TECHNICIEN(NE) EN GÉNIE DES MATÉRIAUX </a:t>
            </a:r>
          </a:p>
        </p:txBody>
      </p:sp>
      <p:sp>
        <p:nvSpPr>
          <p:cNvPr id="226" name="Espace réservé du texte 225"/>
          <p:cNvSpPr>
            <a:spLocks noGrp="1"/>
          </p:cNvSpPr>
          <p:nvPr>
            <p:ph type="body" idx="10"/>
          </p:nvPr>
        </p:nvSpPr>
        <p:spPr>
          <a:xfrm>
            <a:off x="3209290" y="8771255"/>
            <a:ext cx="2014855" cy="990600"/>
          </a:xfrm>
          <a:prstGeom prst="rect">
            <a:avLst/>
          </a:prstGeom>
          <a:noFill/>
          <a:ln w="0" cmpd="sng">
            <a:noFill/>
            <a:prstDash val="solid"/>
          </a:ln>
        </p:spPr>
        <p:txBody>
          <a:bodyPr vert="horz" lIns="0" tIns="635" rIns="0" bIns="0" anchor="t"/>
          <a:lstStyle/>
          <a:p>
            <a:pPr marL="0" marR="0" indent="0" algn="r">
              <a:lnSpc>
                <a:spcPts val="1200"/>
              </a:lnSpc>
              <a:spcAft>
                <a:spcPts val="0"/>
              </a:spcAft>
            </a:pPr>
            <a:r>
              <a:rPr lang="fr-FR" sz="1000" b="1" spc="-20">
                <a:solidFill>
                  <a:srgbClr val="C75B2A"/>
                </a:solidFill>
                <a:latin typeface="Arial" panose="02020603050405020304" pitchFamily="2"/>
              </a:rPr>
              <a:t>Laetitia Angers, 31 ans Ingénieure d’études en génie nucléaire EDF SEPTEN </a:t>
            </a:r>
            <a:r>
              <a:rPr lang="fr-FR" sz="900" spc="-20">
                <a:solidFill>
                  <a:srgbClr val="C75B2A"/>
                </a:solidFill>
                <a:latin typeface="Tahoma" panose="02020603050405020304" pitchFamily="2"/>
              </a:rPr>
              <a:t>- </a:t>
            </a:r>
            <a:r>
              <a:rPr lang="fr-FR" sz="1000" b="1" spc="-20">
                <a:solidFill>
                  <a:srgbClr val="C75B2A"/>
                </a:solidFill>
                <a:latin typeface="Arial" panose="02020603050405020304" pitchFamily="2"/>
              </a:rPr>
              <a:t>Villeurbanne (69) </a:t>
            </a:r>
          </a:p>
          <a:p>
            <a:pPr marL="0" marR="0" indent="0" algn="r">
              <a:lnSpc>
                <a:spcPts val="1200"/>
              </a:lnSpc>
              <a:spcBef>
                <a:spcPts val="600"/>
              </a:spcBef>
              <a:spcAft>
                <a:spcPts val="0"/>
              </a:spcAft>
            </a:pPr>
            <a:r>
              <a:rPr lang="fr-FR" sz="1000" b="1" spc="-90">
                <a:solidFill>
                  <a:srgbClr val="C75B2A"/>
                </a:solidFill>
                <a:latin typeface="Arial" panose="02020603050405020304" pitchFamily="2"/>
              </a:rPr>
              <a:t>École EPF </a:t>
            </a:r>
          </a:p>
          <a:p>
            <a:pPr marL="0" marR="0" indent="0" algn="r">
              <a:lnSpc>
                <a:spcPts val="1200"/>
              </a:lnSpc>
              <a:spcBef>
                <a:spcPts val="0"/>
              </a:spcBef>
              <a:spcAft>
                <a:spcPts val="0"/>
              </a:spcAft>
            </a:pPr>
            <a:r>
              <a:rPr lang="fr-FR" sz="1000" b="1" spc="-60">
                <a:solidFill>
                  <a:srgbClr val="C75B2A"/>
                </a:solidFill>
                <a:latin typeface="Arial" panose="02020603050405020304" pitchFamily="2"/>
              </a:rPr>
              <a:t>Master de génie nucléaire </a:t>
            </a:r>
          </a:p>
          <a:p>
            <a:pPr marL="0" marR="0" indent="0" algn="r">
              <a:lnSpc>
                <a:spcPts val="1200"/>
              </a:lnSpc>
              <a:spcBef>
                <a:spcPts val="0"/>
              </a:spcBef>
              <a:spcAft>
                <a:spcPts val="0"/>
              </a:spcAft>
            </a:pPr>
            <a:r>
              <a:rPr lang="fr-FR" sz="1000" b="1" spc="-70">
                <a:solidFill>
                  <a:srgbClr val="C75B2A"/>
                </a:solidFill>
                <a:latin typeface="Arial" panose="02020603050405020304" pitchFamily="2"/>
              </a:rPr>
              <a:t>aux États-Unis </a:t>
            </a:r>
          </a:p>
        </p:txBody>
      </p:sp>
      <p:sp>
        <p:nvSpPr>
          <p:cNvPr id="227" name="Espace réservé du texte 226"/>
          <p:cNvSpPr>
            <a:spLocks noGrp="1"/>
          </p:cNvSpPr>
          <p:nvPr>
            <p:ph type="body" idx="10"/>
          </p:nvPr>
        </p:nvSpPr>
        <p:spPr>
          <a:xfrm>
            <a:off x="9933305" y="8942705"/>
            <a:ext cx="722630" cy="20129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5">
                <a:solidFill>
                  <a:srgbClr val="D59325"/>
                </a:solidFill>
                <a:latin typeface="Tahoma" panose="02020603050405020304" pitchFamily="2"/>
              </a:rPr>
              <a:t>TECHNICIEN(NE) EN RADIOPROTECTION </a:t>
            </a:r>
          </a:p>
        </p:txBody>
      </p:sp>
      <p:sp>
        <p:nvSpPr>
          <p:cNvPr id="228" name="Espace réservé du texte 227"/>
          <p:cNvSpPr>
            <a:spLocks noGrp="1"/>
          </p:cNvSpPr>
          <p:nvPr>
            <p:ph type="body" idx="10"/>
          </p:nvPr>
        </p:nvSpPr>
        <p:spPr>
          <a:xfrm>
            <a:off x="9933305" y="9371965"/>
            <a:ext cx="722630" cy="20193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5">
                <a:solidFill>
                  <a:srgbClr val="D59325"/>
                </a:solidFill>
                <a:latin typeface="Tahoma" panose="02020603050405020304" pitchFamily="2"/>
              </a:rPr>
              <a:t>TECHNICIEN(NE) EN INSTRUMENTATION </a:t>
            </a:r>
          </a:p>
        </p:txBody>
      </p:sp>
      <p:sp>
        <p:nvSpPr>
          <p:cNvPr id="229" name="Espace réservé du texte 228"/>
          <p:cNvSpPr>
            <a:spLocks noGrp="1"/>
          </p:cNvSpPr>
          <p:nvPr>
            <p:ph type="body" idx="10"/>
          </p:nvPr>
        </p:nvSpPr>
        <p:spPr>
          <a:xfrm>
            <a:off x="9933305" y="9805670"/>
            <a:ext cx="722630" cy="20066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0">
                <a:solidFill>
                  <a:srgbClr val="D59325"/>
                </a:solidFill>
                <a:latin typeface="Tahoma" panose="02020603050405020304" pitchFamily="2"/>
              </a:rPr>
              <a:t>THERMICIEN(NE) DU BÂTIMENT </a:t>
            </a:r>
          </a:p>
        </p:txBody>
      </p:sp>
      <p:sp>
        <p:nvSpPr>
          <p:cNvPr id="230" name="Espace réservé du texte 229"/>
          <p:cNvSpPr>
            <a:spLocks noGrp="1"/>
          </p:cNvSpPr>
          <p:nvPr>
            <p:ph type="body" idx="10"/>
          </p:nvPr>
        </p:nvSpPr>
        <p:spPr>
          <a:xfrm>
            <a:off x="9933305" y="10238105"/>
            <a:ext cx="497205" cy="97790"/>
          </a:xfrm>
          <a:prstGeom prst="rect">
            <a:avLst/>
          </a:prstGeom>
          <a:noFill/>
          <a:ln w="0" cmpd="sng">
            <a:noFill/>
            <a:prstDash val="solid"/>
          </a:ln>
        </p:spPr>
        <p:txBody>
          <a:bodyPr vert="horz" lIns="0" tIns="8255" rIns="0" bIns="0" anchor="t"/>
          <a:lstStyle/>
          <a:p>
            <a:pPr marL="0" marR="0" indent="0" algn="l">
              <a:lnSpc>
                <a:spcPts val="700"/>
              </a:lnSpc>
              <a:spcAft>
                <a:spcPts val="0"/>
              </a:spcAft>
            </a:pPr>
            <a:r>
              <a:rPr lang="fr-FR" sz="650" b="1" spc="-105">
                <a:solidFill>
                  <a:srgbClr val="D59325"/>
                </a:solidFill>
                <a:latin typeface="Tahoma" panose="02020603050405020304" pitchFamily="2"/>
              </a:rPr>
              <a:t>TOPOGRAPHE </a:t>
            </a:r>
          </a:p>
        </p:txBody>
      </p:sp>
      <p:sp>
        <p:nvSpPr>
          <p:cNvPr id="231" name="Espace réservé du texte 230"/>
          <p:cNvSpPr>
            <a:spLocks noGrp="1"/>
          </p:cNvSpPr>
          <p:nvPr>
            <p:ph type="body" idx="10"/>
          </p:nvPr>
        </p:nvSpPr>
        <p:spPr>
          <a:xfrm>
            <a:off x="101600" y="10456545"/>
            <a:ext cx="244475" cy="133985"/>
          </a:xfrm>
          <a:prstGeom prst="rect">
            <a:avLst/>
          </a:prstGeom>
          <a:noFill/>
          <a:ln w="0" cmpd="sng">
            <a:noFill/>
            <a:prstDash val="solid"/>
          </a:ln>
        </p:spPr>
        <p:txBody>
          <a:bodyPr vert="horz" lIns="0" tIns="13970" rIns="0" bIns="0" anchor="t"/>
          <a:lstStyle/>
          <a:p>
            <a:pPr marL="0" marR="0" indent="0" algn="l">
              <a:lnSpc>
                <a:spcPts val="900"/>
              </a:lnSpc>
              <a:spcAft>
                <a:spcPts val="0"/>
              </a:spcAft>
            </a:pPr>
            <a:r>
              <a:rPr lang="fr-FR" sz="900" b="1" spc="55">
                <a:solidFill>
                  <a:srgbClr val="000000"/>
                </a:solidFill>
                <a:latin typeface="Tahoma" panose="02020603050405020304" pitchFamily="2"/>
              </a:rPr>
              <a:t>12 </a:t>
            </a:r>
          </a:p>
        </p:txBody>
      </p:sp>
      <p:sp>
        <p:nvSpPr>
          <p:cNvPr id="232" name="Espace réservé du texte 231"/>
          <p:cNvSpPr>
            <a:spLocks noGrp="1"/>
          </p:cNvSpPr>
          <p:nvPr>
            <p:ph type="body" idx="10"/>
          </p:nvPr>
        </p:nvSpPr>
        <p:spPr>
          <a:xfrm>
            <a:off x="10812145" y="10456545"/>
            <a:ext cx="247650" cy="133985"/>
          </a:xfrm>
          <a:prstGeom prst="rect">
            <a:avLst/>
          </a:prstGeom>
          <a:noFill/>
          <a:ln w="0" cmpd="sng">
            <a:noFill/>
            <a:prstDash val="solid"/>
          </a:ln>
        </p:spPr>
        <p:txBody>
          <a:bodyPr vert="horz" lIns="0" tIns="13970" rIns="0" bIns="0" anchor="t"/>
          <a:lstStyle/>
          <a:p>
            <a:pPr marL="0" marR="0" indent="0" algn="l">
              <a:lnSpc>
                <a:spcPts val="900"/>
              </a:lnSpc>
              <a:spcAft>
                <a:spcPts val="0"/>
              </a:spcAft>
            </a:pPr>
            <a:r>
              <a:rPr lang="fr-FR" sz="900" b="1" spc="65">
                <a:solidFill>
                  <a:srgbClr val="000000"/>
                </a:solidFill>
                <a:latin typeface="Tahoma" panose="02020603050405020304" pitchFamily="2"/>
              </a:rPr>
              <a:t>13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236" name="Image.jpg"/>
          <p:cNvPicPr/>
          <p:nvPr/>
        </p:nvPicPr>
        <p:blipFill>
          <a:blip r:embed="rId2"/>
          <a:stretch>
            <a:fillRect/>
          </a:stretch>
        </p:blipFill>
        <p:spPr>
          <a:xfrm>
            <a:off x="0" y="0"/>
            <a:ext cx="11162030" cy="10692130"/>
          </a:xfrm>
          <a:prstGeom prst="rect">
            <a:avLst/>
          </a:prstGeom>
        </p:spPr>
      </p:pic>
      <p:sp>
        <p:nvSpPr>
          <p:cNvPr id="237" name="Espace réservé du texte 236"/>
          <p:cNvSpPr>
            <a:spLocks noGrp="1"/>
          </p:cNvSpPr>
          <p:nvPr>
            <p:ph type="body" idx="10"/>
          </p:nvPr>
        </p:nvSpPr>
        <p:spPr>
          <a:xfrm>
            <a:off x="9933305" y="330835"/>
            <a:ext cx="880745" cy="91249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85">
                <a:solidFill>
                  <a:srgbClr val="C75B2A"/>
                </a:solidFill>
                <a:latin typeface="Tahoma" panose="02020603050405020304" pitchFamily="2"/>
              </a:rPr>
              <a:t>AIGUILLEUR(SE) DU CIEL </a:t>
            </a:r>
          </a:p>
          <a:p>
            <a:pPr marL="0" marR="0" indent="0" algn="l">
              <a:lnSpc>
                <a:spcPts val="800"/>
              </a:lnSpc>
              <a:spcBef>
                <a:spcPts val="2005"/>
              </a:spcBef>
              <a:spcAft>
                <a:spcPts val="0"/>
              </a:spcAft>
            </a:pPr>
            <a:r>
              <a:rPr lang="fr-FR" sz="650" b="1" spc="-65">
                <a:solidFill>
                  <a:srgbClr val="C75B2A"/>
                </a:solidFill>
                <a:latin typeface="Tahoma" panose="02020603050405020304" pitchFamily="2"/>
              </a:rPr>
              <a:t>AÉRODYNAMICIEN(NE) </a:t>
            </a:r>
          </a:p>
          <a:p>
            <a:pPr marL="0" marR="0" indent="0" algn="l">
              <a:lnSpc>
                <a:spcPts val="800"/>
              </a:lnSpc>
              <a:spcBef>
                <a:spcPts val="2020"/>
              </a:spcBef>
              <a:spcAft>
                <a:spcPts val="0"/>
              </a:spcAft>
            </a:pPr>
            <a:r>
              <a:rPr lang="fr-FR" sz="650" b="1" spc="0">
                <a:solidFill>
                  <a:srgbClr val="C75B2A"/>
                </a:solidFill>
                <a:latin typeface="Tahoma" panose="02020603050405020304" pitchFamily="2"/>
              </a:rPr>
              <a:t>CHERCHEUR(SE) EN ACOUSTIQUE </a:t>
            </a:r>
          </a:p>
        </p:txBody>
      </p:sp>
      <p:sp>
        <p:nvSpPr>
          <p:cNvPr id="238" name="Espace réservé du texte 237"/>
          <p:cNvSpPr>
            <a:spLocks noGrp="1"/>
          </p:cNvSpPr>
          <p:nvPr>
            <p:ph type="body" idx="10"/>
          </p:nvPr>
        </p:nvSpPr>
        <p:spPr>
          <a:xfrm>
            <a:off x="1813560" y="1294765"/>
            <a:ext cx="7040880" cy="765810"/>
          </a:xfrm>
          <a:prstGeom prst="rect">
            <a:avLst/>
          </a:prstGeom>
          <a:noFill/>
          <a:ln w="0" cmpd="sng">
            <a:noFill/>
            <a:prstDash val="solid"/>
          </a:ln>
        </p:spPr>
        <p:txBody>
          <a:bodyPr vert="horz" lIns="0" tIns="635" rIns="0" bIns="0" anchor="t">
            <a:normAutofit fontScale="85000" lnSpcReduction="10000"/>
          </a:bodyPr>
          <a:lstStyle/>
          <a:p>
            <a:pPr marL="0" marR="0" indent="0" algn="l">
              <a:lnSpc>
                <a:spcPts val="6000"/>
              </a:lnSpc>
              <a:spcAft>
                <a:spcPts val="0"/>
              </a:spcAft>
            </a:pPr>
            <a:r>
              <a:rPr lang="fr-FR" sz="4900" b="1" spc="320">
                <a:solidFill>
                  <a:srgbClr val="000000"/>
                </a:solidFill>
                <a:latin typeface="Tahoma" panose="02020603050405020304" pitchFamily="2"/>
              </a:rPr>
              <a:t>physique et transports </a:t>
            </a:r>
          </a:p>
        </p:txBody>
      </p:sp>
      <p:sp>
        <p:nvSpPr>
          <p:cNvPr id="239" name="Espace réservé du texte 238"/>
          <p:cNvSpPr>
            <a:spLocks noGrp="1"/>
          </p:cNvSpPr>
          <p:nvPr>
            <p:ph type="body" idx="10"/>
          </p:nvPr>
        </p:nvSpPr>
        <p:spPr>
          <a:xfrm>
            <a:off x="9933305" y="1501140"/>
            <a:ext cx="963295" cy="19939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0">
                <a:solidFill>
                  <a:srgbClr val="C75B2A"/>
                </a:solidFill>
                <a:latin typeface="Tahoma" panose="02020603050405020304" pitchFamily="2"/>
              </a:rPr>
              <a:t>CHERCHEUR(SE) EN ÉVALUATION DES RISQUES </a:t>
            </a:r>
          </a:p>
        </p:txBody>
      </p:sp>
      <p:sp>
        <p:nvSpPr>
          <p:cNvPr id="240" name="Espace réservé du texte 239"/>
          <p:cNvSpPr>
            <a:spLocks noGrp="1"/>
          </p:cNvSpPr>
          <p:nvPr>
            <p:ph type="body" idx="10"/>
          </p:nvPr>
        </p:nvSpPr>
        <p:spPr>
          <a:xfrm>
            <a:off x="914400" y="2291080"/>
            <a:ext cx="4343400" cy="970280"/>
          </a:xfrm>
          <a:prstGeom prst="rect">
            <a:avLst/>
          </a:prstGeom>
          <a:noFill/>
          <a:ln w="0" cmpd="sng">
            <a:noFill/>
            <a:prstDash val="solid"/>
          </a:ln>
        </p:spPr>
        <p:txBody>
          <a:bodyPr vert="horz" lIns="0" tIns="0" rIns="0" bIns="0" anchor="t"/>
          <a:lstStyle/>
          <a:p>
            <a:pPr marL="0" marR="0" indent="0" algn="r">
              <a:lnSpc>
                <a:spcPts val="1900"/>
              </a:lnSpc>
              <a:spcAft>
                <a:spcPts val="0"/>
              </a:spcAft>
            </a:pPr>
            <a:r>
              <a:rPr lang="fr-FR" sz="1500" b="1" spc="0">
                <a:solidFill>
                  <a:srgbClr val="000000"/>
                </a:solidFill>
                <a:latin typeface="Tahoma" panose="02020603050405020304" pitchFamily="2"/>
              </a:rPr>
              <a:t>Plus de sécurité, plus de confort, moins de pollution... De la recherche à la production, les transports demandent toujours plus d’innovations. </a:t>
            </a:r>
          </a:p>
        </p:txBody>
      </p:sp>
      <p:sp>
        <p:nvSpPr>
          <p:cNvPr id="241" name="Espace réservé du texte 240"/>
          <p:cNvSpPr>
            <a:spLocks noGrp="1"/>
          </p:cNvSpPr>
          <p:nvPr>
            <p:ph type="body" idx="10"/>
          </p:nvPr>
        </p:nvSpPr>
        <p:spPr>
          <a:xfrm>
            <a:off x="7753985" y="3070860"/>
            <a:ext cx="1786255" cy="316230"/>
          </a:xfrm>
          <a:prstGeom prst="rect">
            <a:avLst/>
          </a:prstGeom>
          <a:noFill/>
          <a:ln w="0" cmpd="sng">
            <a:noFill/>
            <a:prstDash val="solid"/>
          </a:ln>
        </p:spPr>
        <p:txBody>
          <a:bodyPr vert="horz" lIns="0" tIns="11430" rIns="0" bIns="0" anchor="t"/>
          <a:lstStyle/>
          <a:p>
            <a:pPr marL="0" marR="0" indent="274320" algn="l">
              <a:lnSpc>
                <a:spcPts val="1200"/>
              </a:lnSpc>
              <a:spcAft>
                <a:spcPts val="0"/>
              </a:spcAft>
            </a:pPr>
            <a:r>
              <a:rPr lang="fr-FR" sz="1000" b="1" spc="-114">
                <a:solidFill>
                  <a:srgbClr val="F2DFB2"/>
                </a:solidFill>
                <a:latin typeface="Arial" panose="02020603050405020304" pitchFamily="2"/>
              </a:rPr>
              <a:t>LA QUALITÉ, UNE EXIGENCE INCONTOURNABLE </a:t>
            </a:r>
          </a:p>
        </p:txBody>
      </p:sp>
      <p:sp>
        <p:nvSpPr>
          <p:cNvPr id="242" name="Espace réservé du texte 241"/>
          <p:cNvSpPr>
            <a:spLocks noGrp="1"/>
          </p:cNvSpPr>
          <p:nvPr>
            <p:ph type="body" idx="10"/>
          </p:nvPr>
        </p:nvSpPr>
        <p:spPr>
          <a:xfrm>
            <a:off x="9933305" y="1958340"/>
            <a:ext cx="1045845" cy="1623060"/>
          </a:xfrm>
          <a:prstGeom prst="rect">
            <a:avLst/>
          </a:prstGeom>
          <a:noFill/>
          <a:ln w="0" cmpd="sng">
            <a:noFill/>
            <a:prstDash val="solid"/>
          </a:ln>
        </p:spPr>
        <p:txBody>
          <a:bodyPr vert="horz" lIns="0" tIns="0" rIns="0" bIns="0" anchor="t"/>
          <a:lstStyle/>
          <a:p>
            <a:pPr marL="0" marR="0" indent="0" algn="l">
              <a:lnSpc>
                <a:spcPts val="2300"/>
              </a:lnSpc>
              <a:spcAft>
                <a:spcPts val="0"/>
              </a:spcAft>
            </a:pPr>
            <a:r>
              <a:rPr lang="fr-FR" sz="650" b="1" spc="-70">
                <a:solidFill>
                  <a:srgbClr val="C75B2A"/>
                </a:solidFill>
                <a:latin typeface="Tahoma" panose="02020603050405020304" pitchFamily="2"/>
              </a:rPr>
              <a:t>CHERCHEUR(SE) MATÉRIAUX CHERCHEUR(SE) EN OPTIQUE DESSINATEUR(RICE) ÉLECTRONICIEN(NE) </a:t>
            </a:r>
          </a:p>
          <a:p>
            <a:pPr marL="0" marR="0" indent="0" algn="l">
              <a:lnSpc>
                <a:spcPts val="800"/>
              </a:lnSpc>
              <a:spcBef>
                <a:spcPts val="1985"/>
              </a:spcBef>
              <a:spcAft>
                <a:spcPts val="0"/>
              </a:spcAft>
            </a:pPr>
            <a:r>
              <a:rPr lang="fr-FR" sz="650" b="1" spc="-75">
                <a:solidFill>
                  <a:srgbClr val="C75B2A"/>
                </a:solidFill>
                <a:latin typeface="Tahoma" panose="02020603050405020304" pitchFamily="2"/>
              </a:rPr>
              <a:t>INGÉNIEUR(E) </a:t>
            </a:r>
          </a:p>
          <a:p>
            <a:pPr marL="0" marR="0" indent="0" algn="l">
              <a:lnSpc>
                <a:spcPts val="800"/>
              </a:lnSpc>
              <a:spcBef>
                <a:spcPts val="15"/>
              </a:spcBef>
              <a:spcAft>
                <a:spcPts val="0"/>
              </a:spcAft>
            </a:pPr>
            <a:r>
              <a:rPr lang="fr-FR" sz="650" b="1" spc="-55">
                <a:solidFill>
                  <a:srgbClr val="C75B2A"/>
                </a:solidFill>
                <a:latin typeface="Tahoma" panose="02020603050405020304" pitchFamily="2"/>
              </a:rPr>
              <a:t>CONSTRUCTION NAVALE </a:t>
            </a:r>
          </a:p>
        </p:txBody>
      </p:sp>
      <p:sp>
        <p:nvSpPr>
          <p:cNvPr id="243" name="Espace réservé du texte 242"/>
          <p:cNvSpPr>
            <a:spLocks noGrp="1"/>
          </p:cNvSpPr>
          <p:nvPr>
            <p:ph type="body" idx="10"/>
          </p:nvPr>
        </p:nvSpPr>
        <p:spPr>
          <a:xfrm>
            <a:off x="5940425" y="3540125"/>
            <a:ext cx="3599815" cy="1154430"/>
          </a:xfrm>
          <a:prstGeom prst="rect">
            <a:avLst/>
          </a:prstGeom>
          <a:noFill/>
          <a:ln w="0" cmpd="sng">
            <a:noFill/>
            <a:prstDash val="solid"/>
          </a:ln>
        </p:spPr>
        <p:txBody>
          <a:bodyPr vert="horz" lIns="0" tIns="7620" rIns="0" bIns="0" anchor="t"/>
          <a:lstStyle/>
          <a:p>
            <a:pPr marL="0" marR="0" indent="0" algn="r">
              <a:lnSpc>
                <a:spcPts val="1300"/>
              </a:lnSpc>
              <a:spcAft>
                <a:spcPts val="0"/>
              </a:spcAft>
            </a:pPr>
            <a:r>
              <a:rPr lang="fr-FR" sz="1000" b="1" spc="-45">
                <a:solidFill>
                  <a:srgbClr val="000000"/>
                </a:solidFill>
                <a:latin typeface="Arial" panose="02020603050405020304" pitchFamily="2"/>
              </a:rPr>
              <a:t>« Chez Renault, j’anime une des équipes du département “qualité”, service qui s’assure que les pièces mécaniques répondront bien à toutes les exigences du cahier des charges. Mon équipe intervient avant le lancement de la fabrication de nouveaux moteurs ou boîtes de vitesses. Elle vérifie que l’ensemble de l’usine sera opérationnelle, pour produire au niveau de qualité attendu. </a:t>
            </a:r>
          </a:p>
        </p:txBody>
      </p:sp>
      <p:sp>
        <p:nvSpPr>
          <p:cNvPr id="244" name="Espace réservé du texte 243"/>
          <p:cNvSpPr>
            <a:spLocks noGrp="1"/>
          </p:cNvSpPr>
          <p:nvPr>
            <p:ph type="body" idx="10"/>
          </p:nvPr>
        </p:nvSpPr>
        <p:spPr>
          <a:xfrm>
            <a:off x="9936480" y="3836035"/>
            <a:ext cx="841375" cy="10223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90">
                <a:solidFill>
                  <a:srgbClr val="C75B2A"/>
                </a:solidFill>
                <a:latin typeface="Tahoma" panose="02020603050405020304" pitchFamily="2"/>
              </a:rPr>
              <a:t>INGÉNIEUR(E) BREVETS </a:t>
            </a:r>
          </a:p>
        </p:txBody>
      </p:sp>
      <p:sp>
        <p:nvSpPr>
          <p:cNvPr id="245" name="Espace réservé du texte 244"/>
          <p:cNvSpPr>
            <a:spLocks noGrp="1"/>
          </p:cNvSpPr>
          <p:nvPr>
            <p:ph type="body" idx="10"/>
          </p:nvPr>
        </p:nvSpPr>
        <p:spPr>
          <a:xfrm>
            <a:off x="9936480" y="4190365"/>
            <a:ext cx="609600" cy="20193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80">
                <a:solidFill>
                  <a:srgbClr val="C75B2A"/>
                </a:solidFill>
                <a:latin typeface="Tahoma" panose="02020603050405020304" pitchFamily="2"/>
              </a:rPr>
              <a:t>INGÉNIEUR(E) DE PRODUCTION </a:t>
            </a:r>
          </a:p>
        </p:txBody>
      </p:sp>
      <p:sp>
        <p:nvSpPr>
          <p:cNvPr id="246" name="Espace réservé du texte 245"/>
          <p:cNvSpPr>
            <a:spLocks noGrp="1"/>
          </p:cNvSpPr>
          <p:nvPr>
            <p:ph type="body" idx="10"/>
          </p:nvPr>
        </p:nvSpPr>
        <p:spPr>
          <a:xfrm>
            <a:off x="835025" y="4610100"/>
            <a:ext cx="774065" cy="163830"/>
          </a:xfrm>
          <a:prstGeom prst="rect">
            <a:avLst/>
          </a:prstGeom>
          <a:noFill/>
          <a:ln w="0" cmpd="sng">
            <a:noFill/>
            <a:prstDash val="solid"/>
          </a:ln>
        </p:spPr>
        <p:txBody>
          <a:bodyPr vert="horz" lIns="0" tIns="0" rIns="0" bIns="0" anchor="t"/>
          <a:lstStyle/>
          <a:p>
            <a:pPr marL="0" marR="0" indent="0" algn="l">
              <a:lnSpc>
                <a:spcPts val="1300"/>
              </a:lnSpc>
              <a:spcAft>
                <a:spcPts val="0"/>
              </a:spcAft>
            </a:pPr>
            <a:r>
              <a:rPr lang="fr-FR" sz="1000" b="1" spc="-145">
                <a:solidFill>
                  <a:srgbClr val="C75B2A"/>
                </a:solidFill>
                <a:latin typeface="Arial" panose="02020603050405020304" pitchFamily="2"/>
              </a:rPr>
              <a:t>LE CRI DU RAIL </a:t>
            </a:r>
          </a:p>
        </p:txBody>
      </p:sp>
      <p:sp>
        <p:nvSpPr>
          <p:cNvPr id="247" name="Espace réservé du texte 246"/>
          <p:cNvSpPr>
            <a:spLocks noGrp="1"/>
          </p:cNvSpPr>
          <p:nvPr>
            <p:ph type="body" idx="10"/>
          </p:nvPr>
        </p:nvSpPr>
        <p:spPr>
          <a:xfrm>
            <a:off x="831850" y="4912995"/>
            <a:ext cx="2237740" cy="1609725"/>
          </a:xfrm>
          <a:prstGeom prst="rect">
            <a:avLst/>
          </a:prstGeom>
          <a:noFill/>
          <a:ln w="0" cmpd="sng">
            <a:noFill/>
            <a:prstDash val="solid"/>
          </a:ln>
        </p:spPr>
        <p:txBody>
          <a:bodyPr vert="horz" lIns="0" tIns="0" rIns="0" bIns="0" anchor="t"/>
          <a:lstStyle/>
          <a:p>
            <a:pPr marL="0" marR="0" indent="0" algn="just">
              <a:lnSpc>
                <a:spcPts val="1200"/>
              </a:lnSpc>
              <a:spcAft>
                <a:spcPts val="0"/>
              </a:spcAft>
            </a:pPr>
            <a:r>
              <a:rPr lang="fr-FR" sz="900" spc="-15">
                <a:solidFill>
                  <a:srgbClr val="050505"/>
                </a:solidFill>
                <a:latin typeface="Tahoma" panose="02020603050405020304" pitchFamily="2"/>
              </a:rPr>
              <a:t>« Je travaille dans le service acoustique de l’Agence d’essai ferroviaire à la SNCF. Une partie de mon activité est de contrôler les performances acoustiques des matériels rou-lants et des systèmes de freinage livrés par les constructeurs. Des résultats dépendent leurs homologations sur le réseau français : répondent-ils aux spécifications fixées lors de leur conception ? Je réalise également des mesures de bruit chez les riverains d’une ligne de chemin de fer. </a:t>
            </a:r>
          </a:p>
        </p:txBody>
      </p:sp>
      <p:sp>
        <p:nvSpPr>
          <p:cNvPr id="248" name="Espace réservé du texte 247"/>
          <p:cNvSpPr>
            <a:spLocks noGrp="1"/>
          </p:cNvSpPr>
          <p:nvPr>
            <p:ph type="body" idx="10"/>
          </p:nvPr>
        </p:nvSpPr>
        <p:spPr>
          <a:xfrm>
            <a:off x="5940425" y="4862830"/>
            <a:ext cx="3602990" cy="1153795"/>
          </a:xfrm>
          <a:prstGeom prst="rect">
            <a:avLst/>
          </a:prstGeom>
          <a:noFill/>
          <a:ln w="0" cmpd="sng">
            <a:noFill/>
            <a:prstDash val="solid"/>
          </a:ln>
        </p:spPr>
        <p:txBody>
          <a:bodyPr vert="horz" lIns="0" tIns="10160" rIns="0" bIns="0" anchor="t"/>
          <a:lstStyle/>
          <a:p>
            <a:pPr marL="0" marR="0" indent="0" algn="just">
              <a:lnSpc>
                <a:spcPts val="1300"/>
              </a:lnSpc>
              <a:spcAft>
                <a:spcPts val="0"/>
              </a:spcAft>
            </a:pPr>
            <a:r>
              <a:rPr lang="fr-FR" sz="1000" b="1" spc="-70">
                <a:solidFill>
                  <a:srgbClr val="000000"/>
                </a:solidFill>
                <a:latin typeface="Arial" panose="02020603050405020304" pitchFamily="2"/>
              </a:rPr>
              <a:t>Nous devons être certains que les machines sont bien adaptées aux besoins, que les équipes de fabrication en connaissent parfaitement le fonctionnement et seront capables de faire face à tout problème. Les ingénieurs qualité s’assurent de ces points sur le terrain avec les chefs d’atelier, les techniciens de fabrication, les responsables de la maintenance, les opérateurs, etc. L’ensemble de toutes ces vérifications s’échelonne en six jalons qualité, jusqu’à l’accord de </a:t>
            </a:r>
          </a:p>
        </p:txBody>
      </p:sp>
      <p:sp>
        <p:nvSpPr>
          <p:cNvPr id="249" name="Espace réservé du texte 248"/>
          <p:cNvSpPr>
            <a:spLocks noGrp="1"/>
          </p:cNvSpPr>
          <p:nvPr>
            <p:ph type="body" idx="10"/>
          </p:nvPr>
        </p:nvSpPr>
        <p:spPr>
          <a:xfrm>
            <a:off x="7555865" y="6016625"/>
            <a:ext cx="1987550" cy="494665"/>
          </a:xfrm>
          <a:prstGeom prst="rect">
            <a:avLst/>
          </a:prstGeom>
          <a:noFill/>
          <a:ln w="0" cmpd="sng">
            <a:noFill/>
            <a:prstDash val="solid"/>
          </a:ln>
        </p:spPr>
        <p:txBody>
          <a:bodyPr vert="horz" lIns="0" tIns="0" rIns="0" bIns="0" anchor="t"/>
          <a:lstStyle/>
          <a:p>
            <a:pPr marL="0" marR="0" indent="0" algn="just">
              <a:lnSpc>
                <a:spcPts val="1300"/>
              </a:lnSpc>
              <a:spcAft>
                <a:spcPts val="0"/>
              </a:spcAft>
            </a:pPr>
            <a:r>
              <a:rPr lang="fr-FR" sz="1000" b="1" spc="-70">
                <a:solidFill>
                  <a:srgbClr val="000000"/>
                </a:solidFill>
                <a:latin typeface="Arial" panose="02020603050405020304" pitchFamily="2"/>
              </a:rPr>
              <a:t>fabrication. Une autre équipe prend ensuite le relais pour le suivi de la qualité lors de la fabrication en série. </a:t>
            </a:r>
          </a:p>
        </p:txBody>
      </p:sp>
      <p:sp>
        <p:nvSpPr>
          <p:cNvPr id="250" name="Espace réservé du texte 249"/>
          <p:cNvSpPr>
            <a:spLocks noGrp="1"/>
          </p:cNvSpPr>
          <p:nvPr>
            <p:ph type="body" idx="10"/>
          </p:nvPr>
        </p:nvSpPr>
        <p:spPr>
          <a:xfrm>
            <a:off x="831850" y="6666230"/>
            <a:ext cx="2234565" cy="615315"/>
          </a:xfrm>
          <a:prstGeom prst="rect">
            <a:avLst/>
          </a:prstGeom>
          <a:noFill/>
          <a:ln w="0" cmpd="sng">
            <a:noFill/>
            <a:prstDash val="solid"/>
          </a:ln>
        </p:spPr>
        <p:txBody>
          <a:bodyPr vert="horz" lIns="0" tIns="635" rIns="0" bIns="0" anchor="t"/>
          <a:lstStyle/>
          <a:p>
            <a:pPr marL="0" marR="0" indent="0" algn="just">
              <a:lnSpc>
                <a:spcPts val="1100"/>
              </a:lnSpc>
              <a:spcAft>
                <a:spcPts val="0"/>
              </a:spcAft>
            </a:pPr>
            <a:r>
              <a:rPr lang="fr-FR" sz="900" spc="0">
                <a:solidFill>
                  <a:srgbClr val="050505"/>
                </a:solidFill>
                <a:latin typeface="Tahoma" panose="02020603050405020304" pitchFamily="2"/>
              </a:rPr>
              <a:t>L’essentiel du bruit émis par un train en cir-culation provient du contact des roues avec le rail et de leurs vibrations respectives que l’usure viendra amplifier. Dans notre service, </a:t>
            </a:r>
          </a:p>
        </p:txBody>
      </p:sp>
      <p:sp>
        <p:nvSpPr>
          <p:cNvPr id="251" name="Espace réservé du texte 250"/>
          <p:cNvSpPr>
            <a:spLocks noGrp="1"/>
          </p:cNvSpPr>
          <p:nvPr>
            <p:ph type="body" idx="10"/>
          </p:nvPr>
        </p:nvSpPr>
        <p:spPr>
          <a:xfrm>
            <a:off x="831850" y="7281545"/>
            <a:ext cx="4392295" cy="262255"/>
          </a:xfrm>
          <a:prstGeom prst="rect">
            <a:avLst/>
          </a:prstGeom>
          <a:noFill/>
          <a:ln w="0" cmpd="sng">
            <a:noFill/>
            <a:prstDash val="solid"/>
          </a:ln>
        </p:spPr>
        <p:txBody>
          <a:bodyPr vert="horz" lIns="0" tIns="0" rIns="0" bIns="0" anchor="t"/>
          <a:lstStyle/>
          <a:p>
            <a:pPr marL="0" marR="0" indent="0" algn="just">
              <a:lnSpc>
                <a:spcPts val="1100"/>
              </a:lnSpc>
              <a:spcAft>
                <a:spcPts val="0"/>
              </a:spcAft>
            </a:pPr>
            <a:r>
              <a:rPr lang="fr-FR" sz="900" spc="0">
                <a:solidFill>
                  <a:srgbClr val="050505"/>
                </a:solidFill>
                <a:latin typeface="Tahoma" panose="02020603050405020304" pitchFamily="2"/>
              </a:rPr>
              <a:t>nous concevons des solutions pour diminuer ces vibrations. La pose d’absorbeurs de sons de part et d’autre d’un rail abaissera sensiblement les nuisances sonores aussi </a:t>
            </a:r>
          </a:p>
        </p:txBody>
      </p:sp>
      <p:sp>
        <p:nvSpPr>
          <p:cNvPr id="252" name="Espace réservé du texte 251"/>
          <p:cNvSpPr>
            <a:spLocks noGrp="1"/>
          </p:cNvSpPr>
          <p:nvPr>
            <p:ph type="body" idx="10"/>
          </p:nvPr>
        </p:nvSpPr>
        <p:spPr>
          <a:xfrm>
            <a:off x="2407920" y="7543800"/>
            <a:ext cx="2816225" cy="438785"/>
          </a:xfrm>
          <a:prstGeom prst="rect">
            <a:avLst/>
          </a:prstGeom>
          <a:noFill/>
          <a:ln w="0" cmpd="sng">
            <a:noFill/>
            <a:prstDash val="solid"/>
          </a:ln>
        </p:spPr>
        <p:txBody>
          <a:bodyPr vert="horz" lIns="0" tIns="0" rIns="0" bIns="0" anchor="t"/>
          <a:lstStyle/>
          <a:p>
            <a:pPr marL="0" marR="0" indent="0" algn="just">
              <a:lnSpc>
                <a:spcPts val="1100"/>
              </a:lnSpc>
              <a:spcAft>
                <a:spcPts val="0"/>
              </a:spcAft>
            </a:pPr>
            <a:r>
              <a:rPr lang="fr-FR" sz="900" spc="0">
                <a:solidFill>
                  <a:srgbClr val="050505"/>
                </a:solidFill>
                <a:latin typeface="Tahoma" panose="02020603050405020304" pitchFamily="2"/>
              </a:rPr>
              <a:t>bien à l’extérieur qu’à l’intérieur du train, avec pour conséquences, un impact environnemental réduit et un meilleur confort pour le voyageur. </a:t>
            </a:r>
          </a:p>
        </p:txBody>
      </p:sp>
      <p:sp>
        <p:nvSpPr>
          <p:cNvPr id="253" name="Espace réservé du texte 252"/>
          <p:cNvSpPr>
            <a:spLocks noGrp="1"/>
          </p:cNvSpPr>
          <p:nvPr>
            <p:ph type="body" idx="10"/>
          </p:nvPr>
        </p:nvSpPr>
        <p:spPr>
          <a:xfrm>
            <a:off x="9936480" y="4649470"/>
            <a:ext cx="1057910" cy="2946400"/>
          </a:xfrm>
          <a:prstGeom prst="rect">
            <a:avLst/>
          </a:prstGeom>
          <a:noFill/>
          <a:ln w="0" cmpd="sng">
            <a:noFill/>
            <a:prstDash val="solid"/>
          </a:ln>
        </p:spPr>
        <p:txBody>
          <a:bodyPr vert="horz" lIns="0" tIns="0" rIns="0" bIns="0" anchor="t"/>
          <a:lstStyle/>
          <a:p>
            <a:pPr marL="0" marR="0" indent="0" algn="l">
              <a:lnSpc>
                <a:spcPts val="2500"/>
              </a:lnSpc>
              <a:spcAft>
                <a:spcPts val="0"/>
              </a:spcAft>
            </a:pPr>
            <a:r>
              <a:rPr lang="fr-FR" sz="650" b="1" spc="-70">
                <a:solidFill>
                  <a:srgbClr val="C75B2A"/>
                </a:solidFill>
                <a:latin typeface="Tahoma" panose="02020603050405020304" pitchFamily="2"/>
              </a:rPr>
              <a:t>INGÉNIEUR(E) SIMULATION INGÉNIEUR(E) EN THERMIQUE MAQUETTISTE MÉCANICIEN(NE) MÉCATRONICIEN(NE) MOTORISTE </a:t>
            </a:r>
          </a:p>
          <a:p>
            <a:pPr marL="0" marR="0" indent="0" algn="l">
              <a:lnSpc>
                <a:spcPts val="800"/>
              </a:lnSpc>
              <a:spcBef>
                <a:spcPts val="2005"/>
              </a:spcBef>
              <a:spcAft>
                <a:spcPts val="0"/>
              </a:spcAft>
            </a:pPr>
            <a:r>
              <a:rPr lang="fr-FR" sz="650" b="1" spc="-55">
                <a:solidFill>
                  <a:srgbClr val="C75B2A"/>
                </a:solidFill>
                <a:latin typeface="Tahoma" panose="02020603050405020304" pitchFamily="2"/>
              </a:rPr>
              <a:t>PLASTURGISTE </a:t>
            </a:r>
          </a:p>
          <a:p>
            <a:pPr marL="0" marR="0" indent="0" algn="l">
              <a:lnSpc>
                <a:spcPts val="800"/>
              </a:lnSpc>
              <a:spcBef>
                <a:spcPts val="2010"/>
              </a:spcBef>
              <a:spcAft>
                <a:spcPts val="0"/>
              </a:spcAft>
            </a:pPr>
            <a:r>
              <a:rPr lang="fr-FR" sz="650" b="1" spc="20">
                <a:solidFill>
                  <a:srgbClr val="000000"/>
                </a:solidFill>
                <a:latin typeface="Tahoma" panose="02020603050405020304" pitchFamily="2"/>
              </a:rPr>
              <a:t>QUALITICIEN(NE) </a:t>
            </a:r>
          </a:p>
          <a:p>
            <a:pPr marL="0" marR="0" indent="0" algn="l">
              <a:lnSpc>
                <a:spcPts val="800"/>
              </a:lnSpc>
              <a:spcBef>
                <a:spcPts val="1985"/>
              </a:spcBef>
              <a:spcAft>
                <a:spcPts val="0"/>
              </a:spcAft>
            </a:pPr>
            <a:r>
              <a:rPr lang="fr-FR" sz="650" b="1" spc="-75">
                <a:solidFill>
                  <a:srgbClr val="C75B2A"/>
                </a:solidFill>
                <a:latin typeface="Tahoma" panose="02020603050405020304" pitchFamily="2"/>
              </a:rPr>
              <a:t>ROBOTICIEN(NE) </a:t>
            </a:r>
          </a:p>
        </p:txBody>
      </p:sp>
      <p:sp>
        <p:nvSpPr>
          <p:cNvPr id="254" name="Espace réservé du texte 253"/>
          <p:cNvSpPr>
            <a:spLocks noGrp="1"/>
          </p:cNvSpPr>
          <p:nvPr>
            <p:ph type="body" idx="10"/>
          </p:nvPr>
        </p:nvSpPr>
        <p:spPr>
          <a:xfrm>
            <a:off x="5858510" y="6296660"/>
            <a:ext cx="1465580" cy="567690"/>
          </a:xfrm>
          <a:prstGeom prst="rect">
            <a:avLst/>
          </a:prstGeom>
          <a:noFill/>
          <a:ln w="0" cmpd="sng">
            <a:noFill/>
            <a:prstDash val="solid"/>
          </a:ln>
        </p:spPr>
        <p:txBody>
          <a:bodyPr vert="horz" lIns="0" tIns="15240" rIns="0" bIns="0" anchor="t"/>
          <a:lstStyle/>
          <a:p>
            <a:pPr marL="45720" marR="0" indent="-45720" algn="l">
              <a:lnSpc>
                <a:spcPts val="1400"/>
              </a:lnSpc>
              <a:spcAft>
                <a:spcPts val="0"/>
              </a:spcAft>
            </a:pPr>
            <a:r>
              <a:rPr lang="fr-FR" sz="1300" b="1" spc="-45">
                <a:solidFill>
                  <a:srgbClr val="DCC7CD"/>
                </a:solidFill>
                <a:latin typeface="Tahoma" panose="02020603050405020304" pitchFamily="2"/>
              </a:rPr>
              <a:t>“Notre priorité est la satisfaction de l’automobiliste.” </a:t>
            </a:r>
          </a:p>
        </p:txBody>
      </p:sp>
      <p:sp>
        <p:nvSpPr>
          <p:cNvPr id="255" name="Espace réservé du texte 254"/>
          <p:cNvSpPr>
            <a:spLocks noGrp="1"/>
          </p:cNvSpPr>
          <p:nvPr>
            <p:ph type="body" idx="10"/>
          </p:nvPr>
        </p:nvSpPr>
        <p:spPr>
          <a:xfrm>
            <a:off x="7562215" y="6679565"/>
            <a:ext cx="1978025" cy="525780"/>
          </a:xfrm>
          <a:prstGeom prst="rect">
            <a:avLst/>
          </a:prstGeom>
          <a:noFill/>
          <a:ln w="0" cmpd="sng">
            <a:noFill/>
            <a:prstDash val="solid"/>
          </a:ln>
        </p:spPr>
        <p:txBody>
          <a:bodyPr vert="horz" lIns="0" tIns="4445" rIns="0" bIns="0" anchor="t"/>
          <a:lstStyle/>
          <a:p>
            <a:pPr marL="0" marR="0" indent="0" algn="just">
              <a:lnSpc>
                <a:spcPts val="1300"/>
              </a:lnSpc>
              <a:spcAft>
                <a:spcPts val="0"/>
              </a:spcAft>
            </a:pPr>
            <a:r>
              <a:rPr lang="fr-FR" sz="1000" b="1" spc="-70">
                <a:solidFill>
                  <a:srgbClr val="000000"/>
                </a:solidFill>
                <a:latin typeface="Arial" panose="02020603050405020304" pitchFamily="2"/>
              </a:rPr>
              <a:t>Les ingénieurs qualité doivent être passés eux-mêmes par les métiers de la fabrication pour comprendre le rôle </a:t>
            </a:r>
          </a:p>
        </p:txBody>
      </p:sp>
      <p:sp>
        <p:nvSpPr>
          <p:cNvPr id="256" name="Espace réservé du texte 255"/>
          <p:cNvSpPr>
            <a:spLocks noGrp="1"/>
          </p:cNvSpPr>
          <p:nvPr>
            <p:ph type="body" idx="10"/>
          </p:nvPr>
        </p:nvSpPr>
        <p:spPr>
          <a:xfrm>
            <a:off x="5943600" y="7205345"/>
            <a:ext cx="3596640" cy="483235"/>
          </a:xfrm>
          <a:prstGeom prst="rect">
            <a:avLst/>
          </a:prstGeom>
          <a:noFill/>
          <a:ln w="0" cmpd="sng">
            <a:noFill/>
            <a:prstDash val="solid"/>
          </a:ln>
        </p:spPr>
        <p:txBody>
          <a:bodyPr vert="horz" lIns="0" tIns="0" rIns="0" bIns="0" anchor="t"/>
          <a:lstStyle/>
          <a:p>
            <a:pPr marL="0" marR="0" indent="0" algn="just">
              <a:lnSpc>
                <a:spcPts val="1300"/>
              </a:lnSpc>
              <a:spcAft>
                <a:spcPts val="110"/>
              </a:spcAft>
            </a:pPr>
            <a:r>
              <a:rPr lang="fr-FR" sz="1000" b="1" spc="-70">
                <a:solidFill>
                  <a:srgbClr val="000000"/>
                </a:solidFill>
                <a:latin typeface="Arial" panose="02020603050405020304" pitchFamily="2"/>
              </a:rPr>
              <a:t>et les contraintes propres à chacun d’eux. Cinq postes très différents dans l’usine m’ont donné une bonne vision du fonctionnement global de l’entreprise. </a:t>
            </a:r>
            <a:r>
              <a:rPr lang="fr-FR" sz="900" spc="-70">
                <a:solidFill>
                  <a:srgbClr val="000000"/>
                </a:solidFill>
                <a:latin typeface="Tahoma" panose="02020603050405020304" pitchFamily="2"/>
              </a:rPr>
              <a:t>» </a:t>
            </a:r>
          </a:p>
        </p:txBody>
      </p:sp>
      <p:sp>
        <p:nvSpPr>
          <p:cNvPr id="257" name="Espace réservé du texte 256"/>
          <p:cNvSpPr>
            <a:spLocks noGrp="1"/>
          </p:cNvSpPr>
          <p:nvPr>
            <p:ph type="body" idx="10"/>
          </p:nvPr>
        </p:nvSpPr>
        <p:spPr>
          <a:xfrm>
            <a:off x="362585" y="7762875"/>
            <a:ext cx="1798320" cy="552450"/>
          </a:xfrm>
          <a:prstGeom prst="rect">
            <a:avLst/>
          </a:prstGeom>
          <a:noFill/>
          <a:ln w="0" cmpd="sng">
            <a:noFill/>
            <a:prstDash val="solid"/>
          </a:ln>
        </p:spPr>
        <p:txBody>
          <a:bodyPr vert="horz" lIns="0" tIns="22860" rIns="0" bIns="0" anchor="t"/>
          <a:lstStyle/>
          <a:p>
            <a:pPr marL="45720" marR="0" indent="-45720" algn="l">
              <a:lnSpc>
                <a:spcPts val="1400"/>
              </a:lnSpc>
              <a:spcAft>
                <a:spcPts val="0"/>
              </a:spcAft>
            </a:pPr>
            <a:r>
              <a:rPr lang="fr-FR" sz="1300" b="1" spc="-30">
                <a:solidFill>
                  <a:srgbClr val="D59325"/>
                </a:solidFill>
                <a:latin typeface="Tahoma" panose="02020603050405020304" pitchFamily="2"/>
              </a:rPr>
              <a:t>“Je contribue à faire progresser la science à mon niveau.” </a:t>
            </a:r>
          </a:p>
        </p:txBody>
      </p:sp>
      <p:sp>
        <p:nvSpPr>
          <p:cNvPr id="258" name="Espace réservé du texte 257"/>
          <p:cNvSpPr>
            <a:spLocks noGrp="1"/>
          </p:cNvSpPr>
          <p:nvPr>
            <p:ph type="body" idx="10"/>
          </p:nvPr>
        </p:nvSpPr>
        <p:spPr>
          <a:xfrm>
            <a:off x="9933305" y="7849870"/>
            <a:ext cx="838200" cy="30353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5">
                <a:solidFill>
                  <a:srgbClr val="C75B2A"/>
                </a:solidFill>
                <a:latin typeface="Tahoma" panose="02020603050405020304" pitchFamily="2"/>
              </a:rPr>
              <a:t>TECHNICIEN(NE) EN CONCEPTION ASSISTÉE PAR ORDINATEUR </a:t>
            </a:r>
          </a:p>
        </p:txBody>
      </p:sp>
      <p:sp>
        <p:nvSpPr>
          <p:cNvPr id="259" name="Espace réservé du texte 258"/>
          <p:cNvSpPr>
            <a:spLocks noGrp="1"/>
          </p:cNvSpPr>
          <p:nvPr>
            <p:ph type="body" idx="10"/>
          </p:nvPr>
        </p:nvSpPr>
        <p:spPr>
          <a:xfrm>
            <a:off x="5946775" y="7807325"/>
            <a:ext cx="1603375" cy="1002030"/>
          </a:xfrm>
          <a:prstGeom prst="rect">
            <a:avLst/>
          </a:prstGeom>
          <a:noFill/>
          <a:ln w="0" cmpd="sng">
            <a:noFill/>
            <a:prstDash val="solid"/>
          </a:ln>
        </p:spPr>
        <p:txBody>
          <a:bodyPr vert="horz" lIns="0" tIns="12065" rIns="0" bIns="0" anchor="t"/>
          <a:lstStyle/>
          <a:p>
            <a:pPr marL="0" marR="0" indent="0" algn="l">
              <a:lnSpc>
                <a:spcPts val="1200"/>
              </a:lnSpc>
              <a:spcAft>
                <a:spcPts val="0"/>
              </a:spcAft>
            </a:pPr>
            <a:r>
              <a:rPr lang="fr-FR" sz="1000" b="1" spc="-70">
                <a:solidFill>
                  <a:srgbClr val="F2DFB2"/>
                </a:solidFill>
                <a:latin typeface="Arial" panose="02020603050405020304" pitchFamily="2"/>
              </a:rPr>
              <a:t>Isabelle Demonchy, 40 ans Ingénieure responsable qualité projets usine </a:t>
            </a:r>
          </a:p>
          <a:p>
            <a:pPr marL="0" marR="0" indent="0" algn="l">
              <a:lnSpc>
                <a:spcPts val="1200"/>
              </a:lnSpc>
              <a:spcBef>
                <a:spcPts val="0"/>
              </a:spcBef>
              <a:spcAft>
                <a:spcPts val="0"/>
              </a:spcAft>
            </a:pPr>
            <a:r>
              <a:rPr lang="fr-FR" sz="1000" b="1" spc="-70">
                <a:solidFill>
                  <a:srgbClr val="F2DFB2"/>
                </a:solidFill>
                <a:latin typeface="Arial" panose="02020603050405020304" pitchFamily="2"/>
              </a:rPr>
              <a:t>Renault </a:t>
            </a:r>
            <a:r>
              <a:rPr lang="fr-FR" sz="900" spc="-70">
                <a:solidFill>
                  <a:srgbClr val="F2DFB2"/>
                </a:solidFill>
                <a:latin typeface="Tahoma" panose="02020603050405020304" pitchFamily="2"/>
              </a:rPr>
              <a:t>- </a:t>
            </a:r>
            <a:r>
              <a:rPr lang="fr-FR" sz="1000" b="1" spc="-70">
                <a:solidFill>
                  <a:srgbClr val="F2DFB2"/>
                </a:solidFill>
                <a:latin typeface="Arial" panose="02020603050405020304" pitchFamily="2"/>
              </a:rPr>
              <a:t>Cléon (76) </a:t>
            </a:r>
          </a:p>
          <a:p>
            <a:pPr marL="0" marR="0" indent="0" algn="l">
              <a:lnSpc>
                <a:spcPts val="1200"/>
              </a:lnSpc>
              <a:spcBef>
                <a:spcPts val="595"/>
              </a:spcBef>
              <a:spcAft>
                <a:spcPts val="0"/>
              </a:spcAft>
            </a:pPr>
            <a:r>
              <a:rPr lang="fr-FR" sz="1000" b="1" spc="-80">
                <a:solidFill>
                  <a:srgbClr val="F2DFB2"/>
                </a:solidFill>
                <a:latin typeface="Arial" panose="02020603050405020304" pitchFamily="2"/>
              </a:rPr>
              <a:t>Maîtrise de chimie-physique École FIUPSO </a:t>
            </a:r>
          </a:p>
        </p:txBody>
      </p:sp>
      <p:sp>
        <p:nvSpPr>
          <p:cNvPr id="260" name="Espace réservé du texte 259"/>
          <p:cNvSpPr>
            <a:spLocks noGrp="1"/>
          </p:cNvSpPr>
          <p:nvPr>
            <p:ph type="body" idx="10"/>
          </p:nvPr>
        </p:nvSpPr>
        <p:spPr>
          <a:xfrm>
            <a:off x="9933305" y="8408035"/>
            <a:ext cx="795655" cy="226695"/>
          </a:xfrm>
          <a:prstGeom prst="rect">
            <a:avLst/>
          </a:prstGeom>
          <a:noFill/>
          <a:ln w="0" cmpd="sng">
            <a:noFill/>
            <a:prstDash val="solid"/>
          </a:ln>
        </p:spPr>
        <p:txBody>
          <a:bodyPr vert="horz" lIns="0" tIns="0" rIns="0" bIns="0" anchor="t"/>
          <a:lstStyle/>
          <a:p>
            <a:pPr marL="0" marR="0" indent="0" algn="l">
              <a:lnSpc>
                <a:spcPts val="900"/>
              </a:lnSpc>
              <a:spcAft>
                <a:spcPts val="0"/>
              </a:spcAft>
            </a:pPr>
            <a:r>
              <a:rPr lang="fr-FR" sz="650" b="1" spc="0">
                <a:solidFill>
                  <a:srgbClr val="000000"/>
                </a:solidFill>
                <a:latin typeface="Tahoma" panose="02020603050405020304" pitchFamily="2"/>
              </a:rPr>
              <a:t>TECHNICIEN(NE) EN ACOUSTIQUE </a:t>
            </a:r>
          </a:p>
        </p:txBody>
      </p:sp>
      <p:sp>
        <p:nvSpPr>
          <p:cNvPr id="261" name="Espace réservé du texte 260"/>
          <p:cNvSpPr>
            <a:spLocks noGrp="1"/>
          </p:cNvSpPr>
          <p:nvPr>
            <p:ph type="body" idx="10"/>
          </p:nvPr>
        </p:nvSpPr>
        <p:spPr>
          <a:xfrm>
            <a:off x="2404745" y="8126095"/>
            <a:ext cx="2816225" cy="469265"/>
          </a:xfrm>
          <a:prstGeom prst="rect">
            <a:avLst/>
          </a:prstGeom>
          <a:noFill/>
          <a:ln w="0" cmpd="sng">
            <a:noFill/>
            <a:prstDash val="solid"/>
          </a:ln>
        </p:spPr>
        <p:txBody>
          <a:bodyPr vert="horz" lIns="0" tIns="1270" rIns="0" bIns="0" anchor="t"/>
          <a:lstStyle/>
          <a:p>
            <a:pPr marL="0" marR="0" indent="0" algn="just">
              <a:lnSpc>
                <a:spcPts val="1200"/>
              </a:lnSpc>
              <a:spcAft>
                <a:spcPts val="0"/>
              </a:spcAft>
            </a:pPr>
            <a:r>
              <a:rPr lang="fr-FR" sz="900" spc="0">
                <a:solidFill>
                  <a:srgbClr val="050505"/>
                </a:solidFill>
                <a:latin typeface="Tahoma" panose="02020603050405020304" pitchFamily="2"/>
              </a:rPr>
              <a:t>Je n’étais pas spécialement bon en physique mais l’expérience professionnelle et mon habitude du terrain m’ont donné un véritable “sens physique“. Avoir un </a:t>
            </a:r>
          </a:p>
        </p:txBody>
      </p:sp>
      <p:sp>
        <p:nvSpPr>
          <p:cNvPr id="262" name="Espace réservé du texte 261"/>
          <p:cNvSpPr>
            <a:spLocks noGrp="1"/>
          </p:cNvSpPr>
          <p:nvPr>
            <p:ph type="body" idx="10"/>
          </p:nvPr>
        </p:nvSpPr>
        <p:spPr>
          <a:xfrm>
            <a:off x="831850" y="8595360"/>
            <a:ext cx="4389120" cy="265430"/>
          </a:xfrm>
          <a:prstGeom prst="rect">
            <a:avLst/>
          </a:prstGeom>
          <a:noFill/>
          <a:ln w="0" cmpd="sng">
            <a:noFill/>
            <a:prstDash val="solid"/>
          </a:ln>
        </p:spPr>
        <p:txBody>
          <a:bodyPr vert="horz" lIns="0" tIns="0" rIns="0" bIns="0" anchor="t"/>
          <a:lstStyle/>
          <a:p>
            <a:pPr marL="0" marR="0" indent="0" algn="just">
              <a:lnSpc>
                <a:spcPts val="1200"/>
              </a:lnSpc>
              <a:spcAft>
                <a:spcPts val="20"/>
              </a:spcAft>
            </a:pPr>
            <a:r>
              <a:rPr lang="fr-FR" sz="900" spc="0">
                <a:solidFill>
                  <a:srgbClr val="050505"/>
                </a:solidFill>
                <a:latin typeface="Tahoma" panose="02020603050405020304" pitchFamily="2"/>
              </a:rPr>
              <a:t>sens physique, c’est être un peu dans la matière que l’on teste, pressentir le résultat que l’on doit obtenir, détecter la mesure aberrante. » </a:t>
            </a:r>
          </a:p>
        </p:txBody>
      </p:sp>
      <p:sp>
        <p:nvSpPr>
          <p:cNvPr id="263" name="Espace réservé du texte 262"/>
          <p:cNvSpPr>
            <a:spLocks noGrp="1"/>
          </p:cNvSpPr>
          <p:nvPr>
            <p:ph type="body" idx="10"/>
          </p:nvPr>
        </p:nvSpPr>
        <p:spPr>
          <a:xfrm>
            <a:off x="2462530" y="9002395"/>
            <a:ext cx="2758440" cy="697230"/>
          </a:xfrm>
          <a:prstGeom prst="rect">
            <a:avLst/>
          </a:prstGeom>
          <a:noFill/>
          <a:ln w="0" cmpd="sng">
            <a:noFill/>
            <a:prstDash val="solid"/>
          </a:ln>
        </p:spPr>
        <p:txBody>
          <a:bodyPr vert="horz" lIns="0" tIns="8890" rIns="0" bIns="0" anchor="t"/>
          <a:lstStyle/>
          <a:p>
            <a:pPr marL="1508760" marR="0" indent="0" algn="l">
              <a:lnSpc>
                <a:spcPts val="1200"/>
              </a:lnSpc>
              <a:spcAft>
                <a:spcPts val="0"/>
              </a:spcAft>
            </a:pPr>
            <a:r>
              <a:rPr lang="fr-FR" sz="1000" b="1" spc="-85">
                <a:solidFill>
                  <a:srgbClr val="C75B2A"/>
                </a:solidFill>
                <a:latin typeface="Arial" panose="02020603050405020304" pitchFamily="2"/>
              </a:rPr>
              <a:t>Cyrille Tiphonnet, 31 ans Technicien acoustique </a:t>
            </a:r>
          </a:p>
          <a:p>
            <a:pPr marL="0" marR="0" indent="0" algn="l">
              <a:lnSpc>
                <a:spcPts val="1200"/>
              </a:lnSpc>
              <a:spcBef>
                <a:spcPts val="0"/>
              </a:spcBef>
              <a:spcAft>
                <a:spcPts val="0"/>
              </a:spcAft>
            </a:pPr>
            <a:r>
              <a:rPr lang="fr-FR" sz="1000" b="1" spc="-80">
                <a:solidFill>
                  <a:srgbClr val="C75B2A"/>
                </a:solidFill>
                <a:latin typeface="Arial" panose="02020603050405020304" pitchFamily="2"/>
              </a:rPr>
              <a:t>Agence d’essai ferroviaire SNCF - Vitry-sur-Seine (94) </a:t>
            </a:r>
          </a:p>
          <a:p>
            <a:pPr marL="1508760" marR="0" indent="0" algn="l">
              <a:lnSpc>
                <a:spcPts val="1300"/>
              </a:lnSpc>
              <a:spcBef>
                <a:spcPts val="510"/>
              </a:spcBef>
              <a:spcAft>
                <a:spcPts val="0"/>
              </a:spcAft>
            </a:pPr>
            <a:r>
              <a:rPr lang="fr-FR" sz="1000" b="1" spc="-110">
                <a:solidFill>
                  <a:srgbClr val="C75B2A"/>
                </a:solidFill>
                <a:latin typeface="Arial" panose="02020603050405020304" pitchFamily="2"/>
              </a:rPr>
              <a:t>DUT Mesures physiques </a:t>
            </a:r>
          </a:p>
        </p:txBody>
      </p:sp>
      <p:sp>
        <p:nvSpPr>
          <p:cNvPr id="264" name="Espace réservé du texte 263"/>
          <p:cNvSpPr>
            <a:spLocks noGrp="1"/>
          </p:cNvSpPr>
          <p:nvPr>
            <p:ph type="body" idx="10"/>
          </p:nvPr>
        </p:nvSpPr>
        <p:spPr>
          <a:xfrm>
            <a:off x="9933305" y="8892540"/>
            <a:ext cx="1063625" cy="1013460"/>
          </a:xfrm>
          <a:prstGeom prst="rect">
            <a:avLst/>
          </a:prstGeom>
          <a:noFill/>
          <a:ln w="0" cmpd="sng">
            <a:noFill/>
            <a:prstDash val="solid"/>
          </a:ln>
        </p:spPr>
        <p:txBody>
          <a:bodyPr vert="horz" lIns="0" tIns="0" rIns="0" bIns="0" anchor="t"/>
          <a:lstStyle/>
          <a:p>
            <a:pPr marL="0" marR="411480" indent="0" algn="l">
              <a:lnSpc>
                <a:spcPts val="800"/>
              </a:lnSpc>
              <a:spcAft>
                <a:spcPts val="0"/>
              </a:spcAft>
            </a:pPr>
            <a:r>
              <a:rPr lang="fr-FR" sz="650" b="1" spc="-70">
                <a:solidFill>
                  <a:srgbClr val="C75B2A"/>
                </a:solidFill>
                <a:latin typeface="Tahoma" panose="02020603050405020304" pitchFamily="2"/>
              </a:rPr>
              <a:t>TECHNICIEN(NE) EN AUTOMATIQUE </a:t>
            </a:r>
          </a:p>
          <a:p>
            <a:pPr marL="0" marR="0" indent="0" algn="l">
              <a:lnSpc>
                <a:spcPts val="800"/>
              </a:lnSpc>
              <a:spcBef>
                <a:spcPts val="2010"/>
              </a:spcBef>
              <a:spcAft>
                <a:spcPts val="0"/>
              </a:spcAft>
            </a:pPr>
            <a:r>
              <a:rPr lang="fr-FR" sz="650" b="1" spc="-60">
                <a:solidFill>
                  <a:srgbClr val="C75B2A"/>
                </a:solidFill>
                <a:latin typeface="Tahoma" panose="02020603050405020304" pitchFamily="2"/>
              </a:rPr>
              <a:t>TECHNICIEN(NE) D’ESSAIS </a:t>
            </a:r>
          </a:p>
          <a:p>
            <a:pPr marL="0" marR="0" indent="0" algn="l">
              <a:lnSpc>
                <a:spcPts val="800"/>
              </a:lnSpc>
              <a:spcBef>
                <a:spcPts val="1970"/>
              </a:spcBef>
              <a:spcAft>
                <a:spcPts val="0"/>
              </a:spcAft>
            </a:pPr>
            <a:r>
              <a:rPr lang="fr-FR" sz="650" b="1" spc="-70">
                <a:solidFill>
                  <a:srgbClr val="C75B2A"/>
                </a:solidFill>
                <a:latin typeface="Tahoma" panose="02020603050405020304" pitchFamily="2"/>
              </a:rPr>
              <a:t>TECHNICIEN(NE) TRAITEMENT DES MATÉRIAUX </a:t>
            </a:r>
          </a:p>
        </p:txBody>
      </p:sp>
      <p:sp>
        <p:nvSpPr>
          <p:cNvPr id="265" name="Espace réservé du texte 264"/>
          <p:cNvSpPr>
            <a:spLocks noGrp="1"/>
          </p:cNvSpPr>
          <p:nvPr>
            <p:ph type="body" idx="10"/>
          </p:nvPr>
        </p:nvSpPr>
        <p:spPr>
          <a:xfrm>
            <a:off x="9933305" y="10158730"/>
            <a:ext cx="688975" cy="30480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0">
                <a:solidFill>
                  <a:srgbClr val="C75B2A"/>
                </a:solidFill>
                <a:latin typeface="Tahoma" panose="02020603050405020304" pitchFamily="2"/>
              </a:rPr>
              <a:t>VEILLEUR(SE) TECHNOLOGIQUE – STRATÉGIQUE </a:t>
            </a:r>
          </a:p>
        </p:txBody>
      </p:sp>
      <p:sp>
        <p:nvSpPr>
          <p:cNvPr id="266" name="Espace réservé du texte 265"/>
          <p:cNvSpPr>
            <a:spLocks noGrp="1"/>
          </p:cNvSpPr>
          <p:nvPr>
            <p:ph type="body" idx="10"/>
          </p:nvPr>
        </p:nvSpPr>
        <p:spPr>
          <a:xfrm>
            <a:off x="101600" y="10472420"/>
            <a:ext cx="244475" cy="11493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750" b="1" spc="125">
                <a:solidFill>
                  <a:srgbClr val="050505"/>
                </a:solidFill>
                <a:latin typeface="Tahoma" panose="02020603050405020304" pitchFamily="2"/>
              </a:rPr>
              <a:t>14 </a:t>
            </a:r>
          </a:p>
        </p:txBody>
      </p:sp>
      <p:sp>
        <p:nvSpPr>
          <p:cNvPr id="267" name="Espace réservé du texte 266"/>
          <p:cNvSpPr>
            <a:spLocks noGrp="1"/>
          </p:cNvSpPr>
          <p:nvPr>
            <p:ph type="body" idx="10"/>
          </p:nvPr>
        </p:nvSpPr>
        <p:spPr>
          <a:xfrm>
            <a:off x="10812145" y="10472420"/>
            <a:ext cx="247650" cy="11493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750" b="1" spc="135">
                <a:solidFill>
                  <a:srgbClr val="050505"/>
                </a:solidFill>
                <a:latin typeface="Tahoma" panose="02020603050405020304" pitchFamily="2"/>
              </a:rPr>
              <a:t>15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271" name="Image.jpg"/>
          <p:cNvPicPr/>
          <p:nvPr/>
        </p:nvPicPr>
        <p:blipFill>
          <a:blip r:embed="rId2"/>
          <a:stretch>
            <a:fillRect/>
          </a:stretch>
        </p:blipFill>
        <p:spPr>
          <a:xfrm>
            <a:off x="0" y="0"/>
            <a:ext cx="11162030" cy="10692130"/>
          </a:xfrm>
          <a:prstGeom prst="rect">
            <a:avLst/>
          </a:prstGeom>
        </p:spPr>
      </p:pic>
      <p:sp>
        <p:nvSpPr>
          <p:cNvPr id="272" name="Espace réservé du texte 271"/>
          <p:cNvSpPr>
            <a:spLocks noGrp="1"/>
          </p:cNvSpPr>
          <p:nvPr>
            <p:ph type="body" idx="10"/>
          </p:nvPr>
        </p:nvSpPr>
        <p:spPr>
          <a:xfrm>
            <a:off x="9933305" y="330835"/>
            <a:ext cx="810895" cy="10223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95">
                <a:solidFill>
                  <a:srgbClr val="BD0036"/>
                </a:solidFill>
                <a:latin typeface="Tahoma" panose="02020603050405020304" pitchFamily="2"/>
              </a:rPr>
              <a:t>AÉRODYNAMICIEN(NE) </a:t>
            </a:r>
          </a:p>
        </p:txBody>
      </p:sp>
      <p:sp>
        <p:nvSpPr>
          <p:cNvPr id="273" name="Espace réservé du texte 272"/>
          <p:cNvSpPr>
            <a:spLocks noGrp="1"/>
          </p:cNvSpPr>
          <p:nvPr>
            <p:ph type="body" idx="10"/>
          </p:nvPr>
        </p:nvSpPr>
        <p:spPr>
          <a:xfrm>
            <a:off x="9933305" y="771525"/>
            <a:ext cx="643255" cy="20701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85">
                <a:solidFill>
                  <a:srgbClr val="BD0036"/>
                </a:solidFill>
                <a:latin typeface="Tahoma" panose="02020603050405020304" pitchFamily="2"/>
              </a:rPr>
              <a:t>ANIMATEUR(RICE) SCIENTIFIQUE </a:t>
            </a:r>
          </a:p>
        </p:txBody>
      </p:sp>
      <p:sp>
        <p:nvSpPr>
          <p:cNvPr id="274" name="Espace réservé du texte 273"/>
          <p:cNvSpPr>
            <a:spLocks noGrp="1"/>
          </p:cNvSpPr>
          <p:nvPr>
            <p:ph type="body" idx="10"/>
          </p:nvPr>
        </p:nvSpPr>
        <p:spPr>
          <a:xfrm>
            <a:off x="234950" y="1316355"/>
            <a:ext cx="8778240" cy="756285"/>
          </a:xfrm>
          <a:prstGeom prst="rect">
            <a:avLst/>
          </a:prstGeom>
          <a:noFill/>
          <a:ln w="0" cmpd="sng">
            <a:noFill/>
            <a:prstDash val="solid"/>
          </a:ln>
        </p:spPr>
        <p:txBody>
          <a:bodyPr vert="horz" lIns="0" tIns="635" rIns="0" bIns="0" anchor="t">
            <a:normAutofit fontScale="85000" lnSpcReduction="10000"/>
          </a:bodyPr>
          <a:lstStyle/>
          <a:p>
            <a:pPr marL="0" marR="0" indent="0" algn="l">
              <a:lnSpc>
                <a:spcPts val="5900"/>
              </a:lnSpc>
              <a:spcAft>
                <a:spcPts val="40"/>
              </a:spcAft>
            </a:pPr>
            <a:r>
              <a:rPr lang="fr-FR" sz="5150" b="1" spc="100">
                <a:solidFill>
                  <a:srgbClr val="000000"/>
                </a:solidFill>
                <a:latin typeface="Arial" panose="02020603050405020304" pitchFamily="2"/>
              </a:rPr>
              <a:t>physique et arts, sports, loisirs </a:t>
            </a:r>
          </a:p>
        </p:txBody>
      </p:sp>
      <p:sp>
        <p:nvSpPr>
          <p:cNvPr id="275" name="Espace réservé du texte 274"/>
          <p:cNvSpPr>
            <a:spLocks noGrp="1"/>
          </p:cNvSpPr>
          <p:nvPr>
            <p:ph type="body" idx="10"/>
          </p:nvPr>
        </p:nvSpPr>
        <p:spPr>
          <a:xfrm>
            <a:off x="9936480" y="1321435"/>
            <a:ext cx="728345" cy="10223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105">
                <a:solidFill>
                  <a:srgbClr val="BD0036"/>
                </a:solidFill>
                <a:latin typeface="Tahoma" panose="02020603050405020304" pitchFamily="2"/>
              </a:rPr>
              <a:t>BIOMÉCANICIEN(NE) </a:t>
            </a:r>
          </a:p>
        </p:txBody>
      </p:sp>
      <p:sp>
        <p:nvSpPr>
          <p:cNvPr id="276" name="Espace réservé du texte 275"/>
          <p:cNvSpPr>
            <a:spLocks noGrp="1"/>
          </p:cNvSpPr>
          <p:nvPr>
            <p:ph type="body" idx="10"/>
          </p:nvPr>
        </p:nvSpPr>
        <p:spPr>
          <a:xfrm>
            <a:off x="9933305" y="1762125"/>
            <a:ext cx="880745" cy="20701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60">
                <a:solidFill>
                  <a:srgbClr val="BD0036"/>
                </a:solidFill>
                <a:latin typeface="Tahoma" panose="02020603050405020304" pitchFamily="2"/>
              </a:rPr>
              <a:t>CHERCHEUR(SE) EN ACOUSTIQUE MUSICALE </a:t>
            </a:r>
          </a:p>
        </p:txBody>
      </p:sp>
      <p:sp>
        <p:nvSpPr>
          <p:cNvPr id="277" name="Espace réservé du texte 276"/>
          <p:cNvSpPr>
            <a:spLocks noGrp="1"/>
          </p:cNvSpPr>
          <p:nvPr>
            <p:ph type="body" idx="10"/>
          </p:nvPr>
        </p:nvSpPr>
        <p:spPr>
          <a:xfrm>
            <a:off x="966470" y="2318385"/>
            <a:ext cx="4291330" cy="1086485"/>
          </a:xfrm>
          <a:prstGeom prst="rect">
            <a:avLst/>
          </a:prstGeom>
          <a:noFill/>
          <a:ln w="0" cmpd="sng">
            <a:noFill/>
            <a:prstDash val="solid"/>
          </a:ln>
        </p:spPr>
        <p:txBody>
          <a:bodyPr vert="horz" lIns="0" tIns="4445" rIns="0" bIns="0" anchor="t"/>
          <a:lstStyle/>
          <a:p>
            <a:pPr marL="0" marR="0" indent="0" algn="r">
              <a:lnSpc>
                <a:spcPts val="1700"/>
              </a:lnSpc>
              <a:spcAft>
                <a:spcPts val="0"/>
              </a:spcAft>
            </a:pPr>
            <a:r>
              <a:rPr lang="fr-FR" sz="1450" spc="80">
                <a:solidFill>
                  <a:srgbClr val="000000"/>
                </a:solidFill>
                <a:latin typeface="Tahoma" panose="02020603050405020304" pitchFamily="2"/>
              </a:rPr>
              <a:t>Les sports, les loisirs et les arts bénéficient des innovations sur la micro-électronique, les maté-riaux, les télécommunications, les sources de rayonnement, etc. Il y en a pour toutes les passions ! </a:t>
            </a:r>
          </a:p>
        </p:txBody>
      </p:sp>
      <p:sp>
        <p:nvSpPr>
          <p:cNvPr id="278" name="Espace réservé du texte 277"/>
          <p:cNvSpPr>
            <a:spLocks noGrp="1"/>
          </p:cNvSpPr>
          <p:nvPr>
            <p:ph type="body" idx="10"/>
          </p:nvPr>
        </p:nvSpPr>
        <p:spPr>
          <a:xfrm>
            <a:off x="9933305" y="2312035"/>
            <a:ext cx="582295" cy="20256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5">
                <a:solidFill>
                  <a:srgbClr val="BD0036"/>
                </a:solidFill>
                <a:latin typeface="Tahoma" panose="02020603050405020304" pitchFamily="2"/>
              </a:rPr>
              <a:t>CHERCHEUR(SE) EN MATÉRIAUX </a:t>
            </a:r>
          </a:p>
        </p:txBody>
      </p:sp>
      <p:sp>
        <p:nvSpPr>
          <p:cNvPr id="279" name="Espace réservé du texte 278"/>
          <p:cNvSpPr>
            <a:spLocks noGrp="1"/>
          </p:cNvSpPr>
          <p:nvPr>
            <p:ph type="body" idx="10"/>
          </p:nvPr>
        </p:nvSpPr>
        <p:spPr>
          <a:xfrm>
            <a:off x="9933305" y="2860675"/>
            <a:ext cx="899160" cy="19939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65">
                <a:solidFill>
                  <a:srgbClr val="BD0036"/>
                </a:solidFill>
                <a:latin typeface="Tahoma" panose="02020603050405020304" pitchFamily="2"/>
              </a:rPr>
              <a:t>CONSERVATEUR(RICE) </a:t>
            </a:r>
          </a:p>
          <a:p>
            <a:pPr marL="0" marR="0" indent="0" algn="l">
              <a:lnSpc>
                <a:spcPts val="700"/>
              </a:lnSpc>
              <a:spcBef>
                <a:spcPts val="0"/>
              </a:spcBef>
              <a:spcAft>
                <a:spcPts val="0"/>
              </a:spcAft>
            </a:pPr>
            <a:r>
              <a:rPr lang="fr-FR" sz="650" b="1" spc="-85">
                <a:solidFill>
                  <a:srgbClr val="BD0036"/>
                </a:solidFill>
                <a:latin typeface="Tahoma" panose="02020603050405020304" pitchFamily="2"/>
              </a:rPr>
              <a:t>DE MUSÉE SCIENTIFIQUE </a:t>
            </a:r>
          </a:p>
        </p:txBody>
      </p:sp>
      <p:sp>
        <p:nvSpPr>
          <p:cNvPr id="280" name="Espace réservé du texte 279"/>
          <p:cNvSpPr>
            <a:spLocks noGrp="1"/>
          </p:cNvSpPr>
          <p:nvPr>
            <p:ph type="body" idx="10"/>
          </p:nvPr>
        </p:nvSpPr>
        <p:spPr>
          <a:xfrm>
            <a:off x="9936480" y="3338195"/>
            <a:ext cx="731520" cy="255270"/>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fr-FR" sz="650" b="1" spc="0">
                <a:solidFill>
                  <a:srgbClr val="000000"/>
                </a:solidFill>
                <a:latin typeface="Tahoma" panose="02020603050405020304" pitchFamily="2"/>
              </a:rPr>
              <a:t>INGÉNIEUR(E) EN MATÉRIAUX </a:t>
            </a:r>
          </a:p>
        </p:txBody>
      </p:sp>
      <p:sp>
        <p:nvSpPr>
          <p:cNvPr id="281" name="Espace réservé du texte 280"/>
          <p:cNvSpPr>
            <a:spLocks noGrp="1"/>
          </p:cNvSpPr>
          <p:nvPr>
            <p:ph type="body" idx="10"/>
          </p:nvPr>
        </p:nvSpPr>
        <p:spPr>
          <a:xfrm>
            <a:off x="835025" y="3957955"/>
            <a:ext cx="2533015" cy="205740"/>
          </a:xfrm>
          <a:prstGeom prst="rect">
            <a:avLst/>
          </a:prstGeom>
          <a:noFill/>
          <a:ln w="0" cmpd="sng">
            <a:noFill/>
            <a:prstDash val="solid"/>
          </a:ln>
        </p:spPr>
        <p:txBody>
          <a:bodyPr vert="horz" lIns="0" tIns="53340" rIns="0" bIns="0" anchor="t"/>
          <a:lstStyle/>
          <a:p>
            <a:pPr marL="0" marR="0" indent="0" algn="l">
              <a:lnSpc>
                <a:spcPts val="1200"/>
              </a:lnSpc>
              <a:spcAft>
                <a:spcPts val="0"/>
              </a:spcAft>
            </a:pPr>
            <a:r>
              <a:rPr lang="fr-FR" sz="1000" b="1" spc="-135">
                <a:solidFill>
                  <a:srgbClr val="BD0036"/>
                </a:solidFill>
                <a:latin typeface="Arial" panose="02020603050405020304" pitchFamily="2"/>
              </a:rPr>
              <a:t>ÉLECTRICITÉ </a:t>
            </a:r>
            <a:r>
              <a:rPr lang="fr-FR" sz="1000" spc="-135">
                <a:solidFill>
                  <a:srgbClr val="BD0036"/>
                </a:solidFill>
                <a:latin typeface="Arial" panose="02020603050405020304" pitchFamily="2"/>
              </a:rPr>
              <a:t>+ </a:t>
            </a:r>
            <a:r>
              <a:rPr lang="fr-FR" sz="1000" b="1" spc="-135">
                <a:solidFill>
                  <a:srgbClr val="BD0036"/>
                </a:solidFill>
                <a:latin typeface="Arial" panose="02020603050405020304" pitchFamily="2"/>
              </a:rPr>
              <a:t>ARCHÉOLOGIE </a:t>
            </a:r>
            <a:r>
              <a:rPr lang="fr-FR" sz="1000" spc="-135">
                <a:solidFill>
                  <a:srgbClr val="BD0036"/>
                </a:solidFill>
                <a:latin typeface="Arial" panose="02020603050405020304" pitchFamily="2"/>
              </a:rPr>
              <a:t>= </a:t>
            </a:r>
            <a:r>
              <a:rPr lang="fr-FR" sz="1000" b="1" spc="-135">
                <a:solidFill>
                  <a:srgbClr val="BD0036"/>
                </a:solidFill>
                <a:latin typeface="Arial" panose="02020603050405020304" pitchFamily="2"/>
              </a:rPr>
              <a:t>DES MERVEILLES </a:t>
            </a:r>
          </a:p>
        </p:txBody>
      </p:sp>
      <p:sp>
        <p:nvSpPr>
          <p:cNvPr id="282" name="Espace réservé du texte 281"/>
          <p:cNvSpPr>
            <a:spLocks noGrp="1"/>
          </p:cNvSpPr>
          <p:nvPr>
            <p:ph type="body" idx="10"/>
          </p:nvPr>
        </p:nvSpPr>
        <p:spPr>
          <a:xfrm>
            <a:off x="9936480" y="3939540"/>
            <a:ext cx="801370" cy="9906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fr-FR" sz="650" b="1" spc="-95">
                <a:solidFill>
                  <a:srgbClr val="BD0036"/>
                </a:solidFill>
                <a:latin typeface="Tahoma" panose="02020603050405020304" pitchFamily="2"/>
              </a:rPr>
              <a:t>INGÉNIEUR(E) DU SON </a:t>
            </a:r>
          </a:p>
        </p:txBody>
      </p:sp>
      <p:sp>
        <p:nvSpPr>
          <p:cNvPr id="283" name="Espace réservé du texte 282"/>
          <p:cNvSpPr>
            <a:spLocks noGrp="1"/>
          </p:cNvSpPr>
          <p:nvPr>
            <p:ph type="body" idx="10"/>
          </p:nvPr>
        </p:nvSpPr>
        <p:spPr>
          <a:xfrm>
            <a:off x="5965190" y="4008120"/>
            <a:ext cx="1447800" cy="152400"/>
          </a:xfrm>
          <a:prstGeom prst="rect">
            <a:avLst/>
          </a:prstGeom>
          <a:noFill/>
          <a:ln w="0" cmpd="sng">
            <a:noFill/>
            <a:prstDash val="solid"/>
          </a:ln>
        </p:spPr>
        <p:txBody>
          <a:bodyPr vert="horz" lIns="0" tIns="0" rIns="0" bIns="0" anchor="t"/>
          <a:lstStyle/>
          <a:p>
            <a:pPr marL="0" marR="0" indent="0" algn="l">
              <a:lnSpc>
                <a:spcPts val="1200"/>
              </a:lnSpc>
              <a:spcAft>
                <a:spcPts val="0"/>
              </a:spcAft>
            </a:pPr>
            <a:r>
              <a:rPr lang="fr-FR" sz="1000" b="1" spc="-135">
                <a:solidFill>
                  <a:srgbClr val="F0D56F"/>
                </a:solidFill>
                <a:latin typeface="Arial" panose="02020603050405020304" pitchFamily="2"/>
              </a:rPr>
              <a:t>LA PHYSIQUE DE LA POMPE </a:t>
            </a:r>
          </a:p>
        </p:txBody>
      </p:sp>
      <p:sp>
        <p:nvSpPr>
          <p:cNvPr id="284" name="Espace réservé du texte 283"/>
          <p:cNvSpPr>
            <a:spLocks noGrp="1"/>
          </p:cNvSpPr>
          <p:nvPr>
            <p:ph type="body" idx="10"/>
          </p:nvPr>
        </p:nvSpPr>
        <p:spPr>
          <a:xfrm>
            <a:off x="829310" y="4307840"/>
            <a:ext cx="4391660" cy="584835"/>
          </a:xfrm>
          <a:prstGeom prst="rect">
            <a:avLst/>
          </a:prstGeom>
          <a:noFill/>
          <a:ln w="0" cmpd="sng">
            <a:noFill/>
            <a:prstDash val="solid"/>
          </a:ln>
        </p:spPr>
        <p:txBody>
          <a:bodyPr vert="horz" lIns="0" tIns="0" rIns="0" bIns="0" anchor="t"/>
          <a:lstStyle/>
          <a:p>
            <a:pPr marL="0" marR="0" indent="0" algn="just">
              <a:lnSpc>
                <a:spcPts val="1100"/>
              </a:lnSpc>
              <a:spcAft>
                <a:spcPts val="10"/>
              </a:spcAft>
            </a:pPr>
            <a:r>
              <a:rPr lang="fr-FR" sz="1000" spc="-70">
                <a:solidFill>
                  <a:srgbClr val="000000"/>
                </a:solidFill>
                <a:latin typeface="Arial" panose="02020603050405020304" pitchFamily="2"/>
              </a:rPr>
              <a:t>« J’ai toujours aimé la physique-chimie. J’étais aussi intéressée par les matériaux anciens ; alors j’ai fait un DEA sur la physique appliquée à l’archéologie après mon école d’ingénieur. Aujourd’hui j’exerce le métier qui me plaît à EDF dont la Fondation participe à la restauration du patrimoine mondial. </a:t>
            </a:r>
          </a:p>
        </p:txBody>
      </p:sp>
      <p:sp>
        <p:nvSpPr>
          <p:cNvPr id="285" name="Espace réservé du texte 284"/>
          <p:cNvSpPr>
            <a:spLocks noGrp="1"/>
          </p:cNvSpPr>
          <p:nvPr>
            <p:ph type="body" idx="10"/>
          </p:nvPr>
        </p:nvSpPr>
        <p:spPr>
          <a:xfrm>
            <a:off x="9936480" y="4373880"/>
            <a:ext cx="908050" cy="234950"/>
          </a:xfrm>
          <a:prstGeom prst="rect">
            <a:avLst/>
          </a:prstGeom>
          <a:noFill/>
          <a:ln w="0" cmpd="sng">
            <a:noFill/>
            <a:prstDash val="solid"/>
          </a:ln>
        </p:spPr>
        <p:txBody>
          <a:bodyPr vert="horz" lIns="0" tIns="0" rIns="0" bIns="0" anchor="t"/>
          <a:lstStyle/>
          <a:p>
            <a:pPr marL="0" marR="0" indent="0" algn="l">
              <a:lnSpc>
                <a:spcPts val="900"/>
              </a:lnSpc>
              <a:spcAft>
                <a:spcPts val="0"/>
              </a:spcAft>
            </a:pPr>
            <a:r>
              <a:rPr lang="fr-FR" sz="650" b="1" spc="0">
                <a:solidFill>
                  <a:srgbClr val="000000"/>
                </a:solidFill>
                <a:latin typeface="Tahoma" panose="02020603050405020304" pitchFamily="2"/>
              </a:rPr>
              <a:t>INGÉNIEUR(E) PHYSICO-CHIMISTE </a:t>
            </a:r>
          </a:p>
        </p:txBody>
      </p:sp>
      <p:sp>
        <p:nvSpPr>
          <p:cNvPr id="286" name="Espace réservé du texte 285"/>
          <p:cNvSpPr>
            <a:spLocks noGrp="1"/>
          </p:cNvSpPr>
          <p:nvPr>
            <p:ph type="body" idx="10"/>
          </p:nvPr>
        </p:nvSpPr>
        <p:spPr>
          <a:xfrm>
            <a:off x="5958840" y="4316730"/>
            <a:ext cx="3602990" cy="1825625"/>
          </a:xfrm>
          <a:prstGeom prst="rect">
            <a:avLst/>
          </a:prstGeom>
          <a:noFill/>
          <a:ln w="0" cmpd="sng">
            <a:noFill/>
            <a:prstDash val="solid"/>
          </a:ln>
        </p:spPr>
        <p:txBody>
          <a:bodyPr vert="horz" lIns="0" tIns="0" rIns="0" bIns="0" anchor="t"/>
          <a:lstStyle/>
          <a:p>
            <a:pPr marL="0" marR="0" indent="0" algn="l">
              <a:lnSpc>
                <a:spcPts val="1200"/>
              </a:lnSpc>
              <a:spcAft>
                <a:spcPts val="0"/>
              </a:spcAft>
            </a:pPr>
            <a:r>
              <a:rPr lang="fr-FR" sz="1000" b="1" spc="225">
                <a:solidFill>
                  <a:srgbClr val="000000"/>
                </a:solidFill>
                <a:latin typeface="Arial" panose="02020603050405020304" pitchFamily="2"/>
              </a:rPr>
              <a:t>« Atterrir dans la chaussure après des études de physico-chimie, jamais je ne l’aurais imaginé ! J’ai appris à aimer ce produit, à la fois technique et esthétique, en rencontrant des gens passionnés au Centre technique du cuir, où j’effectuais des analyses physico-chimiques. Cependant, la technique pure ne me satisfaisait pas. C’est </a:t>
            </a:r>
          </a:p>
          <a:p>
            <a:pPr marL="0" marR="0" indent="0" algn="just">
              <a:lnSpc>
                <a:spcPts val="1200"/>
              </a:lnSpc>
              <a:spcBef>
                <a:spcPts val="0"/>
              </a:spcBef>
              <a:spcAft>
                <a:spcPts val="0"/>
              </a:spcAft>
            </a:pPr>
            <a:r>
              <a:rPr lang="fr-FR" sz="1000" b="1" spc="-45">
                <a:solidFill>
                  <a:srgbClr val="000000"/>
                </a:solidFill>
                <a:latin typeface="Arial" panose="02020603050405020304" pitchFamily="2"/>
              </a:rPr>
              <a:t>seulement à 30 ans que j’ai compris : j’aime être l’interface entre </a:t>
            </a:r>
          </a:p>
          <a:p>
            <a:pPr marL="0" marR="0" indent="0" algn="just">
              <a:lnSpc>
                <a:spcPts val="1200"/>
              </a:lnSpc>
              <a:spcBef>
                <a:spcPts val="0"/>
              </a:spcBef>
              <a:spcAft>
                <a:spcPts val="0"/>
              </a:spcAft>
            </a:pPr>
            <a:r>
              <a:rPr lang="fr-FR" sz="1000" b="1" spc="-55">
                <a:solidFill>
                  <a:srgbClr val="000000"/>
                </a:solidFill>
                <a:latin typeface="Arial" panose="02020603050405020304" pitchFamily="2"/>
              </a:rPr>
              <a:t>un produit et le besoin des clients. Et c’est ainsi que j’ai repris une </a:t>
            </a:r>
          </a:p>
          <a:p>
            <a:pPr marL="0" marR="0" indent="0" algn="just">
              <a:lnSpc>
                <a:spcPts val="1100"/>
              </a:lnSpc>
              <a:spcBef>
                <a:spcPts val="0"/>
              </a:spcBef>
              <a:spcAft>
                <a:spcPts val="0"/>
              </a:spcAft>
            </a:pPr>
            <a:r>
              <a:rPr lang="fr-FR" sz="1000" b="1" spc="-70">
                <a:solidFill>
                  <a:srgbClr val="000000"/>
                </a:solidFill>
                <a:latin typeface="Arial" panose="02020603050405020304" pitchFamily="2"/>
              </a:rPr>
              <a:t>formation en marketing. </a:t>
            </a:r>
          </a:p>
        </p:txBody>
      </p:sp>
      <p:sp>
        <p:nvSpPr>
          <p:cNvPr id="287" name="Espace réservé du texte 286"/>
          <p:cNvSpPr>
            <a:spLocks noGrp="1"/>
          </p:cNvSpPr>
          <p:nvPr>
            <p:ph type="body" idx="10"/>
          </p:nvPr>
        </p:nvSpPr>
        <p:spPr>
          <a:xfrm>
            <a:off x="9933305" y="4954270"/>
            <a:ext cx="631190" cy="20002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85">
                <a:solidFill>
                  <a:srgbClr val="BD0036"/>
                </a:solidFill>
                <a:latin typeface="Tahoma" panose="02020603050405020304" pitchFamily="2"/>
              </a:rPr>
              <a:t>MÉDIATEUR(RICE) SCIENTIFIQUE </a:t>
            </a:r>
          </a:p>
        </p:txBody>
      </p:sp>
      <p:sp>
        <p:nvSpPr>
          <p:cNvPr id="288" name="Espace réservé du texte 287"/>
          <p:cNvSpPr>
            <a:spLocks noGrp="1"/>
          </p:cNvSpPr>
          <p:nvPr>
            <p:ph type="body" idx="10"/>
          </p:nvPr>
        </p:nvSpPr>
        <p:spPr>
          <a:xfrm>
            <a:off x="826135" y="5036820"/>
            <a:ext cx="4398010" cy="876300"/>
          </a:xfrm>
          <a:prstGeom prst="rect">
            <a:avLst/>
          </a:prstGeom>
          <a:noFill/>
          <a:ln w="0" cmpd="sng">
            <a:noFill/>
            <a:prstDash val="solid"/>
          </a:ln>
        </p:spPr>
        <p:txBody>
          <a:bodyPr vert="horz" lIns="0" tIns="0" rIns="0" bIns="0" anchor="t"/>
          <a:lstStyle/>
          <a:p>
            <a:pPr marL="0" marR="0" indent="0" algn="just">
              <a:lnSpc>
                <a:spcPts val="1100"/>
              </a:lnSpc>
              <a:spcAft>
                <a:spcPts val="0"/>
              </a:spcAft>
            </a:pPr>
            <a:r>
              <a:rPr lang="fr-FR" sz="1000" spc="-75">
                <a:solidFill>
                  <a:srgbClr val="000000"/>
                </a:solidFill>
                <a:latin typeface="Arial" panose="02020603050405020304" pitchFamily="2"/>
              </a:rPr>
              <a:t>En ce moment, j’analyse et je restaure des statuettes funéraires chinoises dont certaines sont vieilles de 2000 ans. Pour arrêter la corrosion qui risque de les faire disparaître, nous les traitons par électrochimie pendant plusieurs mois. Elles sont méconnaissables après leur traitement ! Avant ce bain de jouvence, nous les expertisons avec les mêmes techniques que celles que j’utilise pour la surveillance des centrales nucléaires : des radiographies X à haute énergie et des prises d’empreinte de leurs surfaces à l’échelle microscopique. Ces </a:t>
            </a:r>
          </a:p>
        </p:txBody>
      </p:sp>
      <p:sp>
        <p:nvSpPr>
          <p:cNvPr id="289" name="Espace réservé du texte 288"/>
          <p:cNvSpPr>
            <a:spLocks noGrp="1"/>
          </p:cNvSpPr>
          <p:nvPr>
            <p:ph type="body" idx="10"/>
          </p:nvPr>
        </p:nvSpPr>
        <p:spPr>
          <a:xfrm>
            <a:off x="1908175" y="5913120"/>
            <a:ext cx="3315970" cy="439420"/>
          </a:xfrm>
          <a:prstGeom prst="rect">
            <a:avLst/>
          </a:prstGeom>
          <a:noFill/>
          <a:ln w="0" cmpd="sng">
            <a:noFill/>
            <a:prstDash val="solid"/>
          </a:ln>
        </p:spPr>
        <p:txBody>
          <a:bodyPr vert="horz" lIns="0" tIns="0" rIns="0" bIns="0" anchor="t"/>
          <a:lstStyle/>
          <a:p>
            <a:pPr marL="0" marR="0" indent="0" algn="just">
              <a:lnSpc>
                <a:spcPts val="1100"/>
              </a:lnSpc>
              <a:spcAft>
                <a:spcPts val="0"/>
              </a:spcAft>
            </a:pPr>
            <a:r>
              <a:rPr lang="fr-FR" sz="1000" spc="-75">
                <a:solidFill>
                  <a:srgbClr val="000000"/>
                </a:solidFill>
                <a:latin typeface="Arial" panose="02020603050405020304" pitchFamily="2"/>
              </a:rPr>
              <a:t>analyses déterminent les techniques de restauration et fournissent des indices pour comprendre l’histoire des objets, ce qui intéresse beaucoup les historiens avec qui nous travaillons. </a:t>
            </a:r>
          </a:p>
        </p:txBody>
      </p:sp>
      <p:sp>
        <p:nvSpPr>
          <p:cNvPr id="290" name="Espace réservé du texte 289"/>
          <p:cNvSpPr>
            <a:spLocks noGrp="1"/>
          </p:cNvSpPr>
          <p:nvPr>
            <p:ph type="body" idx="10"/>
          </p:nvPr>
        </p:nvSpPr>
        <p:spPr>
          <a:xfrm>
            <a:off x="9936480" y="5500370"/>
            <a:ext cx="539750" cy="9906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100">
                <a:solidFill>
                  <a:srgbClr val="BD0036"/>
                </a:solidFill>
                <a:latin typeface="Tahoma" panose="02020603050405020304" pitchFamily="2"/>
              </a:rPr>
              <a:t>PLASTURGISTE </a:t>
            </a:r>
          </a:p>
        </p:txBody>
      </p:sp>
      <p:sp>
        <p:nvSpPr>
          <p:cNvPr id="291" name="Espace réservé du texte 290"/>
          <p:cNvSpPr>
            <a:spLocks noGrp="1"/>
          </p:cNvSpPr>
          <p:nvPr>
            <p:ph type="body" idx="10"/>
          </p:nvPr>
        </p:nvSpPr>
        <p:spPr>
          <a:xfrm>
            <a:off x="9936480" y="5944870"/>
            <a:ext cx="899160" cy="20002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0">
                <a:solidFill>
                  <a:srgbClr val="BD0036"/>
                </a:solidFill>
                <a:latin typeface="Tahoma" panose="02020603050405020304" pitchFamily="2"/>
              </a:rPr>
              <a:t>RÉALISATEUR(RICE) </a:t>
            </a:r>
          </a:p>
          <a:p>
            <a:pPr marL="0" marR="0" indent="0" algn="l">
              <a:lnSpc>
                <a:spcPts val="800"/>
              </a:lnSpc>
              <a:spcBef>
                <a:spcPts val="0"/>
              </a:spcBef>
              <a:spcAft>
                <a:spcPts val="0"/>
              </a:spcAft>
            </a:pPr>
            <a:r>
              <a:rPr lang="fr-FR" sz="650" b="1" spc="-90">
                <a:solidFill>
                  <a:srgbClr val="BD0036"/>
                </a:solidFill>
                <a:latin typeface="Tahoma" panose="02020603050405020304" pitchFamily="2"/>
              </a:rPr>
              <a:t>DE FILMS SCIENTIFIQUES </a:t>
            </a:r>
          </a:p>
        </p:txBody>
      </p:sp>
      <p:sp>
        <p:nvSpPr>
          <p:cNvPr id="292" name="Espace réservé du texte 291"/>
          <p:cNvSpPr>
            <a:spLocks noGrp="1"/>
          </p:cNvSpPr>
          <p:nvPr>
            <p:ph type="body" idx="10"/>
          </p:nvPr>
        </p:nvSpPr>
        <p:spPr>
          <a:xfrm>
            <a:off x="362585" y="6231890"/>
            <a:ext cx="1322705" cy="754380"/>
          </a:xfrm>
          <a:prstGeom prst="rect">
            <a:avLst/>
          </a:prstGeom>
          <a:noFill/>
          <a:ln w="0" cmpd="sng">
            <a:noFill/>
            <a:prstDash val="solid"/>
          </a:ln>
        </p:spPr>
        <p:txBody>
          <a:bodyPr vert="horz" lIns="0" tIns="40640" rIns="0" bIns="0" anchor="t"/>
          <a:lstStyle/>
          <a:p>
            <a:pPr marL="45720" marR="0" indent="-45720" algn="l">
              <a:lnSpc>
                <a:spcPts val="1400"/>
              </a:lnSpc>
              <a:spcAft>
                <a:spcPts val="15"/>
              </a:spcAft>
            </a:pPr>
            <a:r>
              <a:rPr lang="fr-FR" sz="1450" spc="-25">
                <a:solidFill>
                  <a:srgbClr val="BE0069"/>
                </a:solidFill>
                <a:latin typeface="Tahoma" panose="02020603050405020304" pitchFamily="2"/>
              </a:rPr>
              <a:t>“Je mets la physique-chimie au service de l’archéologie.” </a:t>
            </a:r>
          </a:p>
        </p:txBody>
      </p:sp>
      <p:sp>
        <p:nvSpPr>
          <p:cNvPr id="293" name="Espace réservé du texte 292"/>
          <p:cNvSpPr>
            <a:spLocks noGrp="1"/>
          </p:cNvSpPr>
          <p:nvPr>
            <p:ph type="body" idx="10"/>
          </p:nvPr>
        </p:nvSpPr>
        <p:spPr>
          <a:xfrm>
            <a:off x="1908175" y="6496685"/>
            <a:ext cx="3310255" cy="731520"/>
          </a:xfrm>
          <a:prstGeom prst="rect">
            <a:avLst/>
          </a:prstGeom>
          <a:noFill/>
          <a:ln w="0" cmpd="sng">
            <a:noFill/>
            <a:prstDash val="solid"/>
          </a:ln>
        </p:spPr>
        <p:txBody>
          <a:bodyPr vert="horz" lIns="0" tIns="1270" rIns="0" bIns="0" anchor="t"/>
          <a:lstStyle/>
          <a:p>
            <a:pPr marL="0" marR="0" indent="0" algn="just">
              <a:lnSpc>
                <a:spcPts val="1100"/>
              </a:lnSpc>
              <a:spcAft>
                <a:spcPts val="0"/>
              </a:spcAft>
            </a:pPr>
            <a:r>
              <a:rPr lang="fr-FR" sz="1000" spc="-65">
                <a:solidFill>
                  <a:srgbClr val="000000"/>
                </a:solidFill>
                <a:latin typeface="Arial" panose="02020603050405020304" pitchFamily="2"/>
              </a:rPr>
              <a:t>Ce métier est riche en rencontres, avec des conservateurs, des fon-deurs, des archéologues ou des biologistes, et toujours nouveau. De l’Antiquité au 20</a:t>
            </a:r>
            <a:r>
              <a:rPr lang="fr-FR" sz="1000" spc="-65" baseline="30000">
                <a:solidFill>
                  <a:srgbClr val="000000"/>
                </a:solidFill>
                <a:latin typeface="Arial" panose="02020603050405020304" pitchFamily="2"/>
              </a:rPr>
              <a:t>e</a:t>
            </a:r>
            <a:r>
              <a:rPr lang="fr-FR" sz="1000" spc="-65">
                <a:solidFill>
                  <a:srgbClr val="000000"/>
                </a:solidFill>
                <a:latin typeface="Arial" panose="02020603050405020304" pitchFamily="2"/>
              </a:rPr>
              <a:t> siècle, des statues du château de Versailles aux vestiges du Titanic, nous manipulons des objets passionnants avant de les retrouver dans les musées. » </a:t>
            </a:r>
          </a:p>
        </p:txBody>
      </p:sp>
      <p:sp>
        <p:nvSpPr>
          <p:cNvPr id="294" name="Espace réservé du texte 293"/>
          <p:cNvSpPr>
            <a:spLocks noGrp="1"/>
          </p:cNvSpPr>
          <p:nvPr>
            <p:ph type="body" idx="10"/>
          </p:nvPr>
        </p:nvSpPr>
        <p:spPr>
          <a:xfrm>
            <a:off x="5891530" y="6308090"/>
            <a:ext cx="1633855" cy="1290320"/>
          </a:xfrm>
          <a:prstGeom prst="rect">
            <a:avLst/>
          </a:prstGeom>
          <a:noFill/>
          <a:ln w="0" cmpd="sng">
            <a:noFill/>
            <a:prstDash val="solid"/>
          </a:ln>
        </p:spPr>
        <p:txBody>
          <a:bodyPr vert="horz" lIns="0" tIns="41910" rIns="0" bIns="0" anchor="t"/>
          <a:lstStyle/>
          <a:p>
            <a:pPr marL="45720" marR="0" indent="0" algn="l">
              <a:lnSpc>
                <a:spcPts val="1400"/>
              </a:lnSpc>
              <a:spcAft>
                <a:spcPts val="0"/>
              </a:spcAft>
            </a:pPr>
            <a:r>
              <a:rPr lang="fr-FR" sz="1450" spc="0">
                <a:solidFill>
                  <a:srgbClr val="DEA5BB"/>
                </a:solidFill>
                <a:latin typeface="Tahoma" panose="02020603050405020304" pitchFamily="2"/>
              </a:rPr>
              <a:t>“La mécanique appliquée aux chaussures, </a:t>
            </a:r>
          </a:p>
          <a:p>
            <a:pPr marL="45720" marR="0" indent="0" algn="l">
              <a:lnSpc>
                <a:spcPts val="1400"/>
              </a:lnSpc>
              <a:spcBef>
                <a:spcPts val="0"/>
              </a:spcBef>
              <a:spcAft>
                <a:spcPts val="0"/>
              </a:spcAft>
            </a:pPr>
            <a:r>
              <a:rPr lang="fr-FR" sz="1450" spc="0">
                <a:solidFill>
                  <a:srgbClr val="DEA5BB"/>
                </a:solidFill>
                <a:latin typeface="Tahoma" panose="02020603050405020304" pitchFamily="2"/>
              </a:rPr>
              <a:t>c’est passionnant. Pourquoi certains cours peuvent-ils être si ennuyeux ?” </a:t>
            </a:r>
          </a:p>
        </p:txBody>
      </p:sp>
      <p:sp>
        <p:nvSpPr>
          <p:cNvPr id="295" name="Espace réservé du texte 294"/>
          <p:cNvSpPr>
            <a:spLocks noGrp="1"/>
          </p:cNvSpPr>
          <p:nvPr>
            <p:ph type="body" idx="10"/>
          </p:nvPr>
        </p:nvSpPr>
        <p:spPr>
          <a:xfrm>
            <a:off x="7763510" y="6294120"/>
            <a:ext cx="1798320" cy="1548130"/>
          </a:xfrm>
          <a:prstGeom prst="rect">
            <a:avLst/>
          </a:prstGeom>
          <a:noFill/>
          <a:ln w="0" cmpd="sng">
            <a:noFill/>
            <a:prstDash val="solid"/>
          </a:ln>
        </p:spPr>
        <p:txBody>
          <a:bodyPr vert="horz" lIns="0" tIns="635" rIns="0" bIns="0" anchor="t"/>
          <a:lstStyle/>
          <a:p>
            <a:pPr marL="0" marR="0" indent="0" algn="just">
              <a:lnSpc>
                <a:spcPts val="1200"/>
              </a:lnSpc>
              <a:spcAft>
                <a:spcPts val="0"/>
              </a:spcAft>
            </a:pPr>
            <a:r>
              <a:rPr lang="fr-FR" sz="1000" b="1" spc="-85">
                <a:solidFill>
                  <a:srgbClr val="000000"/>
                </a:solidFill>
                <a:latin typeface="Arial" panose="02020603050405020304" pitchFamily="2"/>
              </a:rPr>
              <a:t>Aujourd’hui chez Décathlon, mon travail est de définir les exigen-ces de qualité que les semelles doivent remplir suivant l’usage et la gamme de la chaussure. Les attentes sont bien différentes pour une chaussure de randonnée ou de basket ! Je choisis les matériaux et définis les tests à leur faire subir : résistance à l’abrasion, adhérence </a:t>
            </a:r>
          </a:p>
        </p:txBody>
      </p:sp>
      <p:sp>
        <p:nvSpPr>
          <p:cNvPr id="296" name="Espace réservé du texte 295"/>
          <p:cNvSpPr>
            <a:spLocks noGrp="1"/>
          </p:cNvSpPr>
          <p:nvPr>
            <p:ph type="body" idx="10"/>
          </p:nvPr>
        </p:nvSpPr>
        <p:spPr>
          <a:xfrm>
            <a:off x="5955665" y="7842250"/>
            <a:ext cx="3606165" cy="738505"/>
          </a:xfrm>
          <a:prstGeom prst="rect">
            <a:avLst/>
          </a:prstGeom>
          <a:noFill/>
          <a:ln w="0" cmpd="sng">
            <a:noFill/>
            <a:prstDash val="solid"/>
          </a:ln>
        </p:spPr>
        <p:txBody>
          <a:bodyPr vert="horz" lIns="0" tIns="0" rIns="0" bIns="0" anchor="t"/>
          <a:lstStyle/>
          <a:p>
            <a:pPr marL="0" marR="0" indent="0" algn="just">
              <a:lnSpc>
                <a:spcPts val="1200"/>
              </a:lnSpc>
              <a:spcAft>
                <a:spcPts val="0"/>
              </a:spcAft>
            </a:pPr>
            <a:r>
              <a:rPr lang="fr-FR" sz="1000" b="1" spc="-85">
                <a:solidFill>
                  <a:srgbClr val="000000"/>
                </a:solidFill>
                <a:latin typeface="Arial" panose="02020603050405020304" pitchFamily="2"/>
              </a:rPr>
              <a:t>sur différents supports, etc. En partenariat avec d’autres entreprises, nous développons aussi de nouveaux matériaux pour les semelles. D’Europe en Asie, je voyage souvent pour rencontrer nos sous-traitants. C’est important pour comprendre les nouvelles méthodes de fabrication car les technologies s’améliorent constamment. </a:t>
            </a:r>
          </a:p>
        </p:txBody>
      </p:sp>
      <p:sp>
        <p:nvSpPr>
          <p:cNvPr id="297" name="Espace réservé du texte 296"/>
          <p:cNvSpPr>
            <a:spLocks noGrp="1"/>
          </p:cNvSpPr>
          <p:nvPr>
            <p:ph type="body" idx="10"/>
          </p:nvPr>
        </p:nvSpPr>
        <p:spPr>
          <a:xfrm>
            <a:off x="3459480" y="7379335"/>
            <a:ext cx="1764665" cy="1448435"/>
          </a:xfrm>
          <a:prstGeom prst="rect">
            <a:avLst/>
          </a:prstGeom>
          <a:noFill/>
          <a:ln w="0" cmpd="sng">
            <a:noFill/>
            <a:prstDash val="solid"/>
          </a:ln>
        </p:spPr>
        <p:txBody>
          <a:bodyPr vert="horz" lIns="0" tIns="635" rIns="0" bIns="0" anchor="t"/>
          <a:lstStyle/>
          <a:p>
            <a:pPr marL="274320" marR="0" indent="0" algn="r">
              <a:lnSpc>
                <a:spcPts val="1200"/>
              </a:lnSpc>
              <a:spcAft>
                <a:spcPts val="0"/>
              </a:spcAft>
            </a:pPr>
            <a:r>
              <a:rPr lang="fr-FR" sz="1000" b="1" spc="-70">
                <a:solidFill>
                  <a:srgbClr val="BD0036"/>
                </a:solidFill>
                <a:latin typeface="Arial" panose="02020603050405020304" pitchFamily="2"/>
              </a:rPr>
              <a:t>Emmanuelle Pons, 30 ans Ingénieure physico-chimiste EDF Recherche et développement Valectra </a:t>
            </a:r>
          </a:p>
          <a:p>
            <a:pPr marL="0" marR="0" indent="0" algn="r">
              <a:lnSpc>
                <a:spcPts val="1200"/>
              </a:lnSpc>
              <a:spcBef>
                <a:spcPts val="600"/>
              </a:spcBef>
              <a:spcAft>
                <a:spcPts val="0"/>
              </a:spcAft>
            </a:pPr>
            <a:r>
              <a:rPr lang="fr-FR" sz="1000" b="1" spc="-15">
                <a:solidFill>
                  <a:srgbClr val="BD0036"/>
                </a:solidFill>
                <a:latin typeface="Arial" panose="02020603050405020304" pitchFamily="2"/>
              </a:rPr>
              <a:t>École ENSEEG DEA Histoire, civilisation et archéologie des mondes antiques Doctorat en sciences mécaniques pour l’ingénieur </a:t>
            </a:r>
          </a:p>
        </p:txBody>
      </p:sp>
      <p:sp>
        <p:nvSpPr>
          <p:cNvPr id="298" name="Espace réservé du texte 297"/>
          <p:cNvSpPr>
            <a:spLocks noGrp="1"/>
          </p:cNvSpPr>
          <p:nvPr>
            <p:ph type="body" idx="10"/>
          </p:nvPr>
        </p:nvSpPr>
        <p:spPr>
          <a:xfrm>
            <a:off x="5962015" y="8736330"/>
            <a:ext cx="3596640" cy="478790"/>
          </a:xfrm>
          <a:prstGeom prst="rect">
            <a:avLst/>
          </a:prstGeom>
          <a:noFill/>
          <a:ln w="0" cmpd="sng">
            <a:noFill/>
            <a:prstDash val="solid"/>
          </a:ln>
        </p:spPr>
        <p:txBody>
          <a:bodyPr vert="horz" lIns="0" tIns="0" rIns="0" bIns="0" anchor="t"/>
          <a:lstStyle/>
          <a:p>
            <a:pPr marL="0" marR="0" indent="0" algn="just">
              <a:lnSpc>
                <a:spcPts val="1200"/>
              </a:lnSpc>
              <a:spcAft>
                <a:spcPts val="135"/>
              </a:spcAft>
            </a:pPr>
            <a:r>
              <a:rPr lang="fr-FR" sz="1000" b="1" spc="-75">
                <a:solidFill>
                  <a:srgbClr val="000000"/>
                </a:solidFill>
                <a:latin typeface="Arial" panose="02020603050405020304" pitchFamily="2"/>
              </a:rPr>
              <a:t>Décathlon se développe rapidement ; je sens que je pourrai évoluer dans mon métier. Et pourquoi pas m’orienter vraiment vers le marketing ? </a:t>
            </a:r>
            <a:r>
              <a:rPr lang="fr-FR" sz="1000" spc="-75">
                <a:solidFill>
                  <a:srgbClr val="000000"/>
                </a:solidFill>
                <a:latin typeface="Arial" panose="02020603050405020304" pitchFamily="2"/>
              </a:rPr>
              <a:t>» </a:t>
            </a:r>
          </a:p>
        </p:txBody>
      </p:sp>
      <p:sp>
        <p:nvSpPr>
          <p:cNvPr id="299" name="Espace réservé du texte 298"/>
          <p:cNvSpPr>
            <a:spLocks noGrp="1"/>
          </p:cNvSpPr>
          <p:nvPr>
            <p:ph type="body" idx="10"/>
          </p:nvPr>
        </p:nvSpPr>
        <p:spPr>
          <a:xfrm>
            <a:off x="7031990" y="9342120"/>
            <a:ext cx="2529840" cy="991235"/>
          </a:xfrm>
          <a:prstGeom prst="rect">
            <a:avLst/>
          </a:prstGeom>
          <a:noFill/>
          <a:ln w="0" cmpd="sng">
            <a:noFill/>
            <a:prstDash val="solid"/>
          </a:ln>
        </p:spPr>
        <p:txBody>
          <a:bodyPr vert="horz" lIns="0" tIns="635" rIns="0" bIns="0" anchor="t"/>
          <a:lstStyle/>
          <a:p>
            <a:pPr marL="0" marR="0" indent="0" algn="r">
              <a:lnSpc>
                <a:spcPts val="1200"/>
              </a:lnSpc>
              <a:spcAft>
                <a:spcPts val="0"/>
              </a:spcAft>
            </a:pPr>
            <a:r>
              <a:rPr lang="fr-FR" sz="1000" b="1" spc="-70">
                <a:solidFill>
                  <a:srgbClr val="F0D56F"/>
                </a:solidFill>
                <a:latin typeface="Arial" panose="02020603050405020304" pitchFamily="2"/>
              </a:rPr>
              <a:t>Sandrine Hattais, 35 ans </a:t>
            </a:r>
          </a:p>
          <a:p>
            <a:pPr marL="457200" marR="0" indent="0" algn="r">
              <a:lnSpc>
                <a:spcPts val="1200"/>
              </a:lnSpc>
              <a:spcBef>
                <a:spcPts val="0"/>
              </a:spcBef>
              <a:spcAft>
                <a:spcPts val="0"/>
              </a:spcAft>
            </a:pPr>
            <a:r>
              <a:rPr lang="fr-FR" sz="1000" b="1" spc="-75">
                <a:solidFill>
                  <a:srgbClr val="F0D56F"/>
                </a:solidFill>
                <a:latin typeface="Arial" panose="02020603050405020304" pitchFamily="2"/>
              </a:rPr>
              <a:t>Ingénieure composants et technologies Décathlon </a:t>
            </a:r>
            <a:r>
              <a:rPr lang="fr-FR" sz="1000" spc="-75">
                <a:solidFill>
                  <a:srgbClr val="F0D56F"/>
                </a:solidFill>
                <a:latin typeface="Arial" panose="02020603050405020304" pitchFamily="2"/>
              </a:rPr>
              <a:t>- </a:t>
            </a:r>
            <a:r>
              <a:rPr lang="fr-FR" sz="1000" b="1" spc="-75">
                <a:solidFill>
                  <a:srgbClr val="F0D56F"/>
                </a:solidFill>
                <a:latin typeface="Arial" panose="02020603050405020304" pitchFamily="2"/>
              </a:rPr>
              <a:t>Villeneuve d’Ascq (59) </a:t>
            </a:r>
          </a:p>
          <a:p>
            <a:pPr marL="0" marR="0" indent="0" algn="r">
              <a:lnSpc>
                <a:spcPts val="1200"/>
              </a:lnSpc>
              <a:spcBef>
                <a:spcPts val="600"/>
              </a:spcBef>
              <a:spcAft>
                <a:spcPts val="0"/>
              </a:spcAft>
            </a:pPr>
            <a:r>
              <a:rPr lang="fr-FR" sz="1000" b="1" spc="-80">
                <a:solidFill>
                  <a:srgbClr val="F0D56F"/>
                </a:solidFill>
                <a:latin typeface="Arial" panose="02020603050405020304" pitchFamily="2"/>
              </a:rPr>
              <a:t>Magistère de physique-chimie des matériaux DEA Chimie du solide et inorganique moléculaire </a:t>
            </a:r>
          </a:p>
          <a:p>
            <a:pPr marL="0" marR="0" indent="0" algn="r">
              <a:lnSpc>
                <a:spcPts val="1200"/>
              </a:lnSpc>
              <a:spcBef>
                <a:spcPts val="0"/>
              </a:spcBef>
              <a:spcAft>
                <a:spcPts val="0"/>
              </a:spcAft>
            </a:pPr>
            <a:r>
              <a:rPr lang="fr-FR" sz="1000" b="1" spc="-75">
                <a:solidFill>
                  <a:srgbClr val="F0D56F"/>
                </a:solidFill>
                <a:latin typeface="Arial" panose="02020603050405020304" pitchFamily="2"/>
              </a:rPr>
              <a:t>DESS Marketing </a:t>
            </a:r>
          </a:p>
        </p:txBody>
      </p:sp>
      <p:sp>
        <p:nvSpPr>
          <p:cNvPr id="300" name="Espace réservé du texte 299"/>
          <p:cNvSpPr>
            <a:spLocks noGrp="1"/>
          </p:cNvSpPr>
          <p:nvPr>
            <p:ph type="body" idx="10"/>
          </p:nvPr>
        </p:nvSpPr>
        <p:spPr>
          <a:xfrm>
            <a:off x="164465" y="10455275"/>
            <a:ext cx="10835640" cy="142240"/>
          </a:xfrm>
          <a:prstGeom prst="rect">
            <a:avLst/>
          </a:prstGeom>
          <a:noFill/>
          <a:ln w="0" cmpd="sng">
            <a:noFill/>
            <a:prstDash val="solid"/>
          </a:ln>
        </p:spPr>
        <p:txBody>
          <a:bodyPr vert="horz" lIns="0" tIns="13335" rIns="0" bIns="0" anchor="t"/>
          <a:lstStyle/>
          <a:p>
            <a:pPr marL="0" marR="0" indent="0" algn="l">
              <a:lnSpc>
                <a:spcPts val="900"/>
              </a:lnSpc>
              <a:spcAft>
                <a:spcPts val="0"/>
              </a:spcAft>
              <a:tabLst>
                <a:tab pos="10835640" algn="r"/>
              </a:tabLst>
            </a:pPr>
            <a:r>
              <a:rPr lang="fr-FR" sz="1000" spc="0">
                <a:solidFill>
                  <a:srgbClr val="000000"/>
                </a:solidFill>
                <a:latin typeface="Arial" panose="02020603050405020304" pitchFamily="2"/>
              </a:rPr>
              <a:t>16 17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04" name="Image.jpg"/>
          <p:cNvPicPr/>
          <p:nvPr/>
        </p:nvPicPr>
        <p:blipFill>
          <a:blip r:embed="rId2"/>
          <a:stretch>
            <a:fillRect/>
          </a:stretch>
        </p:blipFill>
        <p:spPr>
          <a:xfrm>
            <a:off x="0" y="0"/>
            <a:ext cx="11162030" cy="10692130"/>
          </a:xfrm>
          <a:prstGeom prst="rect">
            <a:avLst/>
          </a:prstGeom>
        </p:spPr>
      </p:pic>
      <p:sp>
        <p:nvSpPr>
          <p:cNvPr id="305" name="Espace réservé du texte 304"/>
          <p:cNvSpPr>
            <a:spLocks noGrp="1"/>
          </p:cNvSpPr>
          <p:nvPr>
            <p:ph type="body" idx="10"/>
          </p:nvPr>
        </p:nvSpPr>
        <p:spPr>
          <a:xfrm>
            <a:off x="586105" y="0"/>
            <a:ext cx="159385" cy="76835"/>
          </a:xfrm>
          <a:prstGeom prst="rect">
            <a:avLst/>
          </a:prstGeom>
          <a:noFill/>
          <a:ln w="0" cmpd="sng">
            <a:noFill/>
            <a:prstDash val="solid"/>
          </a:ln>
        </p:spPr>
        <p:txBody>
          <a:bodyPr vert="horz" lIns="0" tIns="0" rIns="0" bIns="0" anchor="t"/>
          <a:lstStyle/>
          <a:p>
            <a:pPr marL="0" marR="0" indent="0" algn="l">
              <a:lnSpc>
                <a:spcPts val="600"/>
              </a:lnSpc>
              <a:spcAft>
                <a:spcPts val="0"/>
              </a:spcAft>
            </a:pPr>
            <a:r>
              <a:rPr lang="fr-FR" sz="750" spc="0">
                <a:solidFill>
                  <a:srgbClr val="000000"/>
                </a:solidFill>
                <a:latin typeface="Garamond" panose="02020603050405020304" pitchFamily="1"/>
              </a:rPr>
              <a:t>r </a:t>
            </a:r>
          </a:p>
        </p:txBody>
      </p:sp>
      <p:sp>
        <p:nvSpPr>
          <p:cNvPr id="306" name="Espace réservé du texte 305"/>
          <p:cNvSpPr>
            <a:spLocks noGrp="1"/>
          </p:cNvSpPr>
          <p:nvPr>
            <p:ph type="body" idx="10"/>
          </p:nvPr>
        </p:nvSpPr>
        <p:spPr>
          <a:xfrm>
            <a:off x="9933305" y="297180"/>
            <a:ext cx="734695" cy="19939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0">
                <a:solidFill>
                  <a:srgbClr val="5E1677"/>
                </a:solidFill>
                <a:latin typeface="Tahoma" panose="02020603050405020304" pitchFamily="2"/>
              </a:rPr>
              <a:t>CHERCHEUR(SE) EN NANOTECHNOLOGIE </a:t>
            </a:r>
          </a:p>
        </p:txBody>
      </p:sp>
      <p:sp>
        <p:nvSpPr>
          <p:cNvPr id="307" name="Espace réservé du texte 306"/>
          <p:cNvSpPr>
            <a:spLocks noGrp="1"/>
          </p:cNvSpPr>
          <p:nvPr>
            <p:ph type="body" idx="10"/>
          </p:nvPr>
        </p:nvSpPr>
        <p:spPr>
          <a:xfrm>
            <a:off x="0" y="685800"/>
            <a:ext cx="79375" cy="39370"/>
          </a:xfrm>
          <a:prstGeom prst="rect">
            <a:avLst/>
          </a:prstGeom>
          <a:noFill/>
          <a:ln w="0" cmpd="sng">
            <a:noFill/>
            <a:prstDash val="solid"/>
          </a:ln>
        </p:spPr>
        <p:txBody>
          <a:bodyPr vert="vert270" lIns="0" tIns="0" rIns="21590" bIns="0" anchor="t"/>
          <a:lstStyle/>
          <a:p>
            <a:pPr marL="0" marR="0" indent="0" algn="l">
              <a:lnSpc>
                <a:spcPts val="400"/>
              </a:lnSpc>
              <a:spcAft>
                <a:spcPts val="0"/>
              </a:spcAft>
            </a:pPr>
            <a:r>
              <a:rPr lang="fr-FR" sz="600" b="1" spc="0">
                <a:solidFill>
                  <a:srgbClr val="000000"/>
                </a:solidFill>
                <a:latin typeface="Garamond" panose="02020603050405020304" pitchFamily="1"/>
              </a:rPr>
              <a:t>p </a:t>
            </a:r>
          </a:p>
        </p:txBody>
      </p:sp>
      <p:sp>
        <p:nvSpPr>
          <p:cNvPr id="308" name="Espace réservé du texte 307"/>
          <p:cNvSpPr>
            <a:spLocks noGrp="1"/>
          </p:cNvSpPr>
          <p:nvPr>
            <p:ph type="body" idx="10"/>
          </p:nvPr>
        </p:nvSpPr>
        <p:spPr>
          <a:xfrm>
            <a:off x="9933305" y="754380"/>
            <a:ext cx="817245" cy="19939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0">
                <a:solidFill>
                  <a:srgbClr val="5E1677"/>
                </a:solidFill>
                <a:latin typeface="Tahoma" panose="02020603050405020304" pitchFamily="2"/>
              </a:rPr>
              <a:t>CHERCHEUR(SE) EN TÉLÉCOMMUNICATION </a:t>
            </a:r>
          </a:p>
        </p:txBody>
      </p:sp>
      <p:sp>
        <p:nvSpPr>
          <p:cNvPr id="309" name="Espace réservé du texte 308"/>
          <p:cNvSpPr>
            <a:spLocks noGrp="1"/>
          </p:cNvSpPr>
          <p:nvPr>
            <p:ph type="body" idx="10"/>
          </p:nvPr>
        </p:nvSpPr>
        <p:spPr>
          <a:xfrm>
            <a:off x="9933305" y="1211580"/>
            <a:ext cx="680085" cy="19939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60">
                <a:solidFill>
                  <a:srgbClr val="5E1677"/>
                </a:solidFill>
                <a:latin typeface="Tahoma" panose="02020603050405020304" pitchFamily="2"/>
              </a:rPr>
              <a:t>CHERCHEUR(SE) </a:t>
            </a:r>
          </a:p>
          <a:p>
            <a:pPr marL="0" marR="0" indent="0" algn="l">
              <a:lnSpc>
                <a:spcPts val="800"/>
              </a:lnSpc>
              <a:spcBef>
                <a:spcPts val="0"/>
              </a:spcBef>
              <a:spcAft>
                <a:spcPts val="0"/>
              </a:spcAft>
            </a:pPr>
            <a:r>
              <a:rPr lang="fr-FR" sz="650" b="1" spc="-90">
                <a:solidFill>
                  <a:srgbClr val="5E1677"/>
                </a:solidFill>
                <a:latin typeface="Tahoma" panose="02020603050405020304" pitchFamily="2"/>
              </a:rPr>
              <a:t>EN ÉLECTRONIQUE </a:t>
            </a:r>
          </a:p>
        </p:txBody>
      </p:sp>
      <p:sp>
        <p:nvSpPr>
          <p:cNvPr id="310" name="Espace réservé du texte 309"/>
          <p:cNvSpPr>
            <a:spLocks noGrp="1"/>
          </p:cNvSpPr>
          <p:nvPr>
            <p:ph type="body" idx="10"/>
          </p:nvPr>
        </p:nvSpPr>
        <p:spPr>
          <a:xfrm>
            <a:off x="2118360" y="1292225"/>
            <a:ext cx="6242050" cy="742950"/>
          </a:xfrm>
          <a:prstGeom prst="rect">
            <a:avLst/>
          </a:prstGeom>
          <a:noFill/>
          <a:ln w="0" cmpd="sng">
            <a:noFill/>
            <a:prstDash val="solid"/>
          </a:ln>
        </p:spPr>
        <p:txBody>
          <a:bodyPr vert="horz" lIns="0" tIns="0" rIns="0" bIns="0" anchor="t"/>
          <a:lstStyle/>
          <a:p>
            <a:pPr marL="0" marR="0" indent="0" algn="l">
              <a:lnSpc>
                <a:spcPts val="5800"/>
              </a:lnSpc>
              <a:spcAft>
                <a:spcPts val="0"/>
              </a:spcAft>
            </a:pPr>
            <a:r>
              <a:rPr lang="fr-FR" sz="4850" spc="10" smtClean="0">
                <a:solidFill>
                  <a:srgbClr val="000000"/>
                </a:solidFill>
                <a:latin typeface="Tahoma" panose="02020603050405020304" pitchFamily="2"/>
              </a:rPr>
              <a:t>télécommunications </a:t>
            </a:r>
            <a:endParaRPr lang="fr-FR" sz="4850" spc="10" dirty="0">
              <a:solidFill>
                <a:srgbClr val="000000"/>
              </a:solidFill>
              <a:latin typeface="Tahoma" panose="02020603050405020304" pitchFamily="2"/>
            </a:endParaRPr>
          </a:p>
        </p:txBody>
      </p:sp>
      <p:sp>
        <p:nvSpPr>
          <p:cNvPr id="311" name="Espace réservé du texte 310"/>
          <p:cNvSpPr>
            <a:spLocks noGrp="1"/>
          </p:cNvSpPr>
          <p:nvPr>
            <p:ph type="body" idx="10"/>
          </p:nvPr>
        </p:nvSpPr>
        <p:spPr>
          <a:xfrm>
            <a:off x="9936480" y="1668780"/>
            <a:ext cx="902335" cy="9906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100">
                <a:solidFill>
                  <a:srgbClr val="5E1677"/>
                </a:solidFill>
                <a:latin typeface="Tahoma" panose="02020603050405020304" pitchFamily="2"/>
              </a:rPr>
              <a:t>ÉLECTROTECHNICIEN(NE) </a:t>
            </a:r>
          </a:p>
        </p:txBody>
      </p:sp>
      <p:sp>
        <p:nvSpPr>
          <p:cNvPr id="312" name="Espace réservé du texte 311"/>
          <p:cNvSpPr>
            <a:spLocks noGrp="1"/>
          </p:cNvSpPr>
          <p:nvPr>
            <p:ph type="body" idx="10"/>
          </p:nvPr>
        </p:nvSpPr>
        <p:spPr>
          <a:xfrm>
            <a:off x="798830" y="2132330"/>
            <a:ext cx="4462145" cy="869950"/>
          </a:xfrm>
          <a:prstGeom prst="rect">
            <a:avLst/>
          </a:prstGeom>
          <a:noFill/>
          <a:ln w="0" cmpd="sng">
            <a:noFill/>
            <a:prstDash val="solid"/>
          </a:ln>
        </p:spPr>
        <p:txBody>
          <a:bodyPr vert="horz" lIns="0" tIns="3175" rIns="0" bIns="0" anchor="t"/>
          <a:lstStyle/>
          <a:p>
            <a:pPr marL="0" marR="0" indent="0" algn="r">
              <a:lnSpc>
                <a:spcPts val="1700"/>
              </a:lnSpc>
              <a:spcAft>
                <a:spcPts val="0"/>
              </a:spcAft>
            </a:pPr>
            <a:r>
              <a:rPr lang="fr-FR" sz="1450" spc="0">
                <a:solidFill>
                  <a:srgbClr val="000000"/>
                </a:solidFill>
                <a:latin typeface="Tahoma" panose="02020603050405020304" pitchFamily="2"/>
              </a:rPr>
              <a:t>Les semi-conducteurs ont révolutionné les télécom-munications et notre vie quotidienne. Demain, les micro et nanotechnologies assureront la relève... Une nouvelle révolution à ne pas manquer ! </a:t>
            </a:r>
          </a:p>
        </p:txBody>
      </p:sp>
      <p:sp>
        <p:nvSpPr>
          <p:cNvPr id="313" name="Espace réservé du texte 312"/>
          <p:cNvSpPr>
            <a:spLocks noGrp="1"/>
          </p:cNvSpPr>
          <p:nvPr>
            <p:ph type="body" idx="10"/>
          </p:nvPr>
        </p:nvSpPr>
        <p:spPr>
          <a:xfrm>
            <a:off x="9933305" y="2022475"/>
            <a:ext cx="594360" cy="20256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5">
                <a:solidFill>
                  <a:srgbClr val="5E1677"/>
                </a:solidFill>
                <a:latin typeface="Tahoma" panose="02020603050405020304" pitchFamily="2"/>
              </a:rPr>
              <a:t>ENSEIGNANT(E)-CHERCHEUR(SE) </a:t>
            </a:r>
          </a:p>
        </p:txBody>
      </p:sp>
      <p:sp>
        <p:nvSpPr>
          <p:cNvPr id="314" name="Espace réservé du texte 313"/>
          <p:cNvSpPr>
            <a:spLocks noGrp="1"/>
          </p:cNvSpPr>
          <p:nvPr>
            <p:ph type="body" idx="10"/>
          </p:nvPr>
        </p:nvSpPr>
        <p:spPr>
          <a:xfrm>
            <a:off x="9936480" y="2479675"/>
            <a:ext cx="713105" cy="10223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110">
                <a:solidFill>
                  <a:srgbClr val="5E1677"/>
                </a:solidFill>
                <a:latin typeface="Tahoma" panose="02020603050405020304" pitchFamily="2"/>
              </a:rPr>
              <a:t>INFORMATICIEN(NE) </a:t>
            </a:r>
          </a:p>
        </p:txBody>
      </p:sp>
      <p:sp>
        <p:nvSpPr>
          <p:cNvPr id="315" name="Espace réservé du texte 314"/>
          <p:cNvSpPr>
            <a:spLocks noGrp="1"/>
          </p:cNvSpPr>
          <p:nvPr>
            <p:ph type="body" idx="10"/>
          </p:nvPr>
        </p:nvSpPr>
        <p:spPr>
          <a:xfrm>
            <a:off x="8187055" y="2978150"/>
            <a:ext cx="1334770" cy="305435"/>
          </a:xfrm>
          <a:prstGeom prst="rect">
            <a:avLst/>
          </a:prstGeom>
          <a:noFill/>
          <a:ln w="0" cmpd="sng">
            <a:noFill/>
            <a:prstDash val="solid"/>
          </a:ln>
        </p:spPr>
        <p:txBody>
          <a:bodyPr vert="horz" lIns="0" tIns="635" rIns="0" bIns="0" anchor="t"/>
          <a:lstStyle/>
          <a:p>
            <a:pPr marL="0" marR="0" indent="411480" algn="l">
              <a:lnSpc>
                <a:spcPts val="1200"/>
              </a:lnSpc>
              <a:spcAft>
                <a:spcPts val="0"/>
              </a:spcAft>
            </a:pPr>
            <a:r>
              <a:rPr lang="fr-FR" sz="1000" b="1" spc="-125">
                <a:solidFill>
                  <a:srgbClr val="BDD3EC"/>
                </a:solidFill>
                <a:latin typeface="Arial" panose="02020603050405020304" pitchFamily="2"/>
              </a:rPr>
              <a:t>PRÊTS POUR UNE NOUVELLE RÉVOLUTION </a:t>
            </a:r>
            <a:r>
              <a:rPr lang="fr-FR" sz="900" spc="-125">
                <a:solidFill>
                  <a:srgbClr val="BDD3EC"/>
                </a:solidFill>
                <a:latin typeface="Tahoma" panose="02020603050405020304" pitchFamily="2"/>
              </a:rPr>
              <a:t>? </a:t>
            </a:r>
          </a:p>
        </p:txBody>
      </p:sp>
      <p:sp>
        <p:nvSpPr>
          <p:cNvPr id="316" name="Espace réservé du texte 315"/>
          <p:cNvSpPr>
            <a:spLocks noGrp="1"/>
          </p:cNvSpPr>
          <p:nvPr>
            <p:ph type="body" idx="10"/>
          </p:nvPr>
        </p:nvSpPr>
        <p:spPr>
          <a:xfrm>
            <a:off x="9936480" y="2828290"/>
            <a:ext cx="1045210" cy="335280"/>
          </a:xfrm>
          <a:prstGeom prst="rect">
            <a:avLst/>
          </a:prstGeom>
          <a:noFill/>
          <a:ln w="0" cmpd="sng">
            <a:noFill/>
            <a:prstDash val="solid"/>
          </a:ln>
        </p:spPr>
        <p:txBody>
          <a:bodyPr vert="horz" lIns="0" tIns="0" rIns="0" bIns="0" anchor="t"/>
          <a:lstStyle/>
          <a:p>
            <a:pPr marL="0" marR="0" indent="0" algn="l">
              <a:lnSpc>
                <a:spcPts val="900"/>
              </a:lnSpc>
              <a:spcAft>
                <a:spcPts val="0"/>
              </a:spcAft>
            </a:pPr>
            <a:r>
              <a:rPr lang="fr-FR" sz="650" b="1" spc="0">
                <a:solidFill>
                  <a:srgbClr val="000000"/>
                </a:solidFill>
                <a:latin typeface="Tahoma" panose="02020603050405020304" pitchFamily="2"/>
              </a:rPr>
              <a:t>INGÉNIEUR(E) EN ÉLECTRONIQUE </a:t>
            </a:r>
          </a:p>
          <a:p>
            <a:pPr marL="0" marR="0" indent="0" algn="l">
              <a:lnSpc>
                <a:spcPts val="800"/>
              </a:lnSpc>
              <a:spcBef>
                <a:spcPts val="70"/>
              </a:spcBef>
              <a:spcAft>
                <a:spcPts val="0"/>
              </a:spcAft>
            </a:pPr>
            <a:r>
              <a:rPr lang="fr-FR" sz="650" b="1" spc="0">
                <a:solidFill>
                  <a:srgbClr val="000000"/>
                </a:solidFill>
                <a:latin typeface="Tahoma" panose="02020603050405020304" pitchFamily="2"/>
              </a:rPr>
              <a:t>ET RADIOÉLECTRICITÉ </a:t>
            </a:r>
          </a:p>
        </p:txBody>
      </p:sp>
      <p:sp>
        <p:nvSpPr>
          <p:cNvPr id="317" name="Espace réservé du texte 316"/>
          <p:cNvSpPr>
            <a:spLocks noGrp="1"/>
          </p:cNvSpPr>
          <p:nvPr>
            <p:ph type="body" idx="10"/>
          </p:nvPr>
        </p:nvSpPr>
        <p:spPr>
          <a:xfrm>
            <a:off x="5928360" y="3439160"/>
            <a:ext cx="3593465" cy="762000"/>
          </a:xfrm>
          <a:prstGeom prst="rect">
            <a:avLst/>
          </a:prstGeom>
          <a:noFill/>
          <a:ln w="0" cmpd="sng">
            <a:noFill/>
            <a:prstDash val="solid"/>
          </a:ln>
        </p:spPr>
        <p:txBody>
          <a:bodyPr vert="horz" lIns="0" tIns="0" rIns="0" bIns="0" anchor="t"/>
          <a:lstStyle/>
          <a:p>
            <a:pPr marL="0" marR="0" indent="0" algn="r">
              <a:lnSpc>
                <a:spcPts val="1200"/>
              </a:lnSpc>
              <a:spcAft>
                <a:spcPts val="0"/>
              </a:spcAft>
            </a:pPr>
            <a:r>
              <a:rPr lang="fr-FR" sz="1000" b="1" spc="50">
                <a:solidFill>
                  <a:srgbClr val="000000"/>
                </a:solidFill>
                <a:latin typeface="Arial" panose="02020603050405020304" pitchFamily="2"/>
              </a:rPr>
              <a:t>« Après mon diplôme d’ingénieur en électronique et radioélectricité, j’ai rapide-ment été embauché comme chef de projet technique chez STMicroelectronics. Je concevais de nouveaux circuits intégrés pour des clients comme Nokia. </a:t>
            </a:r>
          </a:p>
        </p:txBody>
      </p:sp>
      <p:sp>
        <p:nvSpPr>
          <p:cNvPr id="318" name="Espace réservé du texte 317"/>
          <p:cNvSpPr>
            <a:spLocks noGrp="1"/>
          </p:cNvSpPr>
          <p:nvPr>
            <p:ph type="body" idx="10"/>
          </p:nvPr>
        </p:nvSpPr>
        <p:spPr>
          <a:xfrm>
            <a:off x="9933305" y="3421380"/>
            <a:ext cx="923925" cy="19939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0">
                <a:solidFill>
                  <a:srgbClr val="5E1677"/>
                </a:solidFill>
                <a:latin typeface="Tahoma" panose="02020603050405020304" pitchFamily="2"/>
              </a:rPr>
              <a:t>INGÉNIEUR(E) EN CALCUL SCIENTIFIQUE </a:t>
            </a:r>
          </a:p>
        </p:txBody>
      </p:sp>
      <p:sp>
        <p:nvSpPr>
          <p:cNvPr id="319" name="Espace réservé du texte 318"/>
          <p:cNvSpPr>
            <a:spLocks noGrp="1"/>
          </p:cNvSpPr>
          <p:nvPr>
            <p:ph type="body" idx="10"/>
          </p:nvPr>
        </p:nvSpPr>
        <p:spPr>
          <a:xfrm>
            <a:off x="9933305" y="3877310"/>
            <a:ext cx="615950" cy="20066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5">
                <a:solidFill>
                  <a:srgbClr val="5E1677"/>
                </a:solidFill>
                <a:latin typeface="Tahoma" panose="02020603050405020304" pitchFamily="2"/>
              </a:rPr>
              <a:t>INGÉNIEUR(E) EN OPTRONIQUE </a:t>
            </a:r>
          </a:p>
        </p:txBody>
      </p:sp>
      <p:sp>
        <p:nvSpPr>
          <p:cNvPr id="320" name="Espace réservé du texte 319"/>
          <p:cNvSpPr>
            <a:spLocks noGrp="1"/>
          </p:cNvSpPr>
          <p:nvPr>
            <p:ph type="body" idx="10"/>
          </p:nvPr>
        </p:nvSpPr>
        <p:spPr>
          <a:xfrm>
            <a:off x="835025" y="4127500"/>
            <a:ext cx="1496695" cy="152400"/>
          </a:xfrm>
          <a:prstGeom prst="rect">
            <a:avLst/>
          </a:prstGeom>
          <a:noFill/>
          <a:ln w="0" cmpd="sng">
            <a:noFill/>
            <a:prstDash val="solid"/>
          </a:ln>
        </p:spPr>
        <p:txBody>
          <a:bodyPr vert="horz" lIns="0" tIns="0" rIns="0" bIns="0" anchor="t"/>
          <a:lstStyle/>
          <a:p>
            <a:pPr marL="0" marR="0" indent="0" algn="l">
              <a:lnSpc>
                <a:spcPts val="1200"/>
              </a:lnSpc>
              <a:spcAft>
                <a:spcPts val="0"/>
              </a:spcAft>
            </a:pPr>
            <a:r>
              <a:rPr lang="fr-FR" sz="1000" b="1" spc="-130">
                <a:solidFill>
                  <a:srgbClr val="5E1677"/>
                </a:solidFill>
                <a:latin typeface="Arial" panose="02020603050405020304" pitchFamily="2"/>
              </a:rPr>
              <a:t>LA PASSION DES ANTENNES </a:t>
            </a:r>
          </a:p>
        </p:txBody>
      </p:sp>
      <p:sp>
        <p:nvSpPr>
          <p:cNvPr id="321" name="Espace réservé du texte 320"/>
          <p:cNvSpPr>
            <a:spLocks noGrp="1"/>
          </p:cNvSpPr>
          <p:nvPr>
            <p:ph type="body" idx="10"/>
          </p:nvPr>
        </p:nvSpPr>
        <p:spPr>
          <a:xfrm>
            <a:off x="826135" y="4415790"/>
            <a:ext cx="2992755" cy="1314450"/>
          </a:xfrm>
          <a:prstGeom prst="rect">
            <a:avLst/>
          </a:prstGeom>
          <a:noFill/>
          <a:ln w="0" cmpd="sng">
            <a:noFill/>
            <a:prstDash val="solid"/>
          </a:ln>
        </p:spPr>
        <p:txBody>
          <a:bodyPr vert="horz" lIns="0" tIns="0" rIns="0" bIns="0" anchor="t"/>
          <a:lstStyle/>
          <a:p>
            <a:pPr marL="0" marR="0" indent="0" algn="just">
              <a:lnSpc>
                <a:spcPts val="1100"/>
              </a:lnSpc>
              <a:spcAft>
                <a:spcPts val="0"/>
              </a:spcAft>
            </a:pPr>
            <a:r>
              <a:rPr lang="fr-FR" sz="900" spc="-20">
                <a:solidFill>
                  <a:srgbClr val="050505"/>
                </a:solidFill>
                <a:latin typeface="Tahoma" panose="02020603050405020304" pitchFamily="2"/>
              </a:rPr>
              <a:t>« J’ai découvert l’électronique en maîtrise ; les hyperfréquen-ces, matière réputée difficile, m’ont tout de suite plu. Au début des années 80, elles étaient très utilisées par les militaires, en particulier pour les radars d’avions et les missiles, et par les télécoms. On ne parlait pas encore de téléphones portables mais le monde des hyperfréquences était en plein boum. J’avais cinq propositions d’embauche après mon DEA. Je suis alors entré chez Dassault Électronique comme ingénieur d’étude. </a:t>
            </a:r>
          </a:p>
        </p:txBody>
      </p:sp>
      <p:sp>
        <p:nvSpPr>
          <p:cNvPr id="322" name="Espace réservé du texte 321"/>
          <p:cNvSpPr>
            <a:spLocks noGrp="1"/>
          </p:cNvSpPr>
          <p:nvPr>
            <p:ph type="body" idx="10"/>
          </p:nvPr>
        </p:nvSpPr>
        <p:spPr>
          <a:xfrm>
            <a:off x="9936480" y="4335780"/>
            <a:ext cx="987425" cy="91567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0">
                <a:solidFill>
                  <a:srgbClr val="5E1677"/>
                </a:solidFill>
                <a:latin typeface="Tahoma" panose="02020603050405020304" pitchFamily="2"/>
              </a:rPr>
              <a:t>INGÉNIEUR(E) EN SÉCURITÉ INFORMATIQUE </a:t>
            </a:r>
          </a:p>
          <a:p>
            <a:pPr marL="0" marR="0" indent="0" algn="l">
              <a:lnSpc>
                <a:spcPts val="800"/>
              </a:lnSpc>
              <a:spcBef>
                <a:spcPts val="2010"/>
              </a:spcBef>
              <a:spcAft>
                <a:spcPts val="0"/>
              </a:spcAft>
            </a:pPr>
            <a:r>
              <a:rPr lang="fr-FR" sz="650" b="1" spc="-85">
                <a:solidFill>
                  <a:srgbClr val="5E1677"/>
                </a:solidFill>
                <a:latin typeface="Tahoma" panose="02020603050405020304" pitchFamily="2"/>
              </a:rPr>
              <a:t>INGÉNIEUR(E) VALIDATION </a:t>
            </a:r>
          </a:p>
          <a:p>
            <a:pPr marL="0" marR="0" indent="0" algn="l">
              <a:lnSpc>
                <a:spcPts val="900"/>
              </a:lnSpc>
              <a:spcBef>
                <a:spcPts val="1945"/>
              </a:spcBef>
              <a:spcAft>
                <a:spcPts val="0"/>
              </a:spcAft>
            </a:pPr>
            <a:r>
              <a:rPr lang="fr-FR" sz="650" b="1" spc="30">
                <a:solidFill>
                  <a:srgbClr val="000000"/>
                </a:solidFill>
                <a:latin typeface="Tahoma" panose="02020603050405020304" pitchFamily="2"/>
              </a:rPr>
              <a:t>INGÉNIEUR(E) EN </a:t>
            </a:r>
          </a:p>
        </p:txBody>
      </p:sp>
      <p:sp>
        <p:nvSpPr>
          <p:cNvPr id="323" name="Espace réservé du texte 322"/>
          <p:cNvSpPr>
            <a:spLocks noGrp="1"/>
          </p:cNvSpPr>
          <p:nvPr>
            <p:ph type="body" idx="10"/>
          </p:nvPr>
        </p:nvSpPr>
        <p:spPr>
          <a:xfrm>
            <a:off x="5928360" y="4353560"/>
            <a:ext cx="3593465" cy="760730"/>
          </a:xfrm>
          <a:prstGeom prst="rect">
            <a:avLst/>
          </a:prstGeom>
          <a:noFill/>
          <a:ln w="0" cmpd="sng">
            <a:noFill/>
            <a:prstDash val="solid"/>
          </a:ln>
        </p:spPr>
        <p:txBody>
          <a:bodyPr vert="horz" lIns="0" tIns="0" rIns="0" bIns="0" anchor="t"/>
          <a:lstStyle/>
          <a:p>
            <a:pPr marL="0" marR="0" indent="0" algn="just">
              <a:lnSpc>
                <a:spcPts val="1200"/>
              </a:lnSpc>
              <a:spcAft>
                <a:spcPts val="0"/>
              </a:spcAft>
            </a:pPr>
            <a:r>
              <a:rPr lang="fr-FR" sz="1000" b="1" spc="-45">
                <a:solidFill>
                  <a:srgbClr val="000000"/>
                </a:solidFill>
                <a:latin typeface="Arial" panose="02020603050405020304" pitchFamily="2"/>
              </a:rPr>
              <a:t>Grâce au silicium, un circuit intégré stocke et traite une quantité phénoménale d’informations dans un minimum d’espace. Cette invention a été une véritable révolution en électronique que l’on retrouve un peu partout aujourd’hui, dans les ordinateurs, les portables, les automobiles, etc. Dans les laboratoires se prépare </a:t>
            </a:r>
          </a:p>
        </p:txBody>
      </p:sp>
      <p:sp>
        <p:nvSpPr>
          <p:cNvPr id="324" name="Espace réservé du texte 323"/>
          <p:cNvSpPr>
            <a:spLocks noGrp="1"/>
          </p:cNvSpPr>
          <p:nvPr>
            <p:ph type="body" idx="10"/>
          </p:nvPr>
        </p:nvSpPr>
        <p:spPr>
          <a:xfrm>
            <a:off x="7936865" y="5114290"/>
            <a:ext cx="1584960" cy="1085215"/>
          </a:xfrm>
          <a:prstGeom prst="rect">
            <a:avLst/>
          </a:prstGeom>
          <a:noFill/>
          <a:ln w="0" cmpd="sng">
            <a:noFill/>
            <a:prstDash val="solid"/>
          </a:ln>
        </p:spPr>
        <p:txBody>
          <a:bodyPr vert="horz" lIns="0" tIns="0" rIns="0" bIns="0" anchor="t"/>
          <a:lstStyle/>
          <a:p>
            <a:pPr marL="0" marR="0" indent="0" algn="just">
              <a:lnSpc>
                <a:spcPts val="1200"/>
              </a:lnSpc>
              <a:spcAft>
                <a:spcPts val="80"/>
              </a:spcAft>
            </a:pPr>
            <a:r>
              <a:rPr lang="fr-FR" sz="1000" b="1" spc="-45">
                <a:solidFill>
                  <a:srgbClr val="000000"/>
                </a:solidFill>
                <a:latin typeface="Arial" panose="02020603050405020304" pitchFamily="2"/>
              </a:rPr>
              <a:t>actuellement une nouvelle révolution, celle des micro et nanotechnologies. La puissance de l’électronique sera encore plus importante et les possibilités d’appli-cations vont exploser </a:t>
            </a:r>
            <a:r>
              <a:rPr lang="fr-FR" sz="900" spc="-45">
                <a:solidFill>
                  <a:srgbClr val="000000"/>
                </a:solidFill>
                <a:latin typeface="Tahoma" panose="02020603050405020304" pitchFamily="2"/>
              </a:rPr>
              <a:t>! </a:t>
            </a:r>
          </a:p>
        </p:txBody>
      </p:sp>
      <p:sp>
        <p:nvSpPr>
          <p:cNvPr id="325" name="Espace réservé du texte 324"/>
          <p:cNvSpPr>
            <a:spLocks noGrp="1"/>
          </p:cNvSpPr>
          <p:nvPr>
            <p:ph type="body" idx="10"/>
          </p:nvPr>
        </p:nvSpPr>
        <p:spPr>
          <a:xfrm>
            <a:off x="9936480" y="5266690"/>
            <a:ext cx="890270"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15">
                <a:solidFill>
                  <a:srgbClr val="000000"/>
                </a:solidFill>
                <a:latin typeface="Tahoma" panose="02020603050405020304" pitchFamily="2"/>
              </a:rPr>
              <a:t>RADIOFRÉQUENCE </a:t>
            </a:r>
          </a:p>
        </p:txBody>
      </p:sp>
      <p:sp>
        <p:nvSpPr>
          <p:cNvPr id="326" name="Espace réservé du texte 325"/>
          <p:cNvSpPr>
            <a:spLocks noGrp="1"/>
          </p:cNvSpPr>
          <p:nvPr>
            <p:ph type="body" idx="10"/>
          </p:nvPr>
        </p:nvSpPr>
        <p:spPr>
          <a:xfrm>
            <a:off x="5891530" y="5259705"/>
            <a:ext cx="1804670" cy="1119505"/>
          </a:xfrm>
          <a:prstGeom prst="rect">
            <a:avLst/>
          </a:prstGeom>
          <a:noFill/>
          <a:ln w="0" cmpd="sng">
            <a:noFill/>
            <a:prstDash val="solid"/>
          </a:ln>
        </p:spPr>
        <p:txBody>
          <a:bodyPr vert="horz" lIns="0" tIns="36830" rIns="0" bIns="0" anchor="t"/>
          <a:lstStyle/>
          <a:p>
            <a:pPr marL="45720" marR="0" indent="-45720" algn="l">
              <a:lnSpc>
                <a:spcPts val="1400"/>
              </a:lnSpc>
              <a:spcAft>
                <a:spcPts val="0"/>
              </a:spcAft>
            </a:pPr>
            <a:r>
              <a:rPr lang="fr-FR" sz="1450" spc="0">
                <a:solidFill>
                  <a:srgbClr val="B1ABCD"/>
                </a:solidFill>
                <a:latin typeface="Tahoma" panose="02020603050405020304" pitchFamily="2"/>
              </a:rPr>
              <a:t>“Avoir un bagage technique est fondamental : les relations s’établissent plus vite et surtout, on est plus crédible.” </a:t>
            </a:r>
          </a:p>
        </p:txBody>
      </p:sp>
      <p:sp>
        <p:nvSpPr>
          <p:cNvPr id="327" name="Espace réservé du texte 326"/>
          <p:cNvSpPr>
            <a:spLocks noGrp="1"/>
          </p:cNvSpPr>
          <p:nvPr>
            <p:ph type="body" idx="10"/>
          </p:nvPr>
        </p:nvSpPr>
        <p:spPr>
          <a:xfrm>
            <a:off x="9933305" y="5631180"/>
            <a:ext cx="817245" cy="19939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0">
                <a:solidFill>
                  <a:srgbClr val="5E1677"/>
                </a:solidFill>
                <a:latin typeface="Tahoma" panose="02020603050405020304" pitchFamily="2"/>
              </a:rPr>
              <a:t>INGÉNIEUR(E) EN TÉLÉCOMMUNICATION </a:t>
            </a:r>
          </a:p>
        </p:txBody>
      </p:sp>
      <p:sp>
        <p:nvSpPr>
          <p:cNvPr id="328" name="Espace réservé du texte 327"/>
          <p:cNvSpPr>
            <a:spLocks noGrp="1"/>
          </p:cNvSpPr>
          <p:nvPr>
            <p:ph type="body" idx="10"/>
          </p:nvPr>
        </p:nvSpPr>
        <p:spPr>
          <a:xfrm>
            <a:off x="7933690" y="6334760"/>
            <a:ext cx="1591310" cy="325120"/>
          </a:xfrm>
          <a:prstGeom prst="rect">
            <a:avLst/>
          </a:prstGeom>
          <a:noFill/>
          <a:ln w="0" cmpd="sng">
            <a:noFill/>
            <a:prstDash val="solid"/>
          </a:ln>
        </p:spPr>
        <p:txBody>
          <a:bodyPr vert="horz" lIns="0" tIns="0" rIns="0" bIns="0" anchor="t"/>
          <a:lstStyle/>
          <a:p>
            <a:pPr marL="0" marR="0" indent="0" algn="just">
              <a:lnSpc>
                <a:spcPts val="1200"/>
              </a:lnSpc>
              <a:spcAft>
                <a:spcPts val="0"/>
              </a:spcAft>
            </a:pPr>
            <a:r>
              <a:rPr lang="fr-FR" sz="1000" b="1" spc="-90">
                <a:solidFill>
                  <a:srgbClr val="000000"/>
                </a:solidFill>
                <a:latin typeface="Arial" panose="02020603050405020304" pitchFamily="2"/>
              </a:rPr>
              <a:t>J’ai fait ce métier pendant sept ans avec beaucoup de plaisir. </a:t>
            </a:r>
          </a:p>
        </p:txBody>
      </p:sp>
      <p:sp>
        <p:nvSpPr>
          <p:cNvPr id="329" name="Espace réservé du texte 328"/>
          <p:cNvSpPr>
            <a:spLocks noGrp="1"/>
          </p:cNvSpPr>
          <p:nvPr>
            <p:ph type="body" idx="10"/>
          </p:nvPr>
        </p:nvSpPr>
        <p:spPr>
          <a:xfrm>
            <a:off x="5928360" y="6659880"/>
            <a:ext cx="3596640" cy="436880"/>
          </a:xfrm>
          <a:prstGeom prst="rect">
            <a:avLst/>
          </a:prstGeom>
          <a:noFill/>
          <a:ln w="0" cmpd="sng">
            <a:noFill/>
            <a:prstDash val="solid"/>
          </a:ln>
        </p:spPr>
        <p:txBody>
          <a:bodyPr vert="horz" lIns="0" tIns="0" rIns="0" bIns="0" anchor="t"/>
          <a:lstStyle/>
          <a:p>
            <a:pPr marL="0" marR="0" indent="0" algn="just">
              <a:lnSpc>
                <a:spcPts val="1200"/>
              </a:lnSpc>
              <a:spcAft>
                <a:spcPts val="10"/>
              </a:spcAft>
            </a:pPr>
            <a:r>
              <a:rPr lang="fr-FR" sz="1000" b="1" spc="-90">
                <a:solidFill>
                  <a:srgbClr val="000000"/>
                </a:solidFill>
                <a:latin typeface="Arial" panose="02020603050405020304" pitchFamily="2"/>
              </a:rPr>
              <a:t>C’était un travail d’équipe très varié. Nous avions la chance de suivre les produits de la conception à l’industrialisation et nous voyagions beaucoup. </a:t>
            </a:r>
          </a:p>
        </p:txBody>
      </p:sp>
      <p:sp>
        <p:nvSpPr>
          <p:cNvPr id="330" name="Espace réservé du texte 329"/>
          <p:cNvSpPr>
            <a:spLocks noGrp="1"/>
          </p:cNvSpPr>
          <p:nvPr>
            <p:ph type="body" idx="10"/>
          </p:nvPr>
        </p:nvSpPr>
        <p:spPr>
          <a:xfrm>
            <a:off x="9933305" y="6088380"/>
            <a:ext cx="676910" cy="30035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60">
                <a:solidFill>
                  <a:srgbClr val="5E1677"/>
                </a:solidFill>
                <a:latin typeface="Tahoma" panose="02020603050405020304" pitchFamily="2"/>
              </a:rPr>
              <a:t>INGÉNIEUR(E) DE TRAITEMENT </a:t>
            </a:r>
          </a:p>
          <a:p>
            <a:pPr marL="0" marR="0" indent="0" algn="l">
              <a:lnSpc>
                <a:spcPts val="800"/>
              </a:lnSpc>
              <a:spcBef>
                <a:spcPts val="0"/>
              </a:spcBef>
              <a:spcAft>
                <a:spcPts val="0"/>
              </a:spcAft>
            </a:pPr>
            <a:r>
              <a:rPr lang="fr-FR" sz="650" b="1" spc="-105">
                <a:solidFill>
                  <a:srgbClr val="5E1677"/>
                </a:solidFill>
                <a:latin typeface="Tahoma" panose="02020603050405020304" pitchFamily="2"/>
              </a:rPr>
              <a:t>DE L’INFORMATION </a:t>
            </a:r>
          </a:p>
        </p:txBody>
      </p:sp>
      <p:sp>
        <p:nvSpPr>
          <p:cNvPr id="331" name="Espace réservé du texte 330"/>
          <p:cNvSpPr>
            <a:spLocks noGrp="1"/>
          </p:cNvSpPr>
          <p:nvPr>
            <p:ph type="body" idx="10"/>
          </p:nvPr>
        </p:nvSpPr>
        <p:spPr>
          <a:xfrm>
            <a:off x="826135" y="5876290"/>
            <a:ext cx="1161415" cy="1637030"/>
          </a:xfrm>
          <a:prstGeom prst="rect">
            <a:avLst/>
          </a:prstGeom>
          <a:noFill/>
          <a:ln w="0" cmpd="sng">
            <a:noFill/>
            <a:prstDash val="solid"/>
          </a:ln>
        </p:spPr>
        <p:txBody>
          <a:bodyPr vert="horz" lIns="0" tIns="3810" rIns="0" bIns="0" anchor="t"/>
          <a:lstStyle/>
          <a:p>
            <a:pPr marL="0" marR="0" indent="0" algn="just">
              <a:lnSpc>
                <a:spcPts val="1200"/>
              </a:lnSpc>
              <a:spcAft>
                <a:spcPts val="0"/>
              </a:spcAft>
            </a:pPr>
            <a:r>
              <a:rPr lang="fr-FR" sz="900" spc="-20">
                <a:solidFill>
                  <a:srgbClr val="050505"/>
                </a:solidFill>
                <a:latin typeface="Tahoma" panose="02020603050405020304" pitchFamily="2"/>
              </a:rPr>
              <a:t>Quand on arrive dans l’entreprise, il reste finalement à apprendre son métier ! Apprendre </a:t>
            </a:r>
            <a:r>
              <a:rPr lang="fr-FR" sz="1000" b="1" spc="-20">
                <a:solidFill>
                  <a:srgbClr val="050505"/>
                </a:solidFill>
                <a:latin typeface="Arial" panose="02020603050405020304" pitchFamily="2"/>
              </a:rPr>
              <a:t>à </a:t>
            </a:r>
            <a:r>
              <a:rPr lang="fr-FR" sz="900" spc="-20">
                <a:solidFill>
                  <a:srgbClr val="050505"/>
                </a:solidFill>
                <a:latin typeface="Tahoma" panose="02020603050405020304" pitchFamily="2"/>
              </a:rPr>
              <a:t>communiquer, à ma-nager... Devenu chef de projet, j’ai développé un nouveau type d’antenne dite à balayage électro-nique. Et là, on fait de tout : de la technique, </a:t>
            </a:r>
          </a:p>
        </p:txBody>
      </p:sp>
      <p:sp>
        <p:nvSpPr>
          <p:cNvPr id="332" name="Espace réservé du texte 331"/>
          <p:cNvSpPr>
            <a:spLocks noGrp="1"/>
          </p:cNvSpPr>
          <p:nvPr>
            <p:ph type="body" idx="10"/>
          </p:nvPr>
        </p:nvSpPr>
        <p:spPr>
          <a:xfrm>
            <a:off x="826135" y="7513320"/>
            <a:ext cx="4392295" cy="414655"/>
          </a:xfrm>
          <a:prstGeom prst="rect">
            <a:avLst/>
          </a:prstGeom>
          <a:noFill/>
          <a:ln w="0" cmpd="sng">
            <a:noFill/>
            <a:prstDash val="solid"/>
          </a:ln>
        </p:spPr>
        <p:txBody>
          <a:bodyPr vert="horz" lIns="0" tIns="0" rIns="0" bIns="0" anchor="t"/>
          <a:lstStyle/>
          <a:p>
            <a:pPr marL="0" marR="0" indent="0" algn="just">
              <a:lnSpc>
                <a:spcPts val="1200"/>
              </a:lnSpc>
              <a:spcAft>
                <a:spcPts val="20"/>
              </a:spcAft>
            </a:pPr>
            <a:r>
              <a:rPr lang="fr-FR" sz="900" spc="-20">
                <a:solidFill>
                  <a:srgbClr val="050505"/>
                </a:solidFill>
                <a:latin typeface="Tahoma" panose="02020603050405020304" pitchFamily="2"/>
              </a:rPr>
              <a:t>du management, des voyages à l’étranger en quête de fournisseurs, etc. C’est passionnant ! J’ai pris goût à la gestion de projet et je suis sorti peu à peu de la technique pour aller vers le marketing et le commercial. </a:t>
            </a:r>
          </a:p>
        </p:txBody>
      </p:sp>
      <p:sp>
        <p:nvSpPr>
          <p:cNvPr id="333" name="Espace réservé du texte 332"/>
          <p:cNvSpPr>
            <a:spLocks noGrp="1"/>
          </p:cNvSpPr>
          <p:nvPr>
            <p:ph type="body" idx="10"/>
          </p:nvPr>
        </p:nvSpPr>
        <p:spPr>
          <a:xfrm>
            <a:off x="2206625" y="6049010"/>
            <a:ext cx="1664335" cy="1103630"/>
          </a:xfrm>
          <a:prstGeom prst="rect">
            <a:avLst/>
          </a:prstGeom>
          <a:noFill/>
          <a:ln w="0" cmpd="sng">
            <a:noFill/>
            <a:prstDash val="solid"/>
          </a:ln>
        </p:spPr>
        <p:txBody>
          <a:bodyPr vert="horz" lIns="0" tIns="40640" rIns="0" bIns="0" anchor="t"/>
          <a:lstStyle/>
          <a:p>
            <a:pPr marL="45720" marR="0" indent="-45720" algn="l">
              <a:lnSpc>
                <a:spcPts val="1400"/>
              </a:lnSpc>
              <a:spcAft>
                <a:spcPts val="0"/>
              </a:spcAft>
            </a:pPr>
            <a:r>
              <a:rPr lang="fr-FR" sz="1450" spc="-20">
                <a:solidFill>
                  <a:srgbClr val="621779"/>
                </a:solidFill>
                <a:latin typeface="Tahoma" panose="02020603050405020304" pitchFamily="2"/>
              </a:rPr>
              <a:t>“Je suis comme un chef d’orchestre : toutes les activités de l’entreprise doivent participer à la même harmonie.” </a:t>
            </a:r>
          </a:p>
        </p:txBody>
      </p:sp>
      <p:sp>
        <p:nvSpPr>
          <p:cNvPr id="334" name="Espace réservé du texte 333"/>
          <p:cNvSpPr>
            <a:spLocks noGrp="1"/>
          </p:cNvSpPr>
          <p:nvPr>
            <p:ph type="body" idx="10"/>
          </p:nvPr>
        </p:nvSpPr>
        <p:spPr>
          <a:xfrm>
            <a:off x="9933305" y="6645910"/>
            <a:ext cx="1076325" cy="126682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90">
                <a:solidFill>
                  <a:srgbClr val="5E1677"/>
                </a:solidFill>
                <a:latin typeface="Tahoma" panose="02020603050405020304" pitchFamily="2"/>
              </a:rPr>
              <a:t>RÉDACTEUR(RICE) TECHNIQUE </a:t>
            </a:r>
          </a:p>
          <a:p>
            <a:pPr marL="0" marR="0" indent="0" algn="l">
              <a:lnSpc>
                <a:spcPts val="800"/>
              </a:lnSpc>
              <a:spcBef>
                <a:spcPts val="2010"/>
              </a:spcBef>
              <a:spcAft>
                <a:spcPts val="0"/>
              </a:spcAft>
            </a:pPr>
            <a:r>
              <a:rPr lang="fr-FR" sz="650" b="1" spc="-75">
                <a:solidFill>
                  <a:srgbClr val="5E1677"/>
                </a:solidFill>
                <a:latin typeface="Tahoma" panose="02020603050405020304" pitchFamily="2"/>
              </a:rPr>
              <a:t>ROBOTICIEN(NE) </a:t>
            </a:r>
          </a:p>
          <a:p>
            <a:pPr marL="0" marR="0" indent="0" algn="l">
              <a:lnSpc>
                <a:spcPts val="800"/>
              </a:lnSpc>
              <a:spcBef>
                <a:spcPts val="1985"/>
              </a:spcBef>
              <a:spcAft>
                <a:spcPts val="0"/>
              </a:spcAft>
            </a:pPr>
            <a:r>
              <a:rPr lang="fr-FR" sz="650" b="1" spc="-60">
                <a:solidFill>
                  <a:srgbClr val="5E1677"/>
                </a:solidFill>
                <a:latin typeface="Tahoma" panose="02020603050405020304" pitchFamily="2"/>
              </a:rPr>
              <a:t>TECHNICO-COMMERCIAL </a:t>
            </a:r>
          </a:p>
          <a:p>
            <a:pPr marL="0" marR="0" indent="0" algn="l">
              <a:lnSpc>
                <a:spcPts val="800"/>
              </a:lnSpc>
              <a:spcBef>
                <a:spcPts val="2010"/>
              </a:spcBef>
              <a:spcAft>
                <a:spcPts val="0"/>
              </a:spcAft>
            </a:pPr>
            <a:r>
              <a:rPr lang="fr-FR" sz="650" b="1" spc="0">
                <a:solidFill>
                  <a:srgbClr val="5E1677"/>
                </a:solidFill>
                <a:latin typeface="Tahoma" panose="02020603050405020304" pitchFamily="2"/>
              </a:rPr>
              <a:t>TECHNICIEN(NE) EN ÉLECTRONIQUE </a:t>
            </a:r>
          </a:p>
        </p:txBody>
      </p:sp>
      <p:sp>
        <p:nvSpPr>
          <p:cNvPr id="335" name="Espace réservé du texte 334"/>
          <p:cNvSpPr>
            <a:spLocks noGrp="1"/>
          </p:cNvSpPr>
          <p:nvPr>
            <p:ph type="body" idx="10"/>
          </p:nvPr>
        </p:nvSpPr>
        <p:spPr>
          <a:xfrm>
            <a:off x="826135" y="8071485"/>
            <a:ext cx="4392295" cy="584835"/>
          </a:xfrm>
          <a:prstGeom prst="rect">
            <a:avLst/>
          </a:prstGeom>
          <a:noFill/>
          <a:ln w="0" cmpd="sng">
            <a:noFill/>
            <a:prstDash val="solid"/>
          </a:ln>
        </p:spPr>
        <p:txBody>
          <a:bodyPr vert="horz" lIns="0" tIns="0" rIns="0" bIns="0" anchor="t"/>
          <a:lstStyle/>
          <a:p>
            <a:pPr marL="0" marR="0" indent="0" algn="just">
              <a:lnSpc>
                <a:spcPts val="1100"/>
              </a:lnSpc>
              <a:spcAft>
                <a:spcPts val="0"/>
              </a:spcAft>
            </a:pPr>
            <a:r>
              <a:rPr lang="fr-FR" sz="900" spc="-15">
                <a:solidFill>
                  <a:srgbClr val="050505"/>
                </a:solidFill>
                <a:latin typeface="Tahoma" panose="02020603050405020304" pitchFamily="2"/>
              </a:rPr>
              <a:t>Je dirige maintenant Arialcom, une société de 50 personnes spécialisée dans les antennes de nouvelle génération. La diversité des tâches me plaît énormément. Je jongle avec les réunions techniques, la stratégie générale de l’entreprise, la réception de clients, la résolu-tion de problèmes liés aux relations humaines ou la trésorerie... » </a:t>
            </a:r>
          </a:p>
        </p:txBody>
      </p:sp>
      <p:sp>
        <p:nvSpPr>
          <p:cNvPr id="336" name="Espace réservé du texte 335"/>
          <p:cNvSpPr>
            <a:spLocks noGrp="1"/>
          </p:cNvSpPr>
          <p:nvPr>
            <p:ph type="body" idx="10"/>
          </p:nvPr>
        </p:nvSpPr>
        <p:spPr>
          <a:xfrm>
            <a:off x="5922010" y="7249160"/>
            <a:ext cx="3602990" cy="934720"/>
          </a:xfrm>
          <a:prstGeom prst="rect">
            <a:avLst/>
          </a:prstGeom>
          <a:noFill/>
          <a:ln w="0" cmpd="sng">
            <a:noFill/>
            <a:prstDash val="solid"/>
          </a:ln>
        </p:spPr>
        <p:txBody>
          <a:bodyPr vert="horz" lIns="0" tIns="0" rIns="0" bIns="0" anchor="t"/>
          <a:lstStyle/>
          <a:p>
            <a:pPr marL="0" marR="0" indent="0" algn="just">
              <a:lnSpc>
                <a:spcPts val="1200"/>
              </a:lnSpc>
              <a:spcAft>
                <a:spcPts val="180"/>
              </a:spcAft>
            </a:pPr>
            <a:r>
              <a:rPr lang="fr-FR" sz="1000" b="1" spc="-70">
                <a:solidFill>
                  <a:srgbClr val="000000"/>
                </a:solidFill>
                <a:latin typeface="Arial" panose="02020603050405020304" pitchFamily="2"/>
              </a:rPr>
              <a:t>Aujourd’hui, j’assure la promotion des produits chez nos clients. Une bonne connaissance de leurs besoins me permet d’agir plus en amont dans le processus d’innovation technologique, en travaillant avec des chercheurs de petites entreprises ou de centres de recher-che. L’objectif est de transformer une nouvelle technologie en une production de masse, et entre les deux, il y a un monde ! </a:t>
            </a:r>
            <a:r>
              <a:rPr lang="fr-FR" sz="900" spc="-70">
                <a:solidFill>
                  <a:srgbClr val="000000"/>
                </a:solidFill>
                <a:latin typeface="Tahoma" panose="02020603050405020304" pitchFamily="2"/>
              </a:rPr>
              <a:t>» </a:t>
            </a:r>
          </a:p>
        </p:txBody>
      </p:sp>
      <p:sp>
        <p:nvSpPr>
          <p:cNvPr id="337" name="Espace réservé du texte 336"/>
          <p:cNvSpPr>
            <a:spLocks noGrp="1"/>
          </p:cNvSpPr>
          <p:nvPr>
            <p:ph type="body" idx="10"/>
          </p:nvPr>
        </p:nvSpPr>
        <p:spPr>
          <a:xfrm>
            <a:off x="9933305" y="8169910"/>
            <a:ext cx="704215" cy="20002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80">
                <a:solidFill>
                  <a:srgbClr val="5E1677"/>
                </a:solidFill>
                <a:latin typeface="Tahoma" panose="02020603050405020304" pitchFamily="2"/>
              </a:rPr>
              <a:t>TECHNICIEN(NE) EN GÉNIE ÉLECTRIQUE </a:t>
            </a:r>
          </a:p>
        </p:txBody>
      </p:sp>
      <p:sp>
        <p:nvSpPr>
          <p:cNvPr id="338" name="Espace réservé du texte 337"/>
          <p:cNvSpPr>
            <a:spLocks noGrp="1"/>
          </p:cNvSpPr>
          <p:nvPr>
            <p:ph type="body" idx="10"/>
          </p:nvPr>
        </p:nvSpPr>
        <p:spPr>
          <a:xfrm>
            <a:off x="9933305" y="8625205"/>
            <a:ext cx="701040" cy="20193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0">
                <a:solidFill>
                  <a:srgbClr val="5E1677"/>
                </a:solidFill>
                <a:latin typeface="Tahoma" panose="02020603050405020304" pitchFamily="2"/>
              </a:rPr>
              <a:t>TECHNICIEN(NE) DE MAINTENANCE </a:t>
            </a:r>
          </a:p>
        </p:txBody>
      </p:sp>
      <p:sp>
        <p:nvSpPr>
          <p:cNvPr id="339" name="Espace réservé du texte 338"/>
          <p:cNvSpPr>
            <a:spLocks noGrp="1"/>
          </p:cNvSpPr>
          <p:nvPr>
            <p:ph type="body" idx="10"/>
          </p:nvPr>
        </p:nvSpPr>
        <p:spPr>
          <a:xfrm>
            <a:off x="3459480" y="8809355"/>
            <a:ext cx="1761490" cy="838200"/>
          </a:xfrm>
          <a:prstGeom prst="rect">
            <a:avLst/>
          </a:prstGeom>
          <a:noFill/>
          <a:ln w="0" cmpd="sng">
            <a:noFill/>
            <a:prstDash val="solid"/>
          </a:ln>
        </p:spPr>
        <p:txBody>
          <a:bodyPr vert="horz" lIns="0" tIns="635" rIns="0" bIns="0" anchor="t"/>
          <a:lstStyle/>
          <a:p>
            <a:pPr marL="0" marR="0" indent="0" algn="r">
              <a:lnSpc>
                <a:spcPts val="1200"/>
              </a:lnSpc>
              <a:spcAft>
                <a:spcPts val="0"/>
              </a:spcAft>
            </a:pPr>
            <a:r>
              <a:rPr lang="fr-FR" sz="1000" b="1" spc="-75">
                <a:solidFill>
                  <a:srgbClr val="5E1677"/>
                </a:solidFill>
                <a:latin typeface="Arial" panose="02020603050405020304" pitchFamily="2"/>
              </a:rPr>
              <a:t>Jean-Christophe Foucault, 47 ans Président Directeur Général Société Arialcom </a:t>
            </a:r>
            <a:r>
              <a:rPr lang="fr-FR" sz="900" spc="-75">
                <a:solidFill>
                  <a:srgbClr val="5E1677"/>
                </a:solidFill>
                <a:latin typeface="Tahoma" panose="02020603050405020304" pitchFamily="2"/>
              </a:rPr>
              <a:t>- </a:t>
            </a:r>
            <a:r>
              <a:rPr lang="fr-FR" sz="1000" b="1" spc="-75">
                <a:solidFill>
                  <a:srgbClr val="5E1677"/>
                </a:solidFill>
                <a:latin typeface="Arial" panose="02020603050405020304" pitchFamily="2"/>
              </a:rPr>
              <a:t>Coignières (78) </a:t>
            </a:r>
          </a:p>
          <a:p>
            <a:pPr marL="137160" marR="0" indent="0" algn="r">
              <a:lnSpc>
                <a:spcPts val="1200"/>
              </a:lnSpc>
              <a:spcBef>
                <a:spcPts val="595"/>
              </a:spcBef>
              <a:spcAft>
                <a:spcPts val="0"/>
              </a:spcAft>
            </a:pPr>
            <a:r>
              <a:rPr lang="fr-FR" sz="1000" b="1" spc="-75">
                <a:solidFill>
                  <a:srgbClr val="5E1677"/>
                </a:solidFill>
                <a:latin typeface="Arial" panose="02020603050405020304" pitchFamily="2"/>
              </a:rPr>
              <a:t>Maîtrise de physique appliquée DEA d’électronique </a:t>
            </a:r>
          </a:p>
        </p:txBody>
      </p:sp>
      <p:sp>
        <p:nvSpPr>
          <p:cNvPr id="340" name="Espace réservé du texte 339"/>
          <p:cNvSpPr>
            <a:spLocks noGrp="1"/>
          </p:cNvSpPr>
          <p:nvPr>
            <p:ph type="body" idx="10"/>
          </p:nvPr>
        </p:nvSpPr>
        <p:spPr>
          <a:xfrm>
            <a:off x="7711440" y="8312785"/>
            <a:ext cx="1810385" cy="868680"/>
          </a:xfrm>
          <a:prstGeom prst="rect">
            <a:avLst/>
          </a:prstGeom>
          <a:noFill/>
          <a:ln w="0" cmpd="sng">
            <a:noFill/>
            <a:prstDash val="solid"/>
          </a:ln>
        </p:spPr>
        <p:txBody>
          <a:bodyPr vert="horz" lIns="0" tIns="635" rIns="0" bIns="0" anchor="t"/>
          <a:lstStyle/>
          <a:p>
            <a:pPr marL="0" marR="0" indent="0" algn="r">
              <a:lnSpc>
                <a:spcPts val="1200"/>
              </a:lnSpc>
              <a:spcAft>
                <a:spcPts val="0"/>
              </a:spcAft>
            </a:pPr>
            <a:r>
              <a:rPr lang="fr-FR" sz="1000" b="1" spc="-35">
                <a:solidFill>
                  <a:srgbClr val="BDD3EC"/>
                </a:solidFill>
                <a:latin typeface="Arial" panose="02020603050405020304" pitchFamily="2"/>
              </a:rPr>
              <a:t>Laurent Jamet, 40 ans Directeur Marketing STMicroelectronics </a:t>
            </a:r>
            <a:r>
              <a:rPr lang="fr-FR" sz="900" spc="-35">
                <a:solidFill>
                  <a:srgbClr val="BDD3EC"/>
                </a:solidFill>
                <a:latin typeface="Tahoma" panose="02020603050405020304" pitchFamily="2"/>
              </a:rPr>
              <a:t>- </a:t>
            </a:r>
            <a:r>
              <a:rPr lang="fr-FR" sz="1000" b="1" spc="-35">
                <a:solidFill>
                  <a:srgbClr val="BDD3EC"/>
                </a:solidFill>
                <a:latin typeface="Arial" panose="02020603050405020304" pitchFamily="2"/>
              </a:rPr>
              <a:t>Grenoble (38) </a:t>
            </a:r>
          </a:p>
          <a:p>
            <a:pPr marL="0" marR="0" indent="0" algn="r">
              <a:lnSpc>
                <a:spcPts val="1200"/>
              </a:lnSpc>
              <a:spcBef>
                <a:spcPts val="600"/>
              </a:spcBef>
              <a:spcAft>
                <a:spcPts val="0"/>
              </a:spcAft>
            </a:pPr>
            <a:r>
              <a:rPr lang="fr-FR" sz="1000" b="1" spc="-80">
                <a:solidFill>
                  <a:srgbClr val="BDD3EC"/>
                </a:solidFill>
                <a:latin typeface="Arial" panose="02020603050405020304" pitchFamily="2"/>
              </a:rPr>
              <a:t>École INPG </a:t>
            </a:r>
          </a:p>
          <a:p>
            <a:pPr marL="0" marR="0" indent="0" algn="r">
              <a:lnSpc>
                <a:spcPts val="1200"/>
              </a:lnSpc>
              <a:spcBef>
                <a:spcPts val="235"/>
              </a:spcBef>
              <a:spcAft>
                <a:spcPts val="0"/>
              </a:spcAft>
            </a:pPr>
            <a:r>
              <a:rPr lang="fr-FR" sz="1000" b="1" spc="-80">
                <a:solidFill>
                  <a:srgbClr val="BDD3EC"/>
                </a:solidFill>
                <a:latin typeface="Arial" panose="02020603050405020304" pitchFamily="2"/>
              </a:rPr>
              <a:t>DESS Commerce International </a:t>
            </a:r>
          </a:p>
        </p:txBody>
      </p:sp>
      <p:sp>
        <p:nvSpPr>
          <p:cNvPr id="341" name="Espace réservé du texte 340"/>
          <p:cNvSpPr>
            <a:spLocks noGrp="1"/>
          </p:cNvSpPr>
          <p:nvPr>
            <p:ph type="body" idx="10"/>
          </p:nvPr>
        </p:nvSpPr>
        <p:spPr>
          <a:xfrm>
            <a:off x="9933305" y="9084310"/>
            <a:ext cx="704215" cy="20002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80">
                <a:solidFill>
                  <a:srgbClr val="5E1677"/>
                </a:solidFill>
                <a:latin typeface="Tahoma" panose="02020603050405020304" pitchFamily="2"/>
              </a:rPr>
              <a:t>TECHNICIEN(NE) EN MICROTECHNIQUE </a:t>
            </a:r>
          </a:p>
        </p:txBody>
      </p:sp>
      <p:sp>
        <p:nvSpPr>
          <p:cNvPr id="342" name="Espace réservé du texte 341"/>
          <p:cNvSpPr>
            <a:spLocks noGrp="1"/>
          </p:cNvSpPr>
          <p:nvPr>
            <p:ph type="body" idx="10"/>
          </p:nvPr>
        </p:nvSpPr>
        <p:spPr>
          <a:xfrm>
            <a:off x="9933305" y="9538335"/>
            <a:ext cx="673735" cy="30670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650" b="1" spc="-70">
                <a:solidFill>
                  <a:srgbClr val="5E1677"/>
                </a:solidFill>
                <a:latin typeface="Tahoma" panose="02020603050405020304" pitchFamily="2"/>
              </a:rPr>
              <a:t>VEILLEUR(SE) TECHNOLOGIQUE - STRATÉGIQUE </a:t>
            </a:r>
          </a:p>
        </p:txBody>
      </p:sp>
      <p:sp>
        <p:nvSpPr>
          <p:cNvPr id="343" name="Espace réservé du texte 342"/>
          <p:cNvSpPr>
            <a:spLocks noGrp="1"/>
          </p:cNvSpPr>
          <p:nvPr>
            <p:ph type="body" idx="10"/>
          </p:nvPr>
        </p:nvSpPr>
        <p:spPr>
          <a:xfrm>
            <a:off x="101600" y="10472420"/>
            <a:ext cx="244475" cy="11493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750" b="1" spc="125">
                <a:solidFill>
                  <a:srgbClr val="050505"/>
                </a:solidFill>
                <a:latin typeface="Tahoma" panose="02020603050405020304" pitchFamily="2"/>
              </a:rPr>
              <a:t>18 </a:t>
            </a:r>
          </a:p>
        </p:txBody>
      </p:sp>
      <p:sp>
        <p:nvSpPr>
          <p:cNvPr id="344" name="Espace réservé du texte 343"/>
          <p:cNvSpPr>
            <a:spLocks noGrp="1"/>
          </p:cNvSpPr>
          <p:nvPr>
            <p:ph type="body" idx="10"/>
          </p:nvPr>
        </p:nvSpPr>
        <p:spPr>
          <a:xfrm>
            <a:off x="10812145" y="10472420"/>
            <a:ext cx="250825" cy="11493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fr-FR" sz="750" b="1" spc="145">
                <a:solidFill>
                  <a:srgbClr val="050505"/>
                </a:solidFill>
                <a:latin typeface="Tahoma" panose="02020603050405020304" pitchFamily="2"/>
              </a:rPr>
              <a:t>19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6416</Words>
  <Application>Microsoft Office PowerPoint</Application>
  <PresentationFormat>Personnalisé</PresentationFormat>
  <Paragraphs>451</Paragraphs>
  <Slides>10</Slides>
  <Notes>0</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FFORTIER</dc:creator>
  <cp:lastModifiedBy>Francis FORTIER</cp:lastModifiedBy>
  <cp:revision>6</cp:revision>
  <dcterms:modified xsi:type="dcterms:W3CDTF">2013-01-04T10:19:59Z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