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7"/>
  </p:notesMasterIdLst>
  <p:sldIdLst>
    <p:sldId id="270" r:id="rId3"/>
    <p:sldId id="273" r:id="rId4"/>
    <p:sldId id="274" r:id="rId5"/>
    <p:sldId id="281" r:id="rId6"/>
    <p:sldId id="261" r:id="rId7"/>
    <p:sldId id="262" r:id="rId8"/>
    <p:sldId id="275" r:id="rId9"/>
    <p:sldId id="276" r:id="rId10"/>
    <p:sldId id="277" r:id="rId11"/>
    <p:sldId id="278" r:id="rId12"/>
    <p:sldId id="279" r:id="rId13"/>
    <p:sldId id="280" r:id="rId14"/>
    <p:sldId id="269" r:id="rId15"/>
    <p:sldId id="265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67391A-2F85-41CF-B551-7DB847A9D05C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FF8AFF-06FA-442E-A56D-C9BE4E2B1B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A87E03-19B2-4825-BA0C-4D4401CD364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D8CB8A-9C7A-4020-A93F-C6944DE0F50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9505215-52BD-4B76-ACA7-EAB6E47EF7D0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CE77228-1BD9-4585-A403-54E60834E1D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4E02228-12A7-40CE-B5F7-682306D01DAC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6C4CAC1-C7D8-44C8-B2CF-31344D6EAF7A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8C85BCB-CCF4-47F0-A765-6459C600D4AE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1542F43-3972-445A-896A-708DBF601E1B}" type="slidenum">
              <a:rPr lang="fr-FR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244B-BB15-4560-8511-45D9C60F02D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199D4-31B3-4371-B523-F144AA82D6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65C9-DAC2-4E8B-8A1D-2B3EB9069FE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302D-811B-4052-A7C9-D99A5AA084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6192B-7491-4335-A1EB-F2C8D620ABEC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BDA56-5075-4C54-88FD-D99FE30CE4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AFB2-4D98-4008-940C-0D34F5B7D67F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597A-CC69-4139-A7FB-CBDBB1591C3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9B2A-BC57-4FAB-8311-2E17D5BB6371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F3962-0CA8-445D-A533-64D3FD025FD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66111-C8EE-4CF6-8DA1-A880B00D9AC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4045-25E5-43BE-94E0-6D81E405ED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67278-D609-4BB7-8B7B-E63F9A7210B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057C1-3579-4B2A-A16E-2954F46DFA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D0923-497E-4156-A041-2BCAA5FEDEC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9C9B3-D8BE-4BE5-9093-84D9E1DC5C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8A07-1B84-4773-814F-6D20DB0952D2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9030E-0AAE-42A9-ABED-D641C91A54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4E1F-AD91-4014-B277-ACA5F1A385D3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46BB-CDC8-4E34-A920-FC53C7BEE53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A43A-6A8E-4A3E-BD0F-828FDC5569CB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71F7-238D-4DD5-ADEF-981851D2B2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5631904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6B48-E7E4-4E65-AC58-AF9B76CE0B41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1C46C-D370-4902-B60D-0E3BD1FA9E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B7CBD-C386-4880-BFCB-AAFF9B8BC286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A5653-A4FF-47C4-8528-4D067573F4E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974BD-A66B-43DC-BFCB-50AEAC0AD25C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43EF-95FE-4819-B023-E3D9EFB22F6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5760-11A9-48F2-9057-6698D2A1F282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AEB19-D363-4744-B4BC-CF8C61975D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405A-EA62-4432-8292-A05CC8799540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735D-12B8-4A6D-8683-4BFA4BD430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4E908-47E3-474E-A170-7FA2C1D7756A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80CFE-96E8-401E-8FDD-B7786312A7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F017D-EA68-48D0-98F6-3AAD0F970E6E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99E-6964-42F7-9D62-1D0898A9186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8B69A-6B26-47B6-8595-EE00EA78978E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56EA-1459-4311-B787-05B8E43A12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50D12-32F0-43D2-B35E-31646C89F7B7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0189-94CD-43B5-847E-A672F13A89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FDB8-3C14-4E26-9D11-0FF562D6B44C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E69D9-3136-46E7-8FBF-4DF5B784D0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2F8D8-903E-467F-BFDC-B52C476E25C8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0074-52E4-4CB6-A7E2-52EF705CA9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0981-D3B8-4438-BA05-E20AD80EE1F2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CA30-A3DD-4AE1-8A3B-FB0A903F178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B5AF-48FC-418A-B10C-ACD15F54E9DF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EF68-7459-4029-A25F-B9790C7029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D36A86CA-7199-4B21-A296-13344D5AA318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474A7C1-0A3F-4C69-82F1-D8ABCD4828D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8" r:id="rId2"/>
    <p:sldLayoutId id="2147483711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712" r:id="rId9"/>
    <p:sldLayoutId id="2147483692" r:id="rId10"/>
    <p:sldLayoutId id="2147483691" r:id="rId11"/>
    <p:sldLayoutId id="2147483690" r:id="rId12"/>
    <p:sldLayoutId id="2147483689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SzPct val="9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2DA7A"/>
        </a:buClr>
        <a:buSzPct val="6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FADA7A"/>
        </a:buClr>
        <a:buSzPct val="6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536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EF13D1-3627-449B-BF67-CDB965D1813C}" type="datetimeFigureOut">
              <a:rPr lang="fr-FR"/>
              <a:pPr>
                <a:defRPr/>
              </a:pPr>
              <a:t>14/03/2011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E7C4F0-FF73-490C-BBFB-34832CFA63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708" r:id="rId3"/>
    <p:sldLayoutId id="2147483707" r:id="rId4"/>
    <p:sldLayoutId id="2147483706" r:id="rId5"/>
    <p:sldLayoutId id="2147483705" r:id="rId6"/>
    <p:sldLayoutId id="2147483704" r:id="rId7"/>
    <p:sldLayoutId id="2147483703" r:id="rId8"/>
    <p:sldLayoutId id="2147483702" r:id="rId9"/>
    <p:sldLayoutId id="2147483701" r:id="rId10"/>
    <p:sldLayoutId id="2147483700" r:id="rId11"/>
  </p:sldLayoutIdLst>
  <p:transition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ZoneTexte 2"/>
          <p:cNvSpPr txBox="1">
            <a:spLocks noChangeArrowheads="1"/>
          </p:cNvSpPr>
          <p:nvPr/>
        </p:nvSpPr>
        <p:spPr bwMode="auto">
          <a:xfrm>
            <a:off x="17463" y="6165850"/>
            <a:ext cx="91265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nstantia" pitchFamily="18" charset="0"/>
              </a:rPr>
              <a:t>Cultures hydroponiques à Epcot Center en Floride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/>
            </a:pPr>
            <a:r>
              <a:rPr lang="fr-FR" sz="3600" smtClean="0">
                <a:sym typeface="Wingdings" pitchFamily="2" charset="2"/>
              </a:rPr>
              <a:t>Sous quelle forme les éléments nutritifs sont-ils puisés dans le sol par les plantes ?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fr-FR" sz="3600" i="1" smtClean="0">
                <a:sym typeface="Wingdings" pitchFamily="2" charset="2"/>
              </a:rPr>
              <a:t>	</a:t>
            </a:r>
            <a:r>
              <a:rPr lang="fr-FR" sz="3600" b="1" i="1" smtClean="0">
                <a:solidFill>
                  <a:srgbClr val="FF0066"/>
                </a:solidFill>
                <a:sym typeface="Wingdings" pitchFamily="2" charset="2"/>
              </a:rPr>
              <a:t>Sous forme d’ions.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64" name="Rectangle 2"/>
          <p:cNvSpPr>
            <a:spLocks noGrp="1"/>
          </p:cNvSpPr>
          <p:nvPr>
            <p:ph type="body" sz="half" idx="4294967295"/>
          </p:nvPr>
        </p:nvSpPr>
        <p:spPr>
          <a:xfrm>
            <a:off x="323850" y="333375"/>
            <a:ext cx="8569325" cy="935038"/>
          </a:xfrm>
        </p:spPr>
        <p:txBody>
          <a:bodyPr/>
          <a:lstStyle/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 startAt="2"/>
            </a:pPr>
            <a:r>
              <a:rPr lang="fr-FR" sz="3200" smtClean="0">
                <a:sym typeface="Wingdings" pitchFamily="2" charset="2"/>
              </a:rPr>
              <a:t>Donner les formules des ions positifs présents dans le milieu  […]</a:t>
            </a:r>
          </a:p>
        </p:txBody>
      </p:sp>
      <p:sp>
        <p:nvSpPr>
          <p:cNvPr id="7386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73861" name="Group 133"/>
          <p:cNvGraphicFramePr>
            <a:graphicFrameLocks noGrp="1"/>
          </p:cNvGraphicFramePr>
          <p:nvPr>
            <p:ph sz="half" idx="4294967295"/>
          </p:nvPr>
        </p:nvGraphicFramePr>
        <p:xfrm>
          <a:off x="323850" y="1700213"/>
          <a:ext cx="8424863" cy="4483100"/>
        </p:xfrm>
        <a:graphic>
          <a:graphicData uri="http://schemas.openxmlformats.org/drawingml/2006/table">
            <a:tbl>
              <a:tblPr/>
              <a:tblGrid>
                <a:gridCol w="3455988"/>
                <a:gridCol w="2449512"/>
                <a:gridCol w="2519363"/>
              </a:tblGrid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Espèce chimique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Ion négatif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Ion positif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Nitrate de calcium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Ca</a:t>
                      </a:r>
                      <a:r>
                        <a:rPr kumimoji="0" lang="fr-FR" sz="3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fr-FR" sz="36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Nitrate de potassium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fr-FR" sz="3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fr-FR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Dihydrogénophosphate de potassium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K</a:t>
                      </a:r>
                      <a:r>
                        <a:rPr kumimoji="0" lang="fr-FR" sz="3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  <a:endParaRPr kumimoji="0" lang="fr-FR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Sulfate de magnésium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Mg</a:t>
                      </a:r>
                      <a:r>
                        <a:rPr kumimoji="0" lang="fr-FR" sz="3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2+</a:t>
                      </a:r>
                      <a:endParaRPr kumimoji="0" lang="fr-FR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Sulfate de fer (III)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D2DA7A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fr-FR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Fe</a:t>
                      </a:r>
                      <a:r>
                        <a:rPr kumimoji="0" lang="fr-FR" sz="36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itchFamily="18" charset="0"/>
                        </a:rPr>
                        <a:t>3+</a:t>
                      </a:r>
                      <a:endParaRPr kumimoji="0" lang="fr-FR" sz="3200" b="1" i="1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3848" name="Object 120"/>
          <p:cNvGraphicFramePr>
            <a:graphicFrameLocks noChangeAspect="1"/>
          </p:cNvGraphicFramePr>
          <p:nvPr/>
        </p:nvGraphicFramePr>
        <p:xfrm>
          <a:off x="4656138" y="3263900"/>
          <a:ext cx="711200" cy="495300"/>
        </p:xfrm>
        <a:graphic>
          <a:graphicData uri="http://schemas.openxmlformats.org/presentationml/2006/ole">
            <p:oleObj spid="_x0000_s73848" name="Equation" r:id="rId4" imgW="711000" imgH="495000" progId="Equation.3">
              <p:embed/>
            </p:oleObj>
          </a:graphicData>
        </a:graphic>
      </p:graphicFrame>
      <p:graphicFrame>
        <p:nvGraphicFramePr>
          <p:cNvPr id="73849" name="Object 121"/>
          <p:cNvGraphicFramePr>
            <a:graphicFrameLocks noChangeAspect="1"/>
          </p:cNvGraphicFramePr>
          <p:nvPr/>
        </p:nvGraphicFramePr>
        <p:xfrm>
          <a:off x="4491038" y="4062413"/>
          <a:ext cx="1041400" cy="482600"/>
        </p:xfrm>
        <a:graphic>
          <a:graphicData uri="http://schemas.openxmlformats.org/presentationml/2006/ole">
            <p:oleObj spid="_x0000_s73849" name="Equation" r:id="rId5" imgW="1041120" imgH="482400" progId="Equation.3">
              <p:embed/>
            </p:oleObj>
          </a:graphicData>
        </a:graphic>
      </p:graphicFrame>
      <p:graphicFrame>
        <p:nvGraphicFramePr>
          <p:cNvPr id="73851" name="Object 123"/>
          <p:cNvGraphicFramePr>
            <a:graphicFrameLocks noChangeAspect="1"/>
          </p:cNvGraphicFramePr>
          <p:nvPr/>
        </p:nvGraphicFramePr>
        <p:xfrm>
          <a:off x="4643438" y="5564188"/>
          <a:ext cx="736600" cy="482600"/>
        </p:xfrm>
        <a:graphic>
          <a:graphicData uri="http://schemas.openxmlformats.org/presentationml/2006/ole">
            <p:oleObj spid="_x0000_s73851" name="Equation" r:id="rId6" imgW="736560" imgH="482400" progId="Equation.3">
              <p:embed/>
            </p:oleObj>
          </a:graphicData>
        </a:graphic>
      </p:graphicFrame>
      <p:graphicFrame>
        <p:nvGraphicFramePr>
          <p:cNvPr id="73862" name="Object 134"/>
          <p:cNvGraphicFramePr>
            <a:graphicFrameLocks noChangeAspect="1"/>
          </p:cNvGraphicFramePr>
          <p:nvPr/>
        </p:nvGraphicFramePr>
        <p:xfrm>
          <a:off x="4643438" y="4868863"/>
          <a:ext cx="736600" cy="482600"/>
        </p:xfrm>
        <a:graphic>
          <a:graphicData uri="http://schemas.openxmlformats.org/presentationml/2006/ole">
            <p:oleObj spid="_x0000_s73862" name="Equation" r:id="rId7" imgW="736560" imgH="482400" progId="Equation.3">
              <p:embed/>
            </p:oleObj>
          </a:graphicData>
        </a:graphic>
      </p:graphicFrame>
      <p:graphicFrame>
        <p:nvGraphicFramePr>
          <p:cNvPr id="73863" name="Object 135"/>
          <p:cNvGraphicFramePr>
            <a:graphicFrameLocks noChangeAspect="1"/>
          </p:cNvGraphicFramePr>
          <p:nvPr/>
        </p:nvGraphicFramePr>
        <p:xfrm>
          <a:off x="4656138" y="2565400"/>
          <a:ext cx="711200" cy="495300"/>
        </p:xfrm>
        <a:graphic>
          <a:graphicData uri="http://schemas.openxmlformats.org/presentationml/2006/ole">
            <p:oleObj spid="_x0000_s73863" name="Equation" r:id="rId8" imgW="711000" imgH="4950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 startAt="3"/>
            </a:pPr>
            <a:r>
              <a:rPr lang="fr-FR" smtClean="0">
                <a:sym typeface="Wingdings" pitchFamily="2" charset="2"/>
              </a:rPr>
              <a:t>À partir de cette expérience, comment expliquez-vous l’existence de cultures hors-sol ?</a:t>
            </a:r>
          </a:p>
          <a:p>
            <a:pPr marL="533400" indent="-533400">
              <a:buFont typeface="Wingdings 2" pitchFamily="18" charset="2"/>
              <a:buNone/>
            </a:pPr>
            <a:r>
              <a:rPr lang="fr-FR" sz="3200" b="1" i="1" smtClean="0">
                <a:solidFill>
                  <a:srgbClr val="FF0066"/>
                </a:solidFill>
                <a:sym typeface="Wingdings" pitchFamily="2" charset="2"/>
              </a:rPr>
              <a:t>	</a:t>
            </a:r>
            <a:r>
              <a:rPr lang="fr-FR" sz="3600" b="1" i="1" smtClean="0">
                <a:solidFill>
                  <a:srgbClr val="FF0066"/>
                </a:solidFill>
                <a:sym typeface="Wingdings" pitchFamily="2" charset="2"/>
              </a:rPr>
              <a:t>Une plante a besoin d’eau et de sels minéraux.</a:t>
            </a: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 startAt="4"/>
            </a:pPr>
            <a:endParaRPr lang="fr-FR" smtClean="0">
              <a:sym typeface="Wingdings" pitchFamily="2" charset="2"/>
            </a:endParaRP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 startAt="4"/>
            </a:pPr>
            <a:r>
              <a:rPr lang="fr-FR" smtClean="0">
                <a:sym typeface="Wingdings" pitchFamily="2" charset="2"/>
              </a:rPr>
              <a:t>Selon vous, quels autres facteurs sont indispensables à la croissance d’une plante ?</a:t>
            </a: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None/>
            </a:pPr>
            <a:r>
              <a:rPr lang="fr-FR" sz="3600" b="1" i="1" smtClean="0">
                <a:solidFill>
                  <a:srgbClr val="FF0066"/>
                </a:solidFill>
                <a:sym typeface="Wingdings" pitchFamily="2" charset="2"/>
              </a:rPr>
              <a:t>	L’éclairement et le taux de dioxyde de carbone.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Imag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052513"/>
            <a:ext cx="75596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ZoneTexte 2"/>
          <p:cNvSpPr txBox="1">
            <a:spLocks noChangeArrowheads="1"/>
          </p:cNvSpPr>
          <p:nvPr/>
        </p:nvSpPr>
        <p:spPr bwMode="auto">
          <a:xfrm>
            <a:off x="900113" y="6091238"/>
            <a:ext cx="7559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latin typeface="Constantia" pitchFamily="18" charset="0"/>
              </a:rPr>
              <a:t>Culture de salades sans terre ni soleil, au Japon</a:t>
            </a:r>
          </a:p>
        </p:txBody>
      </p:sp>
      <p:sp>
        <p:nvSpPr>
          <p:cNvPr id="77827" name="ZoneTexte 2"/>
          <p:cNvSpPr txBox="1">
            <a:spLocks noChangeArrowheads="1"/>
          </p:cNvSpPr>
          <p:nvPr/>
        </p:nvSpPr>
        <p:spPr bwMode="auto">
          <a:xfrm>
            <a:off x="250825" y="333375"/>
            <a:ext cx="8497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 b="1">
                <a:latin typeface="Constantia" pitchFamily="18" charset="0"/>
              </a:rPr>
              <a:t>Autres exemples de culture hors-sol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Image 3" descr="cultures hors-so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-9525"/>
            <a:ext cx="65532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ZoneTexte 2"/>
          <p:cNvSpPr txBox="1">
            <a:spLocks noChangeArrowheads="1"/>
          </p:cNvSpPr>
          <p:nvPr/>
        </p:nvSpPr>
        <p:spPr bwMode="auto">
          <a:xfrm>
            <a:off x="1258888" y="0"/>
            <a:ext cx="30956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>
                <a:solidFill>
                  <a:schemeClr val="bg1"/>
                </a:solidFill>
                <a:latin typeface="Constantia" pitchFamily="18" charset="0"/>
              </a:rPr>
              <a:t>Culture de tomates dans les serres de Val-de-Seine à Courceroy </a:t>
            </a:r>
            <a:r>
              <a:rPr lang="fr-FR" sz="2000">
                <a:solidFill>
                  <a:schemeClr val="bg1"/>
                </a:solidFill>
                <a:latin typeface="Constantia" pitchFamily="18" charset="0"/>
              </a:rPr>
              <a:t>(photo prise par F. Aude)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idx="4294967295"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eaLnBrk="1" hangingPunct="1"/>
            <a:r>
              <a:rPr lang="fr-FR" sz="3200" smtClean="0"/>
              <a:t>La culture hors sol ou hydroponie* est une culture dont les racines reposent dans un milieu reconstitué, détaché du sol.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fr-FR" sz="3200" smtClean="0"/>
              <a:t>*du grec </a:t>
            </a:r>
            <a:r>
              <a:rPr lang="fr-FR" sz="3200" i="1" smtClean="0"/>
              <a:t>hydro</a:t>
            </a:r>
            <a:r>
              <a:rPr lang="fr-FR" sz="3200" smtClean="0"/>
              <a:t> (eau) et </a:t>
            </a:r>
            <a:r>
              <a:rPr lang="fr-FR" sz="3200" i="1" smtClean="0"/>
              <a:t>ponos</a:t>
            </a:r>
            <a:r>
              <a:rPr lang="fr-FR" sz="3200" smtClean="0"/>
              <a:t> (travail)</a:t>
            </a:r>
          </a:p>
          <a:p>
            <a:pPr algn="ctr" eaLnBrk="1" hangingPunct="1">
              <a:buFont typeface="Wingdings 2" pitchFamily="18" charset="2"/>
              <a:buNone/>
            </a:pPr>
            <a:endParaRPr lang="fr-FR" sz="3200" smtClean="0"/>
          </a:p>
          <a:p>
            <a:pPr eaLnBrk="1" hangingPunct="1"/>
            <a:r>
              <a:rPr lang="fr-FR" sz="3200" smtClean="0"/>
              <a:t>La plante a-t-elle besoin de terre pour se développer ?</a:t>
            </a:r>
          </a:p>
          <a:p>
            <a:pPr eaLnBrk="1" hangingPunct="1"/>
            <a:r>
              <a:rPr lang="fr-FR" sz="3200" smtClean="0"/>
              <a:t>De quoi a-t-elle besoin ?</a:t>
            </a:r>
          </a:p>
          <a:p>
            <a:r>
              <a:rPr lang="fr-FR" sz="3200" smtClean="0"/>
              <a:t>Pour répondre, suivons la croissance d’une plante dans différents milieux.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395288" y="835025"/>
            <a:ext cx="8229600" cy="6477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smtClean="0"/>
              <a:t>Faisons germer des graines de tournesol.</a:t>
            </a:r>
          </a:p>
        </p:txBody>
      </p:sp>
      <p:grpSp>
        <p:nvGrpSpPr>
          <p:cNvPr id="30734" name="Group 14"/>
          <p:cNvGrpSpPr>
            <a:grpSpLocks/>
          </p:cNvGrpSpPr>
          <p:nvPr/>
        </p:nvGrpSpPr>
        <p:grpSpPr bwMode="auto">
          <a:xfrm>
            <a:off x="684213" y="1484313"/>
            <a:ext cx="7402512" cy="4787900"/>
            <a:chOff x="566" y="935"/>
            <a:chExt cx="4663" cy="3016"/>
          </a:xfrm>
        </p:grpSpPr>
        <p:pic>
          <p:nvPicPr>
            <p:cNvPr id="30733" name="Image 2" descr="C:\Users\Famille Bello\Documents\NokiaLifeblogData\DataStore\Files\2011-01\images\2701201150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2" y="935"/>
              <a:ext cx="4037" cy="3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4" name="Line 5"/>
            <p:cNvSpPr>
              <a:spLocks noChangeShapeType="1"/>
            </p:cNvSpPr>
            <p:nvPr/>
          </p:nvSpPr>
          <p:spPr bwMode="auto">
            <a:xfrm>
              <a:off x="2255" y="1933"/>
              <a:ext cx="862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5" name="Line 6"/>
            <p:cNvSpPr>
              <a:spLocks noChangeShapeType="1"/>
            </p:cNvSpPr>
            <p:nvPr/>
          </p:nvSpPr>
          <p:spPr bwMode="auto">
            <a:xfrm flipH="1">
              <a:off x="622" y="1933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6" name="Text Box 7"/>
            <p:cNvSpPr txBox="1">
              <a:spLocks noChangeArrowheads="1"/>
            </p:cNvSpPr>
            <p:nvPr/>
          </p:nvSpPr>
          <p:spPr bwMode="auto">
            <a:xfrm>
              <a:off x="567" y="1615"/>
              <a:ext cx="12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Graine</a:t>
              </a:r>
            </a:p>
          </p:txBody>
        </p:sp>
        <p:sp>
          <p:nvSpPr>
            <p:cNvPr id="30727" name="Line 8"/>
            <p:cNvSpPr>
              <a:spLocks noChangeShapeType="1"/>
            </p:cNvSpPr>
            <p:nvPr/>
          </p:nvSpPr>
          <p:spPr bwMode="auto">
            <a:xfrm>
              <a:off x="2200" y="2523"/>
              <a:ext cx="409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8" name="Line 9"/>
            <p:cNvSpPr>
              <a:spLocks noChangeShapeType="1"/>
            </p:cNvSpPr>
            <p:nvPr/>
          </p:nvSpPr>
          <p:spPr bwMode="auto">
            <a:xfrm flipH="1">
              <a:off x="622" y="2523"/>
              <a:ext cx="15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Text Box 10"/>
            <p:cNvSpPr txBox="1">
              <a:spLocks noChangeArrowheads="1"/>
            </p:cNvSpPr>
            <p:nvPr/>
          </p:nvSpPr>
          <p:spPr bwMode="auto">
            <a:xfrm>
              <a:off x="576" y="2250"/>
              <a:ext cx="12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Coton + eau</a:t>
              </a:r>
            </a:p>
          </p:txBody>
        </p:sp>
        <p:sp>
          <p:nvSpPr>
            <p:cNvPr id="30730" name="Line 14"/>
            <p:cNvSpPr>
              <a:spLocks noChangeShapeType="1"/>
            </p:cNvSpPr>
            <p:nvPr/>
          </p:nvSpPr>
          <p:spPr bwMode="auto">
            <a:xfrm>
              <a:off x="612" y="3158"/>
              <a:ext cx="186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1" name="Text Box 16"/>
            <p:cNvSpPr txBox="1">
              <a:spLocks noChangeArrowheads="1"/>
            </p:cNvSpPr>
            <p:nvPr/>
          </p:nvSpPr>
          <p:spPr bwMode="auto">
            <a:xfrm>
              <a:off x="566" y="2885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Boîte de Pétri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835025"/>
            <a:ext cx="8229600" cy="6477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fr-FR" smtClean="0"/>
              <a:t>Au bout de 3 jours de germination :</a:t>
            </a:r>
          </a:p>
        </p:txBody>
      </p:sp>
      <p:pic>
        <p:nvPicPr>
          <p:cNvPr id="82957" name="Image 5" descr="C:\Users\Famille Bello\Documents\NokiaLifeblogData\DataStore\Files\2011-02\images\030220115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5532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50" name="Group 14"/>
          <p:cNvGraphicFramePr>
            <a:graphicFrameLocks noGrp="1"/>
          </p:cNvGraphicFramePr>
          <p:nvPr/>
        </p:nvGraphicFramePr>
        <p:xfrm>
          <a:off x="395288" y="333375"/>
          <a:ext cx="8497887" cy="1008063"/>
        </p:xfrm>
        <a:graphic>
          <a:graphicData uri="http://schemas.openxmlformats.org/drawingml/2006/table">
            <a:tbl>
              <a:tblPr/>
              <a:tblGrid>
                <a:gridCol w="8497887"/>
              </a:tblGrid>
              <a:tr h="1008063">
                <a:tc>
                  <a:txBody>
                    <a:bodyPr/>
                    <a:lstStyle/>
                    <a:p>
                      <a:pPr marL="206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ea typeface="Calibri" pitchFamily="34" charset="0"/>
                          <a:cs typeface="Times New Roman" pitchFamily="18" charset="0"/>
                        </a:rPr>
                        <a:t>4 jours après la germination des graines, plaçons les plantes dans les différents milieux.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410" marR="46410" marT="0" marB="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1747" name="Picture 1" descr="170120114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484313"/>
            <a:ext cx="6696075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48" name="Group 21"/>
          <p:cNvGrpSpPr>
            <a:grpSpLocks/>
          </p:cNvGrpSpPr>
          <p:nvPr/>
        </p:nvGrpSpPr>
        <p:grpSpPr bwMode="auto">
          <a:xfrm>
            <a:off x="1692275" y="2852738"/>
            <a:ext cx="4824413" cy="3409950"/>
            <a:chOff x="1066" y="1797"/>
            <a:chExt cx="3039" cy="2148"/>
          </a:xfrm>
        </p:grpSpPr>
        <p:sp>
          <p:nvSpPr>
            <p:cNvPr id="31749" name="Text Box 15"/>
            <p:cNvSpPr txBox="1">
              <a:spLocks noChangeArrowheads="1"/>
            </p:cNvSpPr>
            <p:nvPr/>
          </p:nvSpPr>
          <p:spPr bwMode="auto">
            <a:xfrm>
              <a:off x="1066" y="1797"/>
              <a:ext cx="9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Eau distillée</a:t>
              </a:r>
            </a:p>
          </p:txBody>
        </p:sp>
        <p:sp>
          <p:nvSpPr>
            <p:cNvPr id="31750" name="Text Box 16"/>
            <p:cNvSpPr txBox="1">
              <a:spLocks noChangeArrowheads="1"/>
            </p:cNvSpPr>
            <p:nvPr/>
          </p:nvSpPr>
          <p:spPr bwMode="auto">
            <a:xfrm>
              <a:off x="2200" y="1797"/>
              <a:ext cx="90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Eau du robinet</a:t>
              </a:r>
            </a:p>
          </p:txBody>
        </p:sp>
        <p:sp>
          <p:nvSpPr>
            <p:cNvPr id="31751" name="Text Box 17"/>
            <p:cNvSpPr txBox="1">
              <a:spLocks noChangeArrowheads="1"/>
            </p:cNvSpPr>
            <p:nvPr/>
          </p:nvSpPr>
          <p:spPr bwMode="auto">
            <a:xfrm>
              <a:off x="3107" y="1797"/>
              <a:ext cx="99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</a:rPr>
                <a:t>Eau + sels minéraux</a:t>
              </a:r>
            </a:p>
          </p:txBody>
        </p:sp>
        <p:sp>
          <p:nvSpPr>
            <p:cNvPr id="31752" name="Text Box 18"/>
            <p:cNvSpPr txBox="1">
              <a:spLocks noChangeArrowheads="1"/>
            </p:cNvSpPr>
            <p:nvPr/>
          </p:nvSpPr>
          <p:spPr bwMode="auto">
            <a:xfrm>
              <a:off x="1655" y="3657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31753" name="Text Box 19"/>
            <p:cNvSpPr txBox="1">
              <a:spLocks noChangeArrowheads="1"/>
            </p:cNvSpPr>
            <p:nvPr/>
          </p:nvSpPr>
          <p:spPr bwMode="auto">
            <a:xfrm>
              <a:off x="2608" y="3657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31754" name="Text Box 20"/>
            <p:cNvSpPr txBox="1">
              <a:spLocks noChangeArrowheads="1"/>
            </p:cNvSpPr>
            <p:nvPr/>
          </p:nvSpPr>
          <p:spPr bwMode="auto">
            <a:xfrm>
              <a:off x="3379" y="3657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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0"/>
          <p:cNvSpPr>
            <a:spLocks noGrp="1"/>
          </p:cNvSpPr>
          <p:nvPr>
            <p:ph type="ctrTitle" idx="4294967295"/>
          </p:nvPr>
        </p:nvSpPr>
        <p:spPr>
          <a:xfrm>
            <a:off x="755650" y="404813"/>
            <a:ext cx="7632700" cy="576262"/>
          </a:xfrm>
        </p:spPr>
        <p:txBody>
          <a:bodyPr/>
          <a:lstStyle/>
          <a:p>
            <a:pPr algn="ctr"/>
            <a:r>
              <a:rPr lang="fr-FR" sz="3200" smtClean="0">
                <a:solidFill>
                  <a:schemeClr val="tx1"/>
                </a:solidFill>
                <a:latin typeface="Constantia" pitchFamily="18" charset="0"/>
              </a:rPr>
              <a:t>Après 12 jours : que constatez-vous ?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1116013" y="1125538"/>
            <a:ext cx="7164387" cy="5359400"/>
            <a:chOff x="748" y="709"/>
            <a:chExt cx="4513" cy="3376"/>
          </a:xfrm>
        </p:grpSpPr>
        <p:pic>
          <p:nvPicPr>
            <p:cNvPr id="33800" name="Picture 8" descr="070120085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8" y="709"/>
              <a:ext cx="4513" cy="3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796" name="Text Box 36"/>
            <p:cNvSpPr txBox="1">
              <a:spLocks noChangeArrowheads="1"/>
            </p:cNvSpPr>
            <p:nvPr/>
          </p:nvSpPr>
          <p:spPr bwMode="auto">
            <a:xfrm>
              <a:off x="1292" y="3113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33797" name="Text Box 37"/>
            <p:cNvSpPr txBox="1">
              <a:spLocks noChangeArrowheads="1"/>
            </p:cNvSpPr>
            <p:nvPr/>
          </p:nvSpPr>
          <p:spPr bwMode="auto">
            <a:xfrm>
              <a:off x="2472" y="3113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33798" name="Text Box 38"/>
            <p:cNvSpPr txBox="1">
              <a:spLocks noChangeArrowheads="1"/>
            </p:cNvSpPr>
            <p:nvPr/>
          </p:nvSpPr>
          <p:spPr bwMode="auto">
            <a:xfrm>
              <a:off x="3651" y="311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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632700" cy="576262"/>
          </a:xfrm>
        </p:spPr>
        <p:txBody>
          <a:bodyPr/>
          <a:lstStyle/>
          <a:p>
            <a:pPr algn="ctr"/>
            <a:r>
              <a:rPr lang="fr-FR" sz="3200" smtClean="0">
                <a:solidFill>
                  <a:schemeClr val="tx1"/>
                </a:solidFill>
                <a:latin typeface="Constantia" pitchFamily="18" charset="0"/>
              </a:rPr>
              <a:t>Après XX jours : que constatez-vous ?</a:t>
            </a:r>
          </a:p>
        </p:txBody>
      </p:sp>
      <p:grpSp>
        <p:nvGrpSpPr>
          <p:cNvPr id="35849" name="Group 9"/>
          <p:cNvGrpSpPr>
            <a:grpSpLocks/>
          </p:cNvGrpSpPr>
          <p:nvPr/>
        </p:nvGrpSpPr>
        <p:grpSpPr bwMode="auto">
          <a:xfrm>
            <a:off x="1042988" y="1125538"/>
            <a:ext cx="6983412" cy="5278437"/>
            <a:chOff x="657" y="709"/>
            <a:chExt cx="4399" cy="3325"/>
          </a:xfrm>
        </p:grpSpPr>
        <p:pic>
          <p:nvPicPr>
            <p:cNvPr id="35843" name="Picture 3" descr="150120085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7" y="709"/>
              <a:ext cx="4399" cy="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6" name="Text Box 36"/>
            <p:cNvSpPr txBox="1">
              <a:spLocks noChangeArrowheads="1"/>
            </p:cNvSpPr>
            <p:nvPr/>
          </p:nvSpPr>
          <p:spPr bwMode="auto">
            <a:xfrm>
              <a:off x="1247" y="3113"/>
              <a:ext cx="3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</a:t>
              </a:r>
            </a:p>
          </p:txBody>
        </p:sp>
        <p:sp>
          <p:nvSpPr>
            <p:cNvPr id="35847" name="Text Box 37"/>
            <p:cNvSpPr txBox="1">
              <a:spLocks noChangeArrowheads="1"/>
            </p:cNvSpPr>
            <p:nvPr/>
          </p:nvSpPr>
          <p:spPr bwMode="auto">
            <a:xfrm>
              <a:off x="2427" y="3113"/>
              <a:ext cx="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</a:t>
              </a:r>
            </a:p>
          </p:txBody>
        </p:sp>
        <p:sp>
          <p:nvSpPr>
            <p:cNvPr id="35848" name="Text Box 38"/>
            <p:cNvSpPr txBox="1">
              <a:spLocks noChangeArrowheads="1"/>
            </p:cNvSpPr>
            <p:nvPr/>
          </p:nvSpPr>
          <p:spPr bwMode="auto">
            <a:xfrm>
              <a:off x="3424" y="3113"/>
              <a:ext cx="3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sz="2400">
                  <a:latin typeface="Constantia" pitchFamily="18" charset="0"/>
                  <a:sym typeface="Wingdings" pitchFamily="2" charset="2"/>
                </a:rPr>
                <a:t>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Le milieu </a:t>
            </a:r>
            <a:r>
              <a:rPr lang="fr-FR" smtClean="0">
                <a:sym typeface="Wingdings" pitchFamily="2" charset="2"/>
              </a:rPr>
              <a:t> est une solution aqueuse composée de :</a:t>
            </a:r>
          </a:p>
          <a:p>
            <a:pPr lvl="1"/>
            <a:r>
              <a:rPr lang="fr-FR" smtClean="0">
                <a:sym typeface="Wingdings" pitchFamily="2" charset="2"/>
              </a:rPr>
              <a:t>1000 mL d’eau distillée</a:t>
            </a:r>
          </a:p>
          <a:p>
            <a:pPr lvl="1"/>
            <a:r>
              <a:rPr lang="fr-FR" smtClean="0">
                <a:sym typeface="Wingdings" pitchFamily="2" charset="2"/>
              </a:rPr>
              <a:t>1 g de nitrate de calcium</a:t>
            </a:r>
          </a:p>
          <a:p>
            <a:pPr lvl="1"/>
            <a:r>
              <a:rPr lang="fr-FR" smtClean="0">
                <a:sym typeface="Wingdings" pitchFamily="2" charset="2"/>
              </a:rPr>
              <a:t>0,25 g de nitrate de potassium</a:t>
            </a:r>
          </a:p>
          <a:p>
            <a:pPr lvl="1"/>
            <a:r>
              <a:rPr lang="fr-FR" smtClean="0">
                <a:sym typeface="Wingdings" pitchFamily="2" charset="2"/>
              </a:rPr>
              <a:t>0,25 g de dihydrogénophosphate de potassium</a:t>
            </a:r>
          </a:p>
          <a:p>
            <a:pPr lvl="1"/>
            <a:r>
              <a:rPr lang="fr-FR" smtClean="0">
                <a:sym typeface="Wingdings" pitchFamily="2" charset="2"/>
              </a:rPr>
              <a:t>0,25 g de sulfate de magnésium</a:t>
            </a:r>
          </a:p>
          <a:p>
            <a:pPr lvl="1"/>
            <a:r>
              <a:rPr lang="fr-FR" smtClean="0">
                <a:sym typeface="Wingdings" pitchFamily="2" charset="2"/>
              </a:rPr>
              <a:t>0,001 g de sulfate de fer (III)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9" name="Rectangle 2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848350"/>
          </a:xfrm>
        </p:spPr>
        <p:txBody>
          <a:bodyPr/>
          <a:lstStyle/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/>
            </a:pPr>
            <a:r>
              <a:rPr lang="fr-FR" smtClean="0">
                <a:sym typeface="Wingdings" pitchFamily="2" charset="2"/>
              </a:rPr>
              <a:t>Sous quelle forme les éléments nutritifs sont-ils puisés dans le sol par les plantes ?</a:t>
            </a: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/>
            </a:pPr>
            <a:r>
              <a:rPr lang="fr-FR" smtClean="0">
                <a:sym typeface="Wingdings" pitchFamily="2" charset="2"/>
              </a:rPr>
              <a:t>Donner les formules des ions positifs présents dans le milieu  sachant que cette solution contient les ions négatifs suivants :</a:t>
            </a:r>
          </a:p>
          <a:p>
            <a:pPr marL="927100" lvl="1" indent="-533400">
              <a:buClr>
                <a:schemeClr val="folHlink"/>
              </a:buClr>
              <a:buSzTx/>
              <a:buFontTx/>
              <a:buChar char="•"/>
            </a:pPr>
            <a:r>
              <a:rPr lang="fr-FR" altLang="zh-CN" smtClean="0">
                <a:cs typeface="宋体"/>
                <a:sym typeface="Wingdings" pitchFamily="2" charset="2"/>
              </a:rPr>
              <a:t>ion nitrate</a:t>
            </a:r>
          </a:p>
          <a:p>
            <a:pPr marL="927100" lvl="1" indent="-533400">
              <a:buClr>
                <a:schemeClr val="folHlink"/>
              </a:buClr>
              <a:buSzTx/>
              <a:buFontTx/>
              <a:buChar char="•"/>
            </a:pPr>
            <a:r>
              <a:rPr lang="fr-FR" altLang="zh-CN" smtClean="0">
                <a:cs typeface="宋体"/>
                <a:sym typeface="Wingdings" pitchFamily="2" charset="2"/>
              </a:rPr>
              <a:t>ions sulfate</a:t>
            </a:r>
          </a:p>
          <a:p>
            <a:pPr marL="927100" lvl="1" indent="-533400">
              <a:buClr>
                <a:schemeClr val="folHlink"/>
              </a:buClr>
              <a:buSzTx/>
              <a:buFontTx/>
              <a:buChar char="•"/>
            </a:pPr>
            <a:r>
              <a:rPr lang="fr-FR" smtClean="0">
                <a:sym typeface="Wingdings" pitchFamily="2" charset="2"/>
              </a:rPr>
              <a:t>ions dihydrogénophosphate</a:t>
            </a: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/>
            </a:pPr>
            <a:r>
              <a:rPr lang="fr-FR" smtClean="0">
                <a:sym typeface="Wingdings" pitchFamily="2" charset="2"/>
              </a:rPr>
              <a:t>À partir de cette expérience, comment expliquez-vous l’existence de cultures hors-sol ?</a:t>
            </a:r>
          </a:p>
          <a:p>
            <a:pPr marL="533400" indent="-533400">
              <a:buClr>
                <a:schemeClr val="folHlink"/>
              </a:buClr>
              <a:buSzTx/>
              <a:buFont typeface="Wingdings 2" pitchFamily="18" charset="2"/>
              <a:buAutoNum type="arabicPeriod" startAt="4"/>
            </a:pPr>
            <a:r>
              <a:rPr lang="fr-FR" smtClean="0">
                <a:sym typeface="Wingdings" pitchFamily="2" charset="2"/>
              </a:rPr>
              <a:t>Selon vous, quels autres facteurs sont indispensables à la croissance d’une plante ?</a:t>
            </a:r>
          </a:p>
        </p:txBody>
      </p:sp>
      <p:sp>
        <p:nvSpPr>
          <p:cNvPr id="696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176588" y="2767013"/>
          <a:ext cx="736600" cy="541337"/>
        </p:xfrm>
        <a:graphic>
          <a:graphicData uri="http://schemas.openxmlformats.org/presentationml/2006/ole">
            <p:oleObj spid="_x0000_s69635" name="Equation" r:id="rId4" imgW="736560" imgH="533160" progId="Equation.3">
              <p:embed/>
            </p:oleObj>
          </a:graphicData>
        </a:graphic>
      </p:graphicFrame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348038" y="3270250"/>
          <a:ext cx="787400" cy="528638"/>
        </p:xfrm>
        <a:graphic>
          <a:graphicData uri="http://schemas.openxmlformats.org/presentationml/2006/ole">
            <p:oleObj spid="_x0000_s69637" name="Equation" r:id="rId5" imgW="787320" imgH="52056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5843588" y="3773488"/>
          <a:ext cx="1092200" cy="528637"/>
        </p:xfrm>
        <a:graphic>
          <a:graphicData uri="http://schemas.openxmlformats.org/presentationml/2006/ole">
            <p:oleObj spid="_x0000_s69638" name="Equation" r:id="rId6" imgW="1091880" imgH="5205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e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344</Words>
  <Application>Microsoft Macintosh PowerPoint</Application>
  <PresentationFormat>Affichage à l'écran (4:3)</PresentationFormat>
  <Paragraphs>73</Paragraphs>
  <Slides>14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Constantia</vt:lpstr>
      <vt:lpstr>Wingdings 2</vt:lpstr>
      <vt:lpstr>Times New Roman</vt:lpstr>
      <vt:lpstr>Wingdings</vt:lpstr>
      <vt:lpstr>宋体</vt:lpstr>
      <vt:lpstr>Débit</vt:lpstr>
      <vt:lpstr>Thème Office</vt:lpstr>
      <vt:lpstr>Débit</vt:lpstr>
      <vt:lpstr>Débit</vt:lpstr>
      <vt:lpstr>Equation</vt:lpstr>
      <vt:lpstr>Diapositive 1</vt:lpstr>
      <vt:lpstr>Diapositive 2</vt:lpstr>
      <vt:lpstr>Diapositive 3</vt:lpstr>
      <vt:lpstr>Diapositive 4</vt:lpstr>
      <vt:lpstr>Diapositive 5</vt:lpstr>
      <vt:lpstr>Après 12 jours : que constatez-vous ?</vt:lpstr>
      <vt:lpstr>Après XX jours : que constatez-vous ?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plante a-elle besoin de la terre pour se développer ?</dc:title>
  <dc:creator>Famille Bello</dc:creator>
  <cp:lastModifiedBy>Utilisateur</cp:lastModifiedBy>
  <cp:revision>36</cp:revision>
  <dcterms:created xsi:type="dcterms:W3CDTF">2010-12-30T21:19:24Z</dcterms:created>
  <dcterms:modified xsi:type="dcterms:W3CDTF">2011-03-14T08:45:49Z</dcterms:modified>
</cp:coreProperties>
</file>